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63" r:id="rId3"/>
    <p:sldMasterId id="2147483670" r:id="rId4"/>
    <p:sldMasterId id="2147483680" r:id="rId5"/>
    <p:sldMasterId id="2147483688" r:id="rId6"/>
  </p:sldMasterIdLst>
  <p:notesMasterIdLst>
    <p:notesMasterId r:id="rId144"/>
  </p:notesMasterIdLst>
  <p:sldIdLst>
    <p:sldId id="257" r:id="rId7"/>
    <p:sldId id="282" r:id="rId8"/>
    <p:sldId id="258" r:id="rId9"/>
    <p:sldId id="287" r:id="rId10"/>
    <p:sldId id="290" r:id="rId11"/>
    <p:sldId id="291" r:id="rId12"/>
    <p:sldId id="292" r:id="rId13"/>
    <p:sldId id="293" r:id="rId14"/>
    <p:sldId id="294" r:id="rId15"/>
    <p:sldId id="295" r:id="rId16"/>
    <p:sldId id="319" r:id="rId17"/>
    <p:sldId id="320" r:id="rId18"/>
    <p:sldId id="321" r:id="rId19"/>
    <p:sldId id="322" r:id="rId20"/>
    <p:sldId id="323" r:id="rId21"/>
    <p:sldId id="324" r:id="rId22"/>
    <p:sldId id="325" r:id="rId23"/>
    <p:sldId id="326" r:id="rId24"/>
    <p:sldId id="327" r:id="rId25"/>
    <p:sldId id="328" r:id="rId26"/>
    <p:sldId id="330" r:id="rId27"/>
    <p:sldId id="331" r:id="rId28"/>
    <p:sldId id="332" r:id="rId29"/>
    <p:sldId id="333" r:id="rId30"/>
    <p:sldId id="334" r:id="rId31"/>
    <p:sldId id="335" r:id="rId32"/>
    <p:sldId id="405" r:id="rId33"/>
    <p:sldId id="406" r:id="rId34"/>
    <p:sldId id="336" r:id="rId35"/>
    <p:sldId id="407" r:id="rId36"/>
    <p:sldId id="408" r:id="rId37"/>
    <p:sldId id="409" r:id="rId38"/>
    <p:sldId id="410" r:id="rId39"/>
    <p:sldId id="338" r:id="rId40"/>
    <p:sldId id="339" r:id="rId41"/>
    <p:sldId id="340" r:id="rId42"/>
    <p:sldId id="341" r:id="rId43"/>
    <p:sldId id="411" r:id="rId44"/>
    <p:sldId id="342" r:id="rId45"/>
    <p:sldId id="343" r:id="rId46"/>
    <p:sldId id="344" r:id="rId47"/>
    <p:sldId id="345" r:id="rId48"/>
    <p:sldId id="412" r:id="rId49"/>
    <p:sldId id="346" r:id="rId50"/>
    <p:sldId id="347" r:id="rId51"/>
    <p:sldId id="413" r:id="rId52"/>
    <p:sldId id="414" r:id="rId53"/>
    <p:sldId id="415" r:id="rId54"/>
    <p:sldId id="416" r:id="rId55"/>
    <p:sldId id="417" r:id="rId56"/>
    <p:sldId id="418" r:id="rId57"/>
    <p:sldId id="419"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6"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367" r:id="rId84"/>
    <p:sldId id="368" r:id="rId85"/>
    <p:sldId id="369" r:id="rId86"/>
    <p:sldId id="370" r:id="rId87"/>
    <p:sldId id="371" r:id="rId88"/>
    <p:sldId id="372" r:id="rId89"/>
    <p:sldId id="373" r:id="rId90"/>
    <p:sldId id="374" r:id="rId91"/>
    <p:sldId id="375" r:id="rId92"/>
    <p:sldId id="376" r:id="rId93"/>
    <p:sldId id="377" r:id="rId94"/>
    <p:sldId id="378" r:id="rId95"/>
    <p:sldId id="379" r:id="rId96"/>
    <p:sldId id="380" r:id="rId97"/>
    <p:sldId id="383" r:id="rId98"/>
    <p:sldId id="438" r:id="rId99"/>
    <p:sldId id="384" r:id="rId100"/>
    <p:sldId id="432" r:id="rId101"/>
    <p:sldId id="439" r:id="rId102"/>
    <p:sldId id="440" r:id="rId103"/>
    <p:sldId id="441" r:id="rId104"/>
    <p:sldId id="442" r:id="rId105"/>
    <p:sldId id="433" r:id="rId106"/>
    <p:sldId id="434" r:id="rId107"/>
    <p:sldId id="435" r:id="rId108"/>
    <p:sldId id="436" r:id="rId109"/>
    <p:sldId id="437" r:id="rId110"/>
    <p:sldId id="385" r:id="rId111"/>
    <p:sldId id="386" r:id="rId112"/>
    <p:sldId id="387" r:id="rId113"/>
    <p:sldId id="388" r:id="rId114"/>
    <p:sldId id="389" r:id="rId115"/>
    <p:sldId id="390" r:id="rId116"/>
    <p:sldId id="391" r:id="rId117"/>
    <p:sldId id="393" r:id="rId118"/>
    <p:sldId id="394" r:id="rId119"/>
    <p:sldId id="395" r:id="rId120"/>
    <p:sldId id="396" r:id="rId121"/>
    <p:sldId id="397" r:id="rId122"/>
    <p:sldId id="398" r:id="rId123"/>
    <p:sldId id="399" r:id="rId124"/>
    <p:sldId id="400" r:id="rId125"/>
    <p:sldId id="401" r:id="rId126"/>
    <p:sldId id="458" r:id="rId127"/>
    <p:sldId id="450" r:id="rId128"/>
    <p:sldId id="451" r:id="rId129"/>
    <p:sldId id="452" r:id="rId130"/>
    <p:sldId id="453" r:id="rId131"/>
    <p:sldId id="454" r:id="rId132"/>
    <p:sldId id="455" r:id="rId133"/>
    <p:sldId id="456" r:id="rId134"/>
    <p:sldId id="402" r:id="rId135"/>
    <p:sldId id="403" r:id="rId136"/>
    <p:sldId id="443" r:id="rId137"/>
    <p:sldId id="444" r:id="rId138"/>
    <p:sldId id="445" r:id="rId139"/>
    <p:sldId id="446" r:id="rId140"/>
    <p:sldId id="447" r:id="rId141"/>
    <p:sldId id="448" r:id="rId142"/>
    <p:sldId id="404" r:id="rId1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325" userDrawn="1">
          <p15:clr>
            <a:srgbClr val="A4A3A4"/>
          </p15:clr>
        </p15:guide>
        <p15:guide id="3" pos="7333" userDrawn="1">
          <p15:clr>
            <a:srgbClr val="A4A3A4"/>
          </p15:clr>
        </p15:guide>
        <p15:guide id="4" orient="horz" pos="7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6132" autoAdjust="0"/>
  </p:normalViewPr>
  <p:slideViewPr>
    <p:cSldViewPr snapToGrid="0" showGuides="1">
      <p:cViewPr>
        <p:scale>
          <a:sx n="66" d="100"/>
          <a:sy n="66" d="100"/>
        </p:scale>
        <p:origin x="594" y="48"/>
      </p:cViewPr>
      <p:guideLst>
        <p:guide orient="horz" pos="300"/>
        <p:guide pos="325"/>
        <p:guide pos="7333"/>
        <p:guide orient="horz" pos="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t>2021/2/25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t>‹#›</a:t>
            </a:fld>
            <a:endParaRPr lang="zh-CN" altLang="en-US"/>
          </a:p>
        </p:txBody>
      </p:sp>
    </p:spTree>
    <p:extLst>
      <p:ext uri="{BB962C8B-B14F-4D97-AF65-F5344CB8AC3E}">
        <p14:creationId xmlns:p14="http://schemas.microsoft.com/office/powerpoint/2010/main" val="369887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a:t>
            </a:fld>
            <a:endParaRPr lang="zh-CN" altLang="en-US"/>
          </a:p>
        </p:txBody>
      </p:sp>
    </p:spTree>
    <p:extLst>
      <p:ext uri="{BB962C8B-B14F-4D97-AF65-F5344CB8AC3E}">
        <p14:creationId xmlns:p14="http://schemas.microsoft.com/office/powerpoint/2010/main" val="3880672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0D06C6B6-2EFA-44E3-AF93-5346AA8EAD2A}" type="slidenum">
              <a:rPr lang="en-US" altLang="zh-CN" smtClean="0">
                <a:latin typeface="Times New Roman" pitchFamily="18" charset="0"/>
                <a:ea typeface="ＭＳ Ｐゴシック" pitchFamily="34" charset="-128"/>
              </a:rPr>
              <a:pPr/>
              <a:t>10</a:t>
            </a:fld>
            <a:endParaRPr lang="en-US" altLang="zh-CN">
              <a:latin typeface="Times New Roman" pitchFamily="18" charset="0"/>
              <a:ea typeface="ＭＳ Ｐゴシック" pitchFamily="34" charset="-128"/>
            </a:endParaRPr>
          </a:p>
        </p:txBody>
      </p:sp>
      <p:sp>
        <p:nvSpPr>
          <p:cNvPr id="157699" name="Rectangle 2"/>
          <p:cNvSpPr>
            <a:spLocks noGrp="1" noRot="1" noChangeAspect="1" noChangeArrowheads="1" noTextEdit="1"/>
          </p:cNvSpPr>
          <p:nvPr>
            <p:ph type="sldImg"/>
          </p:nvPr>
        </p:nvSpPr>
        <p:spPr>
          <a:xfrm>
            <a:off x="685800" y="1143000"/>
            <a:ext cx="5486400" cy="3086100"/>
          </a:xfrm>
          <a:ln/>
        </p:spPr>
      </p:sp>
      <p:sp>
        <p:nvSpPr>
          <p:cNvPr id="1044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在发送方，链路层控制器将数据报封装成数据帧，</a:t>
            </a:r>
            <a:r>
              <a:rPr lang="zh-CN" altLang="en-US" dirty="0">
                <a:latin typeface="+mn-ea"/>
              </a:rPr>
              <a:t>增加差错检测比特，可靠数据传输，流量控制等机制。</a:t>
            </a:r>
            <a:endParaRPr lang="en-US" altLang="zh-CN" dirty="0">
              <a:latin typeface="+mn-ea"/>
            </a:endParaRPr>
          </a:p>
          <a:p>
            <a:pPr>
              <a:defRPr/>
            </a:pPr>
            <a:r>
              <a:rPr lang="zh-CN" altLang="en-US" dirty="0"/>
              <a:t>在接收方，链路层控制器接收数据帧，执行差错检测、可靠数据传输、流量控制等机制，最后从数据帧中抽取数据报，递交给上层。</a:t>
            </a:r>
            <a:endParaRPr lang="zh-CN" altLang="zh-CN" dirty="0"/>
          </a:p>
        </p:txBody>
      </p:sp>
    </p:spTree>
    <p:extLst>
      <p:ext uri="{BB962C8B-B14F-4D97-AF65-F5344CB8AC3E}">
        <p14:creationId xmlns:p14="http://schemas.microsoft.com/office/powerpoint/2010/main" val="33750849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帧结构中类型字段主要是支持以太网中的多种网络层协议的复用的，绝大多数这里的类型是指</a:t>
            </a:r>
            <a:r>
              <a:rPr lang="en-US" altLang="zh-CN" dirty="0"/>
              <a:t>IP</a:t>
            </a:r>
            <a:r>
              <a:rPr lang="zh-CN" altLang="en-US" dirty="0"/>
              <a:t>协议。</a:t>
            </a:r>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7375202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然后是数据字段，</a:t>
            </a:r>
            <a:r>
              <a:rPr lang="zh-CN" altLang="en-US" sz="1200" i="1" dirty="0">
                <a:solidFill>
                  <a:schemeClr val="hlink"/>
                </a:solidFill>
                <a:latin typeface="+mn-ea"/>
              </a:rPr>
              <a:t>以太网的最大传输单元</a:t>
            </a:r>
            <a:r>
              <a:rPr lang="en-US" altLang="zh-CN" sz="1200" i="1" dirty="0">
                <a:solidFill>
                  <a:schemeClr val="hlink"/>
                </a:solidFill>
                <a:latin typeface="+mn-ea"/>
              </a:rPr>
              <a:t>MTU</a:t>
            </a:r>
            <a:r>
              <a:rPr lang="zh-CN" altLang="en-US" sz="1200" i="1" dirty="0">
                <a:solidFill>
                  <a:schemeClr val="hlink"/>
                </a:solidFill>
                <a:latin typeface="+mn-ea"/>
              </a:rPr>
              <a:t>是</a:t>
            </a:r>
            <a:r>
              <a:rPr lang="en-US" altLang="zh-CN" sz="1200" i="1" dirty="0">
                <a:solidFill>
                  <a:schemeClr val="hlink"/>
                </a:solidFill>
                <a:latin typeface="+mn-ea"/>
              </a:rPr>
              <a:t>1500</a:t>
            </a:r>
            <a:r>
              <a:rPr lang="zh-CN" altLang="en-US" sz="1200" i="1" dirty="0">
                <a:solidFill>
                  <a:schemeClr val="hlink"/>
                </a:solidFill>
                <a:latin typeface="+mn-ea"/>
              </a:rPr>
              <a:t>字节，最小长度是</a:t>
            </a:r>
            <a:r>
              <a:rPr lang="en-US" altLang="zh-CN" sz="1200" i="1" dirty="0">
                <a:solidFill>
                  <a:schemeClr val="hlink"/>
                </a:solidFill>
                <a:latin typeface="+mn-ea"/>
              </a:rPr>
              <a:t>46</a:t>
            </a:r>
            <a:r>
              <a:rPr lang="zh-CN" altLang="en-US" sz="1200" i="1" dirty="0">
                <a:solidFill>
                  <a:schemeClr val="hlink"/>
                </a:solidFill>
                <a:latin typeface="+mn-ea"/>
              </a:rPr>
              <a:t>字节。</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8084753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帧结构的尾部是</a:t>
            </a:r>
            <a:r>
              <a:rPr lang="en-US" altLang="zh-CN" dirty="0"/>
              <a:t>CRC</a:t>
            </a:r>
            <a:r>
              <a:rPr lang="zh-CN" altLang="en-US" dirty="0"/>
              <a:t>循环冗余校验码。它主要是用于帮助接收主机检测</a:t>
            </a:r>
            <a:r>
              <a:rPr lang="zh-CN" altLang="en-US" sz="1200" dirty="0">
                <a:latin typeface="+mn-ea"/>
              </a:rPr>
              <a:t>数据帧中</a:t>
            </a:r>
            <a:r>
              <a:rPr lang="zh-CN" altLang="en-US" sz="1200" dirty="0">
                <a:solidFill>
                  <a:srgbClr val="FF0000"/>
                </a:solidFill>
                <a:latin typeface="+mn-ea"/>
              </a:rPr>
              <a:t>是否出现比特差错。</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2198178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最后，需要说明的是以太网向网络层提供的是不可靠的无连接服务。</a:t>
            </a:r>
            <a:endParaRPr lang="en-US" altLang="zh-CN" dirty="0"/>
          </a:p>
          <a:p>
            <a:pPr eaLnBrk="1">
              <a:lnSpc>
                <a:spcPct val="125000"/>
              </a:lnSpc>
              <a:spcBef>
                <a:spcPct val="15000"/>
              </a:spcBef>
            </a:pPr>
            <a:r>
              <a:rPr lang="zh-CN" altLang="en-US" sz="2400" i="1" dirty="0">
                <a:solidFill>
                  <a:schemeClr val="hlink"/>
                </a:solidFill>
                <a:latin typeface="+mn-ea"/>
              </a:rPr>
              <a:t>这里的无连接服务是指</a:t>
            </a:r>
            <a:r>
              <a:rPr lang="zh-CN" altLang="en-US" sz="2400" dirty="0">
                <a:latin typeface="+mn-ea"/>
              </a:rPr>
              <a:t>通信时，</a:t>
            </a:r>
            <a:r>
              <a:rPr lang="zh-CN" altLang="en-US" sz="2400" dirty="0">
                <a:solidFill>
                  <a:srgbClr val="FF0000"/>
                </a:solidFill>
                <a:latin typeface="+mn-ea"/>
              </a:rPr>
              <a:t>发送方适配器不需要先和接收方适配器“握手”</a:t>
            </a:r>
            <a:r>
              <a:rPr lang="zh-CN" altLang="en-US" sz="2400" dirty="0">
                <a:latin typeface="+mn-ea"/>
              </a:rPr>
              <a:t>。</a:t>
            </a:r>
          </a:p>
          <a:p>
            <a:pPr eaLnBrk="1">
              <a:lnSpc>
                <a:spcPct val="125000"/>
              </a:lnSpc>
              <a:spcBef>
                <a:spcPct val="15000"/>
              </a:spcBef>
            </a:pPr>
            <a:r>
              <a:rPr lang="zh-CN" altLang="en-US" sz="2400" i="1" dirty="0">
                <a:solidFill>
                  <a:schemeClr val="hlink"/>
                </a:solidFill>
                <a:latin typeface="+mn-ea"/>
              </a:rPr>
              <a:t>这里的不可靠的服务是指</a:t>
            </a:r>
            <a:r>
              <a:rPr lang="zh-CN" altLang="en-US" sz="2400" dirty="0">
                <a:latin typeface="+mn-ea"/>
              </a:rPr>
              <a:t>接收到的数据</a:t>
            </a:r>
            <a:r>
              <a:rPr lang="zh-CN" altLang="en-US" sz="2400" dirty="0">
                <a:solidFill>
                  <a:srgbClr val="FF0000"/>
                </a:solidFill>
                <a:latin typeface="+mn-ea"/>
              </a:rPr>
              <a:t>帧可能包含比特差错</a:t>
            </a:r>
            <a:r>
              <a:rPr lang="zh-CN" altLang="en-US" sz="2400" dirty="0">
                <a:latin typeface="+mn-ea"/>
              </a:rPr>
              <a:t>。</a:t>
            </a:r>
            <a:endParaRPr lang="en-US" altLang="zh-CN" sz="2400" dirty="0">
              <a:latin typeface="+mn-ea"/>
            </a:endParaRPr>
          </a:p>
          <a:p>
            <a:pPr eaLnBrk="1">
              <a:lnSpc>
                <a:spcPct val="125000"/>
              </a:lnSpc>
              <a:spcBef>
                <a:spcPct val="15000"/>
              </a:spcBef>
            </a:pPr>
            <a:r>
              <a:rPr lang="zh-CN" altLang="en-US" sz="2400" dirty="0">
                <a:latin typeface="+mn-ea"/>
              </a:rPr>
              <a:t>在以太网中，</a:t>
            </a:r>
            <a:r>
              <a:rPr lang="zh-CN" altLang="en-US" dirty="0">
                <a:latin typeface="+mn-ea"/>
              </a:rPr>
              <a:t>收到正确帧，</a:t>
            </a:r>
            <a:r>
              <a:rPr lang="zh-CN" altLang="en-US" dirty="0">
                <a:solidFill>
                  <a:srgbClr val="FF0000"/>
                </a:solidFill>
                <a:latin typeface="+mn-ea"/>
              </a:rPr>
              <a:t>不发确认帧通知</a:t>
            </a:r>
            <a:r>
              <a:rPr lang="zh-CN" altLang="en-US" dirty="0">
                <a:latin typeface="+mn-ea"/>
              </a:rPr>
              <a:t>；收到出错帧，直接丢弃该帧，</a:t>
            </a:r>
            <a:r>
              <a:rPr lang="zh-CN" altLang="en-US" dirty="0">
                <a:solidFill>
                  <a:srgbClr val="FF0000"/>
                </a:solidFill>
                <a:latin typeface="+mn-ea"/>
              </a:rPr>
              <a:t>不发否定帧通知</a:t>
            </a:r>
            <a:r>
              <a:rPr lang="zh-CN" altLang="en-US" dirty="0">
                <a:latin typeface="+mn-ea"/>
              </a:rPr>
              <a:t>。</a:t>
            </a:r>
            <a:endParaRPr lang="en-US" altLang="zh-CN" dirty="0">
              <a:latin typeface="+mn-ea"/>
            </a:endParaRPr>
          </a:p>
          <a:p>
            <a:pPr eaLnBrk="1">
              <a:lnSpc>
                <a:spcPct val="125000"/>
              </a:lnSpc>
              <a:spcBef>
                <a:spcPct val="15000"/>
              </a:spcBef>
            </a:pPr>
            <a:r>
              <a:rPr lang="zh-CN" altLang="en-US" dirty="0">
                <a:latin typeface="+mn-ea"/>
              </a:rPr>
              <a:t>发送适配器不会重发出错帧。</a:t>
            </a:r>
            <a:r>
              <a:rPr lang="zh-CN" altLang="en-US" dirty="0"/>
              <a:t>丢弃数据的恢复是通过终端传输层的可靠数据传输机制来实现的</a:t>
            </a:r>
            <a:endParaRPr lang="en-US" altLang="zh-CN" dirty="0"/>
          </a:p>
          <a:p>
            <a:pPr>
              <a:lnSpc>
                <a:spcPct val="125000"/>
              </a:lnSpc>
              <a:spcBef>
                <a:spcPct val="15000"/>
              </a:spcBef>
              <a:buFontTx/>
              <a:buNone/>
            </a:pPr>
            <a:r>
              <a:rPr lang="zh-CN" altLang="en-US" sz="2400" dirty="0"/>
              <a:t>最后，以太网的</a:t>
            </a:r>
            <a:r>
              <a:rPr lang="en-US" altLang="zh-CN" sz="2400" dirty="0"/>
              <a:t>MAC</a:t>
            </a:r>
            <a:r>
              <a:rPr lang="zh-CN" altLang="en-US" sz="2400" dirty="0"/>
              <a:t>协议采用的是带二进制指数回退的</a:t>
            </a:r>
            <a:r>
              <a:rPr lang="en-US" altLang="zh-CN" sz="2400" dirty="0"/>
              <a:t>CSMA/CD</a:t>
            </a:r>
            <a:r>
              <a:rPr lang="zh-CN" altLang="en-US" sz="2400" dirty="0"/>
              <a:t>协议</a:t>
            </a:r>
            <a:endParaRPr lang="en-US" altLang="zh-CN"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556538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同学们，你们好！今天我将继续给大家讲解第</a:t>
            </a:r>
            <a:r>
              <a:rPr lang="en-US" altLang="zh-CN" dirty="0"/>
              <a:t>5.4.3</a:t>
            </a:r>
            <a:r>
              <a:rPr lang="zh-CN" altLang="en-US" dirty="0"/>
              <a:t>节，链路层交换机。</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本次课将详细讲解链路层交换机的工作原理。</a:t>
            </a:r>
            <a:endParaRPr lang="en-US" altLang="zh-CN" dirty="0"/>
          </a:p>
          <a:p>
            <a:r>
              <a:rPr lang="zh-CN" altLang="en-US" dirty="0"/>
              <a:t>首先交换机是属于链路层的设备，其主要作用是存储转发数据帧。</a:t>
            </a:r>
            <a:endParaRPr lang="en-US" altLang="zh-CN" dirty="0"/>
          </a:p>
          <a:p>
            <a:r>
              <a:rPr lang="zh-CN" altLang="en-US" dirty="0"/>
              <a:t>对于到达交换机的数据帧，交换机首先检查其目的</a:t>
            </a:r>
            <a:r>
              <a:rPr lang="en-US" altLang="zh-CN" dirty="0"/>
              <a:t>MAC</a:t>
            </a:r>
            <a:r>
              <a:rPr lang="zh-CN" altLang="en-US" dirty="0"/>
              <a:t>地址，然后根据</a:t>
            </a:r>
            <a:r>
              <a:rPr lang="en-US" altLang="zh-CN" dirty="0"/>
              <a:t>MAC</a:t>
            </a:r>
            <a:r>
              <a:rPr lang="zh-CN" altLang="en-US" dirty="0"/>
              <a:t>地址，有选择的将数据帧转发到一个或多个输出链路；</a:t>
            </a:r>
            <a:endParaRPr lang="en-US" altLang="zh-CN" dirty="0"/>
          </a:p>
          <a:p>
            <a:r>
              <a:rPr lang="zh-CN" altLang="en-US" dirty="0"/>
              <a:t>如果输出链路是一个共享网段，将使用</a:t>
            </a:r>
            <a:r>
              <a:rPr lang="en-US" altLang="zh-CN" dirty="0"/>
              <a:t>CSMA/CD</a:t>
            </a:r>
            <a:r>
              <a:rPr lang="zh-CN" altLang="en-US" dirty="0"/>
              <a:t>来访问共享链路。我们这里给出了一幅图来帮助大家理解后面这句话。</a:t>
            </a:r>
            <a:endParaRPr lang="en-US" altLang="zh-CN" dirty="0"/>
          </a:p>
          <a:p>
            <a:r>
              <a:rPr lang="zh-CN" altLang="en-US" dirty="0"/>
              <a:t>在这幅图中</a:t>
            </a:r>
            <a:r>
              <a:rPr lang="en-US" altLang="zh-CN" dirty="0"/>
              <a:t>A</a:t>
            </a:r>
            <a:r>
              <a:rPr lang="zh-CN" altLang="en-US" dirty="0"/>
              <a:t>、</a:t>
            </a:r>
            <a:r>
              <a:rPr lang="en-US" altLang="zh-CN" dirty="0"/>
              <a:t>B</a:t>
            </a:r>
            <a:r>
              <a:rPr lang="zh-CN" altLang="en-US" dirty="0"/>
              <a:t>、</a:t>
            </a:r>
            <a:r>
              <a:rPr lang="en-US" altLang="zh-CN" dirty="0"/>
              <a:t>C</a:t>
            </a:r>
            <a:r>
              <a:rPr lang="zh-CN" altLang="en-US" dirty="0"/>
              <a:t>主机和交换机的端口</a:t>
            </a:r>
            <a:r>
              <a:rPr lang="en-US" altLang="zh-CN" dirty="0"/>
              <a:t>1</a:t>
            </a:r>
            <a:r>
              <a:rPr lang="zh-CN" altLang="en-US" dirty="0"/>
              <a:t>由集线器设备互连，因此这里，</a:t>
            </a:r>
            <a:r>
              <a:rPr lang="en-US" altLang="zh-CN" dirty="0"/>
              <a:t>A</a:t>
            </a:r>
            <a:r>
              <a:rPr lang="zh-CN" altLang="en-US" dirty="0"/>
              <a:t>、</a:t>
            </a:r>
            <a:r>
              <a:rPr lang="en-US" altLang="zh-CN" dirty="0"/>
              <a:t>B</a:t>
            </a:r>
            <a:r>
              <a:rPr lang="zh-CN" altLang="en-US" dirty="0"/>
              <a:t>、</a:t>
            </a:r>
            <a:r>
              <a:rPr lang="en-US" altLang="zh-CN" dirty="0"/>
              <a:t>C</a:t>
            </a:r>
            <a:r>
              <a:rPr lang="zh-CN" altLang="en-US" dirty="0"/>
              <a:t>主机和交换机的端口</a:t>
            </a:r>
            <a:r>
              <a:rPr lang="en-US" altLang="zh-CN" dirty="0"/>
              <a:t>1</a:t>
            </a:r>
            <a:r>
              <a:rPr lang="zh-CN" altLang="en-US" dirty="0"/>
              <a:t>构成了一个共享网段，在共享链路发送数据帧，需要用到我们前面学习到的以太网链路访问协议</a:t>
            </a:r>
            <a:r>
              <a:rPr lang="en-US" altLang="zh-CN" dirty="0"/>
              <a:t>CSMA/CD</a:t>
            </a:r>
            <a:r>
              <a:rPr lang="zh-CN" altLang="en-US" dirty="0"/>
              <a:t>。</a:t>
            </a:r>
            <a:endParaRPr lang="en-US" altLang="zh-CN" dirty="0"/>
          </a:p>
          <a:p>
            <a:r>
              <a:rPr lang="zh-CN" altLang="en-US" dirty="0"/>
              <a:t>链路层交换机的第二个特点是透明，这里的透明是指的当一个主机向另一个主机发送数据帧时，它并不会知道某个交换机会收到这个数据帧，并将其转发到另一个节点。</a:t>
            </a:r>
            <a:endParaRPr lang="en-US" altLang="zh-CN" dirty="0"/>
          </a:p>
          <a:p>
            <a:r>
              <a:rPr lang="zh-CN" altLang="en-US" dirty="0"/>
              <a:t>交换机的第三个特点是即插即用和自学习，也就是说交换机是不需要手工配置的，插上就可以用。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15516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i="1">
                <a:solidFill>
                  <a:schemeClr val="tx1"/>
                </a:solidFill>
                <a:latin typeface="Comic Sans MS" pitchFamily="66" charset="0"/>
                <a:ea typeface="ＭＳ Ｐゴシック" pitchFamily="34" charset="-128"/>
              </a:defRPr>
            </a:lvl1pPr>
            <a:lvl2pPr marL="702756" indent="-270291" defTabSz="914485">
              <a:defRPr i="1">
                <a:solidFill>
                  <a:schemeClr val="tx1"/>
                </a:solidFill>
                <a:latin typeface="Comic Sans MS" pitchFamily="66" charset="0"/>
                <a:ea typeface="ＭＳ Ｐゴシック" pitchFamily="34" charset="-128"/>
              </a:defRPr>
            </a:lvl2pPr>
            <a:lvl3pPr marL="1081164" indent="-216233" defTabSz="914485">
              <a:defRPr i="1">
                <a:solidFill>
                  <a:schemeClr val="tx1"/>
                </a:solidFill>
                <a:latin typeface="Comic Sans MS" pitchFamily="66" charset="0"/>
                <a:ea typeface="ＭＳ Ｐゴシック" pitchFamily="34" charset="-128"/>
              </a:defRPr>
            </a:lvl3pPr>
            <a:lvl4pPr marL="1513629" indent="-216233" defTabSz="914485">
              <a:defRPr i="1">
                <a:solidFill>
                  <a:schemeClr val="tx1"/>
                </a:solidFill>
                <a:latin typeface="Comic Sans MS" pitchFamily="66" charset="0"/>
                <a:ea typeface="ＭＳ Ｐゴシック" pitchFamily="34" charset="-128"/>
              </a:defRPr>
            </a:lvl4pPr>
            <a:lvl5pPr marL="1946095" indent="-216233" defTabSz="914485">
              <a:defRPr i="1">
                <a:solidFill>
                  <a:schemeClr val="tx1"/>
                </a:solidFill>
                <a:latin typeface="Comic Sans MS" pitchFamily="66" charset="0"/>
                <a:ea typeface="ＭＳ Ｐゴシック" pitchFamily="34" charset="-128"/>
              </a:defRPr>
            </a:lvl5pPr>
            <a:lvl6pPr marL="2378560"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FE0B6A24-3054-4298-891F-43E0041451BF}" type="slidenum">
              <a:rPr lang="en-US" altLang="zh-CN" i="0">
                <a:solidFill>
                  <a:prstClr val="black"/>
                </a:solidFill>
                <a:latin typeface="Times New Roman" pitchFamily="18" charset="0"/>
              </a:rPr>
              <a:pPr/>
              <a:t>114</a:t>
            </a:fld>
            <a:endParaRPr lang="en-US" altLang="zh-CN" i="0">
              <a:solidFill>
                <a:prstClr val="black"/>
              </a:solidFill>
              <a:latin typeface="Times New Roman" pitchFamily="18" charset="0"/>
            </a:endParaRPr>
          </a:p>
        </p:txBody>
      </p:sp>
      <p:sp>
        <p:nvSpPr>
          <p:cNvPr id="156675" name="Rectangle 2"/>
          <p:cNvSpPr>
            <a:spLocks noGrp="1" noRot="1" noChangeAspect="1" noChangeArrowheads="1" noTextEdit="1"/>
          </p:cNvSpPr>
          <p:nvPr>
            <p:ph type="sldImg"/>
          </p:nvPr>
        </p:nvSpPr>
        <p:spPr>
          <a:xfrm>
            <a:off x="685800" y="1143000"/>
            <a:ext cx="5486400" cy="3086100"/>
          </a:xfrm>
          <a:ln/>
        </p:spPr>
      </p:sp>
      <p:sp>
        <p:nvSpPr>
          <p:cNvPr id="1566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在组网时加入交换机后，可以支持多个节点同时传输数据帧。</a:t>
            </a:r>
            <a:endParaRPr lang="en-US" altLang="zh-CN" dirty="0">
              <a:latin typeface="Times New Roman" pitchFamily="18" charset="0"/>
            </a:endParaRPr>
          </a:p>
          <a:p>
            <a:r>
              <a:rPr lang="zh-CN" altLang="en-US" dirty="0">
                <a:latin typeface="Times New Roman" pitchFamily="18" charset="0"/>
              </a:rPr>
              <a:t>可以看右边这幅图，每个主机由单独的链路与交换机端口相连，因此交换机每个端口对应的链路和主机是一个独立的碰撞域。</a:t>
            </a:r>
            <a:endParaRPr lang="en-US" altLang="zh-CN" dirty="0">
              <a:latin typeface="Times New Roman" pitchFamily="18" charset="0"/>
            </a:endParaRPr>
          </a:p>
          <a:p>
            <a:r>
              <a:rPr lang="zh-CN" altLang="en-US" dirty="0">
                <a:latin typeface="Times New Roman" pitchFamily="18" charset="0"/>
              </a:rPr>
              <a:t>又因为交换机对于收到的数据帧可进行缓存，因此在右边这幅图中，</a:t>
            </a:r>
            <a:r>
              <a:rPr lang="en-US" altLang="zh-CN" dirty="0">
                <a:latin typeface="Times New Roman" pitchFamily="18" charset="0"/>
              </a:rPr>
              <a:t>A</a:t>
            </a:r>
            <a:r>
              <a:rPr lang="zh-CN" altLang="en-US" dirty="0">
                <a:latin typeface="Times New Roman" pitchFamily="18" charset="0"/>
              </a:rPr>
              <a:t>主机和</a:t>
            </a:r>
            <a:r>
              <a:rPr lang="en-US" altLang="zh-CN" dirty="0">
                <a:latin typeface="Times New Roman" pitchFamily="18" charset="0"/>
              </a:rPr>
              <a:t>B</a:t>
            </a:r>
            <a:r>
              <a:rPr lang="zh-CN" altLang="en-US" dirty="0">
                <a:latin typeface="Times New Roman" pitchFamily="18" charset="0"/>
              </a:rPr>
              <a:t>主机同时发送数据帧，将不会发生冲突。</a:t>
            </a:r>
            <a:endParaRPr lang="en-US" altLang="zh-CN" dirty="0">
              <a:latin typeface="Times New Roman" pitchFamily="18" charset="0"/>
            </a:endParaRPr>
          </a:p>
          <a:p>
            <a:r>
              <a:rPr lang="zh-CN" altLang="en-US" dirty="0">
                <a:latin typeface="Times New Roman" pitchFamily="18" charset="0"/>
              </a:rPr>
              <a:t>因此交换机具有较高的转发率。</a:t>
            </a:r>
            <a:endParaRPr lang="en-US" altLang="zh-CN" dirty="0">
              <a:latin typeface="Times New Roman" pitchFamily="18" charset="0"/>
            </a:endParaRPr>
          </a:p>
          <a:p>
            <a:endParaRPr lang="zh-CN" altLang="zh-CN" dirty="0">
              <a:latin typeface="Times New Roman" pitchFamily="18" charset="0"/>
            </a:endParaRPr>
          </a:p>
        </p:txBody>
      </p:sp>
    </p:spTree>
    <p:extLst>
      <p:ext uri="{BB962C8B-B14F-4D97-AF65-F5344CB8AC3E}">
        <p14:creationId xmlns:p14="http://schemas.microsoft.com/office/powerpoint/2010/main" val="10496976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i="1">
                <a:solidFill>
                  <a:schemeClr val="tx1"/>
                </a:solidFill>
                <a:latin typeface="Comic Sans MS" pitchFamily="66" charset="0"/>
                <a:ea typeface="ＭＳ Ｐゴシック" pitchFamily="34" charset="-128"/>
              </a:defRPr>
            </a:lvl1pPr>
            <a:lvl2pPr marL="702756" indent="-270291" defTabSz="914485">
              <a:defRPr i="1">
                <a:solidFill>
                  <a:schemeClr val="tx1"/>
                </a:solidFill>
                <a:latin typeface="Comic Sans MS" pitchFamily="66" charset="0"/>
                <a:ea typeface="ＭＳ Ｐゴシック" pitchFamily="34" charset="-128"/>
              </a:defRPr>
            </a:lvl2pPr>
            <a:lvl3pPr marL="1081164" indent="-216233" defTabSz="914485">
              <a:defRPr i="1">
                <a:solidFill>
                  <a:schemeClr val="tx1"/>
                </a:solidFill>
                <a:latin typeface="Comic Sans MS" pitchFamily="66" charset="0"/>
                <a:ea typeface="ＭＳ Ｐゴシック" pitchFamily="34" charset="-128"/>
              </a:defRPr>
            </a:lvl3pPr>
            <a:lvl4pPr marL="1513629" indent="-216233" defTabSz="914485">
              <a:defRPr i="1">
                <a:solidFill>
                  <a:schemeClr val="tx1"/>
                </a:solidFill>
                <a:latin typeface="Comic Sans MS" pitchFamily="66" charset="0"/>
                <a:ea typeface="ＭＳ Ｐゴシック" pitchFamily="34" charset="-128"/>
              </a:defRPr>
            </a:lvl4pPr>
            <a:lvl5pPr marL="1946095" indent="-216233" defTabSz="914485">
              <a:defRPr i="1">
                <a:solidFill>
                  <a:schemeClr val="tx1"/>
                </a:solidFill>
                <a:latin typeface="Comic Sans MS" pitchFamily="66" charset="0"/>
                <a:ea typeface="ＭＳ Ｐゴシック" pitchFamily="34" charset="-128"/>
              </a:defRPr>
            </a:lvl5pPr>
            <a:lvl6pPr marL="2378560"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06914DF0-CA53-4A56-A0DE-3DD6DF8E599C}" type="slidenum">
              <a:rPr lang="en-US" altLang="zh-CN" i="0">
                <a:solidFill>
                  <a:prstClr val="black"/>
                </a:solidFill>
                <a:latin typeface="Times New Roman" pitchFamily="18" charset="0"/>
              </a:rPr>
              <a:pPr/>
              <a:t>115</a:t>
            </a:fld>
            <a:endParaRPr lang="en-US" altLang="zh-CN" i="0">
              <a:solidFill>
                <a:prstClr val="black"/>
              </a:solidFill>
              <a:latin typeface="Times New Roman" pitchFamily="18" charset="0"/>
            </a:endParaRPr>
          </a:p>
        </p:txBody>
      </p:sp>
      <p:sp>
        <p:nvSpPr>
          <p:cNvPr id="157699" name="Rectangle 2"/>
          <p:cNvSpPr>
            <a:spLocks noGrp="1" noRot="1" noChangeAspect="1" noChangeArrowheads="1" noTextEdit="1"/>
          </p:cNvSpPr>
          <p:nvPr>
            <p:ph type="sldImg"/>
          </p:nvPr>
        </p:nvSpPr>
        <p:spPr>
          <a:xfrm>
            <a:off x="685800" y="1143000"/>
            <a:ext cx="5486400" cy="3086100"/>
          </a:xfrm>
          <a:ln/>
        </p:spPr>
      </p:sp>
      <p:sp>
        <p:nvSpPr>
          <p:cNvPr id="1577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在右边这幅图中，我们有这样一个疑问：</a:t>
            </a:r>
            <a:r>
              <a:rPr lang="zh-CN" altLang="en-US" b="1" dirty="0">
                <a:solidFill>
                  <a:srgbClr val="CC0000"/>
                </a:solidFill>
              </a:rPr>
              <a:t>交换机是怎么知道</a:t>
            </a:r>
            <a:r>
              <a:rPr lang="en-US" altLang="zh-CN" b="1" dirty="0">
                <a:solidFill>
                  <a:srgbClr val="CC0000"/>
                </a:solidFill>
              </a:rPr>
              <a:t>A</a:t>
            </a:r>
            <a:r>
              <a:rPr lang="ja-JP" altLang="en-US" b="1" dirty="0">
                <a:solidFill>
                  <a:srgbClr val="CC0000"/>
                </a:solidFill>
              </a:rPr>
              <a:t> ’</a:t>
            </a:r>
            <a:r>
              <a:rPr lang="zh-CN" altLang="en-US" b="1" dirty="0">
                <a:solidFill>
                  <a:srgbClr val="CC0000"/>
                </a:solidFill>
              </a:rPr>
              <a:t>可通过端口</a:t>
            </a:r>
            <a:r>
              <a:rPr lang="en-US" altLang="zh-CN" b="1" dirty="0">
                <a:solidFill>
                  <a:srgbClr val="CC0000"/>
                </a:solidFill>
              </a:rPr>
              <a:t>4</a:t>
            </a:r>
            <a:r>
              <a:rPr lang="zh-CN" altLang="en-US" b="1" dirty="0">
                <a:solidFill>
                  <a:srgbClr val="CC0000"/>
                </a:solidFill>
              </a:rPr>
              <a:t>达到，</a:t>
            </a:r>
            <a:r>
              <a:rPr lang="en-US" altLang="ja-JP" b="1" dirty="0">
                <a:solidFill>
                  <a:srgbClr val="CC0000"/>
                </a:solidFill>
              </a:rPr>
              <a:t> B</a:t>
            </a:r>
            <a:r>
              <a:rPr lang="ja-JP" altLang="en-US" b="1" dirty="0">
                <a:solidFill>
                  <a:srgbClr val="CC0000"/>
                </a:solidFill>
              </a:rPr>
              <a:t>’ </a:t>
            </a:r>
            <a:r>
              <a:rPr lang="zh-CN" altLang="en-US" b="1" dirty="0">
                <a:solidFill>
                  <a:srgbClr val="CC0000"/>
                </a:solidFill>
              </a:rPr>
              <a:t>可通过端口</a:t>
            </a:r>
            <a:r>
              <a:rPr lang="en-US" altLang="zh-CN" b="1" dirty="0">
                <a:solidFill>
                  <a:srgbClr val="CC0000"/>
                </a:solidFill>
              </a:rPr>
              <a:t>5</a:t>
            </a:r>
            <a:r>
              <a:rPr lang="zh-CN" altLang="en-US" b="1" dirty="0">
                <a:solidFill>
                  <a:srgbClr val="CC0000"/>
                </a:solidFill>
              </a:rPr>
              <a:t>到达呢？</a:t>
            </a:r>
            <a:endParaRPr lang="en-US" altLang="zh-CN" b="1" dirty="0">
              <a:solidFill>
                <a:srgbClr val="CC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C0000"/>
                </a:solidFill>
              </a:rPr>
              <a:t>这是因为每个交换机都有一个转发表，其中的条目如下：</a:t>
            </a:r>
            <a:r>
              <a:rPr lang="en-US" altLang="zh-CN" sz="1200" dirty="0"/>
              <a:t>(</a:t>
            </a:r>
            <a:r>
              <a:rPr lang="zh-CN" altLang="en-US" sz="1200" dirty="0"/>
              <a:t>主机的</a:t>
            </a:r>
            <a:r>
              <a:rPr lang="en-US" altLang="zh-CN" sz="1200" dirty="0"/>
              <a:t>MAC</a:t>
            </a:r>
            <a:r>
              <a:rPr lang="zh-CN" altLang="en-US" sz="1200" dirty="0"/>
              <a:t>地址，到达主机的端口，时戳</a:t>
            </a:r>
            <a:r>
              <a:rPr lang="en-US" altLang="zh-CN" sz="1200" dirty="0"/>
              <a:t>)</a:t>
            </a:r>
            <a:r>
              <a:rPr lang="zh-CN" altLang="en-US" sz="1200" dirty="0"/>
              <a:t>；</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因此当数据帧的目的</a:t>
            </a:r>
            <a:r>
              <a:rPr lang="en-US" altLang="zh-CN" sz="1200" dirty="0"/>
              <a:t>MAC</a:t>
            </a:r>
            <a:r>
              <a:rPr lang="zh-CN" altLang="en-US" sz="1200" dirty="0"/>
              <a:t>地址为</a:t>
            </a:r>
            <a:r>
              <a:rPr lang="en-US" altLang="zh-CN" sz="1200" dirty="0"/>
              <a:t>A’</a:t>
            </a:r>
            <a:r>
              <a:rPr lang="zh-CN" altLang="en-US" sz="1200" dirty="0"/>
              <a:t>主机时，我们通过查找相应的转发表项，就可获知该主机对应的端口。</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那么转发表中的条目是怎么建立的呢？我们说是通过自学习机制。</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CC0000"/>
              </a:solidFill>
            </a:endParaRPr>
          </a:p>
          <a:p>
            <a:endParaRPr lang="zh-CN" altLang="zh-CN" dirty="0">
              <a:latin typeface="Times New Roman" pitchFamily="18" charset="0"/>
            </a:endParaRPr>
          </a:p>
        </p:txBody>
      </p:sp>
    </p:spTree>
    <p:extLst>
      <p:ext uri="{BB962C8B-B14F-4D97-AF65-F5344CB8AC3E}">
        <p14:creationId xmlns:p14="http://schemas.microsoft.com/office/powerpoint/2010/main" val="28502751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C1F6FC0A-3BE1-45AB-83B1-4C7D807F8844}" type="slidenum">
              <a:rPr lang="en-US" altLang="zh-CN" i="0">
                <a:solidFill>
                  <a:srgbClr val="000000"/>
                </a:solidFill>
                <a:latin typeface="Times New Roman" pitchFamily="18" charset="0"/>
              </a:rPr>
              <a:pPr/>
              <a:t>116</a:t>
            </a:fld>
            <a:endParaRPr lang="en-US" altLang="zh-CN" i="0">
              <a:solidFill>
                <a:srgbClr val="000000"/>
              </a:solidFill>
              <a:latin typeface="Times New Roman" pitchFamily="18" charset="0"/>
            </a:endParaRPr>
          </a:p>
        </p:txBody>
      </p:sp>
      <p:sp>
        <p:nvSpPr>
          <p:cNvPr id="159747" name="Rectangle 2"/>
          <p:cNvSpPr>
            <a:spLocks noGrp="1" noRot="1" noChangeAspect="1" noChangeArrowheads="1" noTextEdit="1"/>
          </p:cNvSpPr>
          <p:nvPr>
            <p:ph type="sldImg"/>
          </p:nvPr>
        </p:nvSpPr>
        <p:spPr>
          <a:xfrm>
            <a:off x="685800" y="1143000"/>
            <a:ext cx="5486400" cy="3086100"/>
          </a:xfrm>
          <a:ln/>
        </p:spPr>
      </p:sp>
      <p:sp>
        <p:nvSpPr>
          <p:cNvPr id="159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下面我们就来介绍交换机的自学习机制。非常简单。</a:t>
            </a:r>
            <a:endParaRPr lang="en-US" altLang="zh-CN" dirty="0">
              <a:latin typeface="Times New Roman" pitchFamily="18" charset="0"/>
            </a:endParaRPr>
          </a:p>
          <a:p>
            <a:r>
              <a:rPr lang="zh-CN" altLang="en-US" dirty="0">
                <a:latin typeface="Times New Roman" pitchFamily="18" charset="0"/>
              </a:rPr>
              <a:t>每当交换机收到一个数据帧时，交换机会学习发送主机的位置：及进入的局域网段和到达端口，并在转发表中进行记录。</a:t>
            </a:r>
            <a:endParaRPr lang="en-US" altLang="zh-CN" dirty="0">
              <a:latin typeface="Times New Roman" pitchFamily="18" charset="0"/>
            </a:endParaRPr>
          </a:p>
          <a:p>
            <a:r>
              <a:rPr lang="zh-CN" altLang="en-US" dirty="0">
                <a:latin typeface="Times New Roman" pitchFamily="18" charset="0"/>
              </a:rPr>
              <a:t>如这里的例子所示，主机</a:t>
            </a:r>
            <a:r>
              <a:rPr lang="en-US" altLang="zh-CN" dirty="0">
                <a:latin typeface="Times New Roman" pitchFamily="18" charset="0"/>
              </a:rPr>
              <a:t>A</a:t>
            </a:r>
            <a:r>
              <a:rPr lang="zh-CN" altLang="en-US" dirty="0">
                <a:latin typeface="Times New Roman" pitchFamily="18" charset="0"/>
              </a:rPr>
              <a:t>发送数据帧给主机</a:t>
            </a:r>
            <a:r>
              <a:rPr lang="en-US" altLang="zh-CN" dirty="0">
                <a:latin typeface="Times New Roman" pitchFamily="18" charset="0"/>
              </a:rPr>
              <a:t>A’</a:t>
            </a:r>
            <a:r>
              <a:rPr lang="zh-CN" altLang="en-US" dirty="0">
                <a:latin typeface="Times New Roman" pitchFamily="18" charset="0"/>
              </a:rPr>
              <a:t>，数据帧到达交换机时，交换机会在转发表中记录这样一个表项：</a:t>
            </a:r>
            <a:endParaRPr lang="en-US" altLang="zh-CN" dirty="0">
              <a:latin typeface="Times New Roman" pitchFamily="18" charset="0"/>
            </a:endParaRPr>
          </a:p>
          <a:p>
            <a:r>
              <a:rPr lang="en-US" altLang="zh-CN" dirty="0">
                <a:latin typeface="Times New Roman" pitchFamily="18" charset="0"/>
              </a:rPr>
              <a:t>A</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地址和可达端口号</a:t>
            </a:r>
            <a:r>
              <a:rPr lang="en-US" altLang="zh-CN" dirty="0">
                <a:latin typeface="Times New Roman" pitchFamily="18" charset="0"/>
              </a:rPr>
              <a:t>1</a:t>
            </a:r>
            <a:r>
              <a:rPr lang="zh-CN" altLang="en-US" dirty="0">
                <a:latin typeface="Times New Roman" pitchFamily="18" charset="0"/>
              </a:rPr>
              <a:t>，生存时间</a:t>
            </a:r>
            <a:r>
              <a:rPr lang="en-US" altLang="zh-CN" dirty="0">
                <a:latin typeface="Times New Roman" pitchFamily="18" charset="0"/>
              </a:rPr>
              <a:t>60</a:t>
            </a:r>
            <a:r>
              <a:rPr lang="zh-CN" altLang="en-US" dirty="0">
                <a:latin typeface="Times New Roman" pitchFamily="18" charset="0"/>
              </a:rPr>
              <a:t>秒，这就表示通过端口</a:t>
            </a:r>
            <a:r>
              <a:rPr lang="en-US" altLang="zh-CN" dirty="0">
                <a:latin typeface="Times New Roman" pitchFamily="18" charset="0"/>
              </a:rPr>
              <a:t>1</a:t>
            </a:r>
            <a:r>
              <a:rPr lang="zh-CN" altLang="en-US" dirty="0">
                <a:latin typeface="Times New Roman" pitchFamily="18" charset="0"/>
              </a:rPr>
              <a:t>可达到</a:t>
            </a:r>
            <a:r>
              <a:rPr lang="en-US" altLang="zh-CN" dirty="0">
                <a:latin typeface="Times New Roman" pitchFamily="18" charset="0"/>
              </a:rPr>
              <a:t>A</a:t>
            </a:r>
            <a:r>
              <a:rPr lang="zh-CN" altLang="en-US" dirty="0">
                <a:latin typeface="Times New Roman" pitchFamily="18" charset="0"/>
              </a:rPr>
              <a:t>主机。</a:t>
            </a:r>
            <a:endParaRPr lang="en-US" altLang="zh-CN" dirty="0">
              <a:latin typeface="Times New Roman" pitchFamily="18" charset="0"/>
            </a:endParaRPr>
          </a:p>
          <a:p>
            <a:endParaRPr lang="zh-CN" altLang="zh-CN" dirty="0">
              <a:latin typeface="Times New Roman" pitchFamily="18" charset="0"/>
            </a:endParaRPr>
          </a:p>
        </p:txBody>
      </p:sp>
    </p:spTree>
    <p:extLst>
      <p:ext uri="{BB962C8B-B14F-4D97-AF65-F5344CB8AC3E}">
        <p14:creationId xmlns:p14="http://schemas.microsoft.com/office/powerpoint/2010/main" val="20636908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BD7D9F61-CEC5-4DB7-AB2B-01728D3390DF}" type="slidenum">
              <a:rPr lang="en-US" altLang="zh-CN" i="0">
                <a:solidFill>
                  <a:srgbClr val="000000"/>
                </a:solidFill>
                <a:latin typeface="Times New Roman" pitchFamily="18" charset="0"/>
              </a:rPr>
              <a:pPr/>
              <a:t>117</a:t>
            </a:fld>
            <a:endParaRPr lang="en-US" altLang="zh-CN" i="0">
              <a:solidFill>
                <a:srgbClr val="000000"/>
              </a:solidFill>
              <a:latin typeface="Times New Roman" pitchFamily="18" charset="0"/>
            </a:endParaRPr>
          </a:p>
        </p:txBody>
      </p:sp>
      <p:sp>
        <p:nvSpPr>
          <p:cNvPr id="160771" name="Rectangle 2"/>
          <p:cNvSpPr>
            <a:spLocks noGrp="1" noRot="1" noChangeAspect="1" noChangeArrowheads="1" noTextEdit="1"/>
          </p:cNvSpPr>
          <p:nvPr>
            <p:ph type="sldImg"/>
          </p:nvPr>
        </p:nvSpPr>
        <p:spPr>
          <a:xfrm>
            <a:off x="685800" y="1143000"/>
            <a:ext cx="5486400" cy="3086100"/>
          </a:xfrm>
          <a:ln/>
        </p:spPr>
      </p:sp>
      <p:sp>
        <p:nvSpPr>
          <p:cNvPr id="1607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下面我们来学习交换机收到数据帧后，是如何进行查表转发的。我们说根据如下规则：</a:t>
            </a:r>
            <a:endParaRPr lang="en-US" altLang="zh-CN" dirty="0">
              <a:latin typeface="Times New Roman"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首先，</a:t>
            </a:r>
            <a:r>
              <a:rPr lang="zh-CN" altLang="en-US" dirty="0"/>
              <a:t>记录到达链路和发送主机的</a:t>
            </a:r>
            <a:r>
              <a:rPr lang="en-US" altLang="zh-CN" dirty="0"/>
              <a:t>MAC</a:t>
            </a:r>
            <a:r>
              <a:rPr lang="zh-CN" altLang="en-US" dirty="0"/>
              <a:t>地址；</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第二步，使用数据帧的目的</a:t>
            </a:r>
            <a:r>
              <a:rPr lang="en-US" altLang="zh-CN" dirty="0"/>
              <a:t>MAC</a:t>
            </a:r>
            <a:r>
              <a:rPr lang="zh-CN" altLang="en-US" dirty="0"/>
              <a:t>地址，在转发表中进行检索：</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如果在转发表条目中找到对应的</a:t>
            </a:r>
            <a:r>
              <a:rPr lang="en-US" altLang="zh-CN" dirty="0"/>
              <a:t>MAC</a:t>
            </a:r>
            <a:r>
              <a:rPr lang="zh-CN" altLang="en-US" dirty="0"/>
              <a:t>地址，则执行：</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如果目的</a:t>
            </a:r>
            <a:r>
              <a:rPr lang="en-US" altLang="zh-CN" dirty="0"/>
              <a:t>MAC</a:t>
            </a:r>
            <a:r>
              <a:rPr lang="zh-CN" altLang="en-US" dirty="0"/>
              <a:t>地址对应的端口与数据帧的到达端口相同，说明接收主机属于同一个共享网段，则直接将该数据帧丢弃。因为接收主机也会收到该数据帧；</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否则，转发端口与达到端口不一致，则将该数据帧转发到指定端口</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如果数据帧的目的</a:t>
            </a:r>
            <a:r>
              <a:rPr lang="en-US" altLang="zh-CN" dirty="0"/>
              <a:t>MAC</a:t>
            </a:r>
            <a:r>
              <a:rPr lang="zh-CN" altLang="en-US" dirty="0"/>
              <a:t>地址在转发表中没有找到，则交换机将该数据帧向除到达端口之外的所有端口转发，也就是泛洪。</a:t>
            </a:r>
            <a:endParaRPr lang="en-US" altLang="zh-CN" dirty="0"/>
          </a:p>
          <a:p>
            <a:endParaRPr lang="en-US" altLang="zh-CN" dirty="0">
              <a:latin typeface="Times New Roman" pitchFamily="18" charset="0"/>
            </a:endParaRPr>
          </a:p>
          <a:p>
            <a:endParaRPr lang="zh-CN" altLang="zh-CN" dirty="0">
              <a:latin typeface="Times New Roman" pitchFamily="18" charset="0"/>
            </a:endParaRPr>
          </a:p>
        </p:txBody>
      </p:sp>
    </p:spTree>
    <p:extLst>
      <p:ext uri="{BB962C8B-B14F-4D97-AF65-F5344CB8AC3E}">
        <p14:creationId xmlns:p14="http://schemas.microsoft.com/office/powerpoint/2010/main" val="2958749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同学们，你们好！今天我将继续给大家讲解第</a:t>
            </a:r>
            <a:r>
              <a:rPr lang="en-US" altLang="zh-CN" dirty="0"/>
              <a:t>5.2</a:t>
            </a:r>
            <a:r>
              <a:rPr lang="zh-CN" altLang="en-US"/>
              <a:t>节，出错检测和纠错机制。</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2D99E923-C334-43A9-847E-7C1A171BC946}" type="slidenum">
              <a:rPr lang="en-US" altLang="zh-CN" i="0">
                <a:solidFill>
                  <a:srgbClr val="000000"/>
                </a:solidFill>
                <a:latin typeface="Times New Roman" pitchFamily="18" charset="0"/>
              </a:rPr>
              <a:pPr/>
              <a:t>118</a:t>
            </a:fld>
            <a:endParaRPr lang="en-US" altLang="zh-CN" i="0">
              <a:solidFill>
                <a:srgbClr val="000000"/>
              </a:solidFill>
              <a:latin typeface="Times New Roman"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a:ln/>
        </p:spPr>
      </p:sp>
      <p:sp>
        <p:nvSpPr>
          <p:cNvPr id="1617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我们来看一下自学习和转发的例子。</a:t>
            </a:r>
            <a:endParaRPr lang="en-US" altLang="zh-CN" dirty="0">
              <a:latin typeface="Times New Roman" pitchFamily="18" charset="0"/>
            </a:endParaRPr>
          </a:p>
          <a:p>
            <a:r>
              <a:rPr lang="zh-CN" altLang="en-US" dirty="0">
                <a:latin typeface="Times New Roman" pitchFamily="18" charset="0"/>
              </a:rPr>
              <a:t>这里初始时转发表是空的，当主机</a:t>
            </a:r>
            <a:r>
              <a:rPr lang="en-US" altLang="zh-CN" dirty="0">
                <a:latin typeface="Times New Roman" pitchFamily="18" charset="0"/>
              </a:rPr>
              <a:t>A</a:t>
            </a:r>
            <a:r>
              <a:rPr lang="zh-CN" altLang="en-US" dirty="0">
                <a:latin typeface="Times New Roman" pitchFamily="18" charset="0"/>
              </a:rPr>
              <a:t>发送数据帧给主机</a:t>
            </a:r>
            <a:r>
              <a:rPr lang="en-US" altLang="zh-CN" dirty="0">
                <a:latin typeface="Times New Roman" pitchFamily="18" charset="0"/>
              </a:rPr>
              <a:t>A’</a:t>
            </a:r>
            <a:r>
              <a:rPr lang="zh-CN" altLang="en-US" dirty="0">
                <a:latin typeface="Times New Roman" pitchFamily="18" charset="0"/>
              </a:rPr>
              <a:t>时，该数据帧到达交换机，</a:t>
            </a:r>
            <a:endParaRPr lang="en-US" altLang="zh-CN" dirty="0">
              <a:latin typeface="Times New Roman" pitchFamily="18" charset="0"/>
            </a:endParaRPr>
          </a:p>
          <a:p>
            <a:r>
              <a:rPr lang="zh-CN" altLang="en-US" dirty="0">
                <a:latin typeface="Times New Roman" pitchFamily="18" charset="0"/>
              </a:rPr>
              <a:t>交换机首先根据收到数据帧的端口和该数据帧的源</a:t>
            </a:r>
            <a:r>
              <a:rPr lang="en-US" altLang="zh-CN" dirty="0">
                <a:latin typeface="Times New Roman" pitchFamily="18" charset="0"/>
              </a:rPr>
              <a:t>MAC</a:t>
            </a:r>
            <a:r>
              <a:rPr lang="zh-CN" altLang="en-US" dirty="0">
                <a:latin typeface="Times New Roman" pitchFamily="18" charset="0"/>
              </a:rPr>
              <a:t>地址，建立表项</a:t>
            </a:r>
            <a:r>
              <a:rPr lang="en-US" altLang="zh-CN" dirty="0">
                <a:latin typeface="Times New Roman" pitchFamily="18" charset="0"/>
              </a:rPr>
              <a:t>1</a:t>
            </a:r>
            <a:r>
              <a:rPr lang="zh-CN" altLang="en-US" dirty="0">
                <a:latin typeface="Times New Roman" pitchFamily="18" charset="0"/>
              </a:rPr>
              <a:t>，说明通过端口</a:t>
            </a:r>
            <a:r>
              <a:rPr lang="en-US" altLang="zh-CN" dirty="0">
                <a:latin typeface="Times New Roman" pitchFamily="18" charset="0"/>
              </a:rPr>
              <a:t>1</a:t>
            </a:r>
            <a:r>
              <a:rPr lang="zh-CN" altLang="en-US" dirty="0">
                <a:latin typeface="Times New Roman" pitchFamily="18" charset="0"/>
              </a:rPr>
              <a:t>可达到主机</a:t>
            </a:r>
            <a:r>
              <a:rPr lang="en-US" altLang="zh-CN" dirty="0">
                <a:latin typeface="Times New Roman" pitchFamily="18" charset="0"/>
              </a:rPr>
              <a:t>A</a:t>
            </a:r>
            <a:r>
              <a:rPr lang="zh-CN" altLang="en-US" dirty="0">
                <a:latin typeface="Times New Roman" pitchFamily="18" charset="0"/>
              </a:rPr>
              <a:t>，这就是自学习。</a:t>
            </a:r>
            <a:endParaRPr lang="en-US" altLang="zh-CN" dirty="0">
              <a:latin typeface="Times New Roman" pitchFamily="18" charset="0"/>
            </a:endParaRPr>
          </a:p>
          <a:p>
            <a:r>
              <a:rPr lang="zh-CN" altLang="en-US" dirty="0">
                <a:latin typeface="Times New Roman" pitchFamily="18" charset="0"/>
              </a:rPr>
              <a:t>然后交换机根据数据帧的目的</a:t>
            </a:r>
            <a:r>
              <a:rPr lang="en-US" altLang="zh-CN" dirty="0">
                <a:latin typeface="Times New Roman" pitchFamily="18" charset="0"/>
              </a:rPr>
              <a:t>MAC</a:t>
            </a:r>
            <a:r>
              <a:rPr lang="zh-CN" altLang="en-US" dirty="0">
                <a:latin typeface="Times New Roman" pitchFamily="18" charset="0"/>
              </a:rPr>
              <a:t>地址（</a:t>
            </a:r>
            <a:r>
              <a:rPr lang="en-US" altLang="zh-CN" dirty="0">
                <a:latin typeface="Times New Roman" pitchFamily="18" charset="0"/>
              </a:rPr>
              <a:t>A’</a:t>
            </a:r>
            <a:r>
              <a:rPr lang="zh-CN" altLang="en-US" dirty="0">
                <a:latin typeface="Times New Roman" pitchFamily="18" charset="0"/>
              </a:rPr>
              <a:t>）在转发表中查找，由于没有找到</a:t>
            </a:r>
            <a:r>
              <a:rPr lang="en-US" altLang="zh-CN" dirty="0">
                <a:latin typeface="Times New Roman" pitchFamily="18" charset="0"/>
              </a:rPr>
              <a:t>A’</a:t>
            </a:r>
            <a:r>
              <a:rPr lang="zh-CN" altLang="en-US" dirty="0">
                <a:latin typeface="Times New Roman" pitchFamily="18" charset="0"/>
              </a:rPr>
              <a:t>的</a:t>
            </a:r>
            <a:r>
              <a:rPr lang="en-US" altLang="zh-CN" dirty="0">
                <a:latin typeface="Times New Roman" pitchFamily="18" charset="0"/>
              </a:rPr>
              <a:t>MAC</a:t>
            </a:r>
            <a:r>
              <a:rPr lang="zh-CN" altLang="en-US" dirty="0">
                <a:latin typeface="Times New Roman" pitchFamily="18" charset="0"/>
              </a:rPr>
              <a:t>地址，则交换机将该数据帧向除</a:t>
            </a:r>
            <a:r>
              <a:rPr lang="en-US" altLang="zh-CN" dirty="0">
                <a:latin typeface="Times New Roman" pitchFamily="18" charset="0"/>
              </a:rPr>
              <a:t>1</a:t>
            </a:r>
            <a:r>
              <a:rPr lang="zh-CN" altLang="en-US" dirty="0">
                <a:latin typeface="Times New Roman" pitchFamily="18" charset="0"/>
              </a:rPr>
              <a:t>端口之外的所有端口转发，</a:t>
            </a:r>
            <a:endParaRPr lang="en-US" altLang="zh-CN" dirty="0">
              <a:latin typeface="Times New Roman" pitchFamily="18" charset="0"/>
            </a:endParaRPr>
          </a:p>
          <a:p>
            <a:r>
              <a:rPr lang="zh-CN" altLang="en-US" dirty="0">
                <a:latin typeface="Times New Roman" pitchFamily="18" charset="0"/>
              </a:rPr>
              <a:t>只有</a:t>
            </a:r>
            <a:r>
              <a:rPr lang="en-US" altLang="zh-CN" dirty="0">
                <a:latin typeface="Times New Roman" pitchFamily="18" charset="0"/>
              </a:rPr>
              <a:t>A’</a:t>
            </a:r>
            <a:r>
              <a:rPr lang="zh-CN" altLang="en-US" dirty="0">
                <a:latin typeface="Times New Roman" pitchFamily="18" charset="0"/>
              </a:rPr>
              <a:t>主机会发现数据帧的目的</a:t>
            </a:r>
            <a:r>
              <a:rPr lang="en-US" altLang="zh-CN" dirty="0">
                <a:latin typeface="Times New Roman" pitchFamily="18" charset="0"/>
              </a:rPr>
              <a:t>MAC</a:t>
            </a:r>
            <a:r>
              <a:rPr lang="zh-CN" altLang="en-US" dirty="0">
                <a:latin typeface="Times New Roman" pitchFamily="18" charset="0"/>
              </a:rPr>
              <a:t>地址与自己的</a:t>
            </a:r>
            <a:r>
              <a:rPr lang="en-US" altLang="zh-CN" dirty="0">
                <a:latin typeface="Times New Roman" pitchFamily="18" charset="0"/>
              </a:rPr>
              <a:t>MAC</a:t>
            </a:r>
            <a:r>
              <a:rPr lang="zh-CN" altLang="en-US" dirty="0">
                <a:latin typeface="Times New Roman" pitchFamily="18" charset="0"/>
              </a:rPr>
              <a:t>地址一致，接收该数据帧。</a:t>
            </a:r>
            <a:endParaRPr lang="en-US" altLang="zh-CN" dirty="0">
              <a:latin typeface="Times New Roman" pitchFamily="18" charset="0"/>
            </a:endParaRPr>
          </a:p>
          <a:p>
            <a:r>
              <a:rPr lang="zh-CN" altLang="en-US" dirty="0">
                <a:latin typeface="Times New Roman" pitchFamily="18" charset="0"/>
              </a:rPr>
              <a:t>注意，这里主机</a:t>
            </a:r>
            <a:r>
              <a:rPr lang="en-US" altLang="zh-CN" dirty="0">
                <a:latin typeface="Times New Roman" pitchFamily="18" charset="0"/>
              </a:rPr>
              <a:t>A’</a:t>
            </a:r>
            <a:r>
              <a:rPr lang="zh-CN" altLang="en-US" dirty="0">
                <a:latin typeface="Times New Roman" pitchFamily="18" charset="0"/>
              </a:rPr>
              <a:t>发往主机</a:t>
            </a:r>
            <a:r>
              <a:rPr lang="en-US" altLang="zh-CN" dirty="0">
                <a:latin typeface="Times New Roman" pitchFamily="18" charset="0"/>
              </a:rPr>
              <a:t>A</a:t>
            </a:r>
            <a:r>
              <a:rPr lang="zh-CN" altLang="en-US" dirty="0">
                <a:latin typeface="Times New Roman" pitchFamily="18" charset="0"/>
              </a:rPr>
              <a:t>的数据帧，在到达交换机后，由于转发表中已经有目的</a:t>
            </a:r>
            <a:r>
              <a:rPr lang="en-US" altLang="zh-CN" dirty="0">
                <a:latin typeface="Times New Roman" pitchFamily="18" charset="0"/>
              </a:rPr>
              <a:t>MAC</a:t>
            </a:r>
            <a:r>
              <a:rPr lang="zh-CN" altLang="en-US" dirty="0">
                <a:latin typeface="Times New Roman" pitchFamily="18" charset="0"/>
              </a:rPr>
              <a:t>地址对应的表项，因此交换机将只向</a:t>
            </a:r>
            <a:r>
              <a:rPr lang="en-US" altLang="zh-CN" dirty="0">
                <a:latin typeface="Times New Roman" pitchFamily="18" charset="0"/>
              </a:rPr>
              <a:t>1</a:t>
            </a:r>
            <a:r>
              <a:rPr lang="zh-CN" altLang="en-US" dirty="0">
                <a:latin typeface="Times New Roman" pitchFamily="18" charset="0"/>
              </a:rPr>
              <a:t>端口转发数据帧。</a:t>
            </a:r>
            <a:endParaRPr lang="zh-CN" altLang="zh-CN" dirty="0">
              <a:latin typeface="Times New Roman" pitchFamily="18" charset="0"/>
            </a:endParaRPr>
          </a:p>
        </p:txBody>
      </p:sp>
    </p:spTree>
    <p:extLst>
      <p:ext uri="{BB962C8B-B14F-4D97-AF65-F5344CB8AC3E}">
        <p14:creationId xmlns:p14="http://schemas.microsoft.com/office/powerpoint/2010/main" val="12863461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97F5B74B-6864-417E-BD68-1F6BE34BF521}" type="slidenum">
              <a:rPr lang="en-US" altLang="zh-CN" i="0">
                <a:solidFill>
                  <a:srgbClr val="000000"/>
                </a:solidFill>
                <a:latin typeface="Times New Roman" pitchFamily="18" charset="0"/>
              </a:rPr>
              <a:pPr/>
              <a:t>119</a:t>
            </a:fld>
            <a:endParaRPr lang="en-US" altLang="zh-CN" i="0">
              <a:solidFill>
                <a:srgbClr val="000000"/>
              </a:solidFill>
              <a:latin typeface="Times New Roman" pitchFamily="18" charset="0"/>
            </a:endParaRPr>
          </a:p>
        </p:txBody>
      </p:sp>
      <p:sp>
        <p:nvSpPr>
          <p:cNvPr id="162819" name="Rectangle 2"/>
          <p:cNvSpPr>
            <a:spLocks noGrp="1" noRot="1" noChangeAspect="1" noChangeArrowheads="1" noTextEdit="1"/>
          </p:cNvSpPr>
          <p:nvPr>
            <p:ph type="sldImg"/>
          </p:nvPr>
        </p:nvSpPr>
        <p:spPr>
          <a:xfrm>
            <a:off x="685800" y="1143000"/>
            <a:ext cx="5486400" cy="3086100"/>
          </a:xfrm>
          <a:ln/>
        </p:spPr>
      </p:sp>
      <p:sp>
        <p:nvSpPr>
          <p:cNvPr id="1628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交换机也可以进行互连，以组成更大的局域网。如本页的图所示。</a:t>
            </a:r>
            <a:endParaRPr lang="en-US" altLang="zh-CN" dirty="0">
              <a:latin typeface="Times New Roman" pitchFamily="18" charset="0"/>
            </a:endParaRPr>
          </a:p>
          <a:p>
            <a:r>
              <a:rPr lang="zh-CN" altLang="en-US" dirty="0">
                <a:latin typeface="Times New Roman" pitchFamily="18" charset="0"/>
              </a:rPr>
              <a:t>那么请大家思考，这样一个问题，如果主机</a:t>
            </a:r>
            <a:r>
              <a:rPr lang="en-US" altLang="zh-CN" dirty="0">
                <a:latin typeface="Times New Roman" pitchFamily="18" charset="0"/>
              </a:rPr>
              <a:t>A</a:t>
            </a:r>
            <a:r>
              <a:rPr lang="zh-CN" altLang="en-US" dirty="0">
                <a:latin typeface="Times New Roman" pitchFamily="18" charset="0"/>
              </a:rPr>
              <a:t>发送数据帧给主机</a:t>
            </a:r>
            <a:r>
              <a:rPr lang="en-US" altLang="zh-CN" dirty="0">
                <a:latin typeface="Times New Roman" pitchFamily="18" charset="0"/>
              </a:rPr>
              <a:t>G,</a:t>
            </a:r>
            <a:r>
              <a:rPr lang="zh-CN" altLang="en-US" dirty="0">
                <a:latin typeface="Times New Roman" pitchFamily="18" charset="0"/>
              </a:rPr>
              <a:t>那么交换机</a:t>
            </a:r>
            <a:r>
              <a:rPr lang="en-US" altLang="zh-CN" dirty="0">
                <a:latin typeface="Times New Roman" pitchFamily="18" charset="0"/>
              </a:rPr>
              <a:t>S1</a:t>
            </a:r>
            <a:r>
              <a:rPr lang="zh-CN" altLang="en-US" dirty="0">
                <a:latin typeface="Times New Roman" pitchFamily="18" charset="0"/>
              </a:rPr>
              <a:t>是怎么知道需要先把数据转发到</a:t>
            </a:r>
            <a:r>
              <a:rPr lang="en-US" altLang="zh-CN" dirty="0">
                <a:latin typeface="Times New Roman" pitchFamily="18" charset="0"/>
              </a:rPr>
              <a:t>S4</a:t>
            </a:r>
            <a:r>
              <a:rPr lang="zh-CN" altLang="en-US" dirty="0">
                <a:latin typeface="Times New Roman" pitchFamily="18" charset="0"/>
              </a:rPr>
              <a:t>和</a:t>
            </a:r>
            <a:r>
              <a:rPr lang="en-US" altLang="zh-CN" dirty="0">
                <a:latin typeface="Times New Roman" pitchFamily="18" charset="0"/>
              </a:rPr>
              <a:t>S3</a:t>
            </a:r>
            <a:r>
              <a:rPr lang="zh-CN" altLang="en-US" dirty="0">
                <a:latin typeface="Times New Roman" pitchFamily="18" charset="0"/>
              </a:rPr>
              <a:t>的？</a:t>
            </a:r>
            <a:endParaRPr lang="en-US" altLang="zh-CN" dirty="0">
              <a:latin typeface="Times New Roman" pitchFamily="18" charset="0"/>
            </a:endParaRPr>
          </a:p>
          <a:p>
            <a:r>
              <a:rPr lang="zh-CN" altLang="en-US" dirty="0">
                <a:latin typeface="Times New Roman" pitchFamily="18" charset="0"/>
              </a:rPr>
              <a:t>我们说仍然是通过自学习。当数据帧到达</a:t>
            </a:r>
            <a:r>
              <a:rPr lang="en-US" altLang="zh-CN" dirty="0">
                <a:latin typeface="Times New Roman" pitchFamily="18" charset="0"/>
              </a:rPr>
              <a:t>S1</a:t>
            </a:r>
            <a:r>
              <a:rPr lang="zh-CN" altLang="en-US" dirty="0">
                <a:latin typeface="Times New Roman" pitchFamily="18" charset="0"/>
              </a:rPr>
              <a:t>时，可能</a:t>
            </a:r>
            <a:r>
              <a:rPr lang="en-US" altLang="zh-CN" dirty="0">
                <a:latin typeface="Times New Roman" pitchFamily="18" charset="0"/>
              </a:rPr>
              <a:t>S1</a:t>
            </a:r>
            <a:r>
              <a:rPr lang="zh-CN" altLang="en-US" dirty="0">
                <a:latin typeface="Times New Roman" pitchFamily="18" charset="0"/>
              </a:rPr>
              <a:t>的转发表中没有</a:t>
            </a:r>
            <a:r>
              <a:rPr lang="en-US" altLang="zh-CN" dirty="0">
                <a:latin typeface="Times New Roman" pitchFamily="18" charset="0"/>
              </a:rPr>
              <a:t>G</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地址的表项，于是</a:t>
            </a:r>
            <a:r>
              <a:rPr lang="en-US" altLang="zh-CN" dirty="0">
                <a:latin typeface="Times New Roman" pitchFamily="18" charset="0"/>
              </a:rPr>
              <a:t>S1</a:t>
            </a:r>
            <a:r>
              <a:rPr lang="zh-CN" altLang="en-US" dirty="0">
                <a:latin typeface="Times New Roman" pitchFamily="18" charset="0"/>
              </a:rPr>
              <a:t>将该数据帧泛洪，那么</a:t>
            </a:r>
            <a:r>
              <a:rPr lang="en-US" altLang="zh-CN" dirty="0">
                <a:latin typeface="Times New Roman" pitchFamily="18" charset="0"/>
              </a:rPr>
              <a:t>S4</a:t>
            </a:r>
            <a:r>
              <a:rPr lang="zh-CN" altLang="en-US" dirty="0">
                <a:latin typeface="Times New Roman" pitchFamily="18" charset="0"/>
              </a:rPr>
              <a:t>的端口也会收到这个泛洪的数据帧，</a:t>
            </a:r>
            <a:endParaRPr lang="en-US" altLang="zh-CN" dirty="0">
              <a:latin typeface="Times New Roman" pitchFamily="18" charset="0"/>
            </a:endParaRPr>
          </a:p>
          <a:p>
            <a:r>
              <a:rPr lang="zh-CN" altLang="en-US" dirty="0">
                <a:latin typeface="Times New Roman" pitchFamily="18" charset="0"/>
              </a:rPr>
              <a:t>如果</a:t>
            </a:r>
            <a:r>
              <a:rPr lang="en-US" altLang="zh-CN" dirty="0">
                <a:latin typeface="Times New Roman" pitchFamily="18" charset="0"/>
              </a:rPr>
              <a:t>S4</a:t>
            </a:r>
            <a:r>
              <a:rPr lang="zh-CN" altLang="en-US" dirty="0">
                <a:latin typeface="Times New Roman" pitchFamily="18" charset="0"/>
              </a:rPr>
              <a:t>的转发表也没有</a:t>
            </a:r>
            <a:r>
              <a:rPr lang="en-US" altLang="zh-CN" dirty="0">
                <a:latin typeface="Times New Roman" pitchFamily="18" charset="0"/>
              </a:rPr>
              <a:t>G</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地址对应的表项，则</a:t>
            </a:r>
            <a:r>
              <a:rPr lang="en-US" altLang="zh-CN" dirty="0">
                <a:latin typeface="Times New Roman" pitchFamily="18" charset="0"/>
              </a:rPr>
              <a:t>S4</a:t>
            </a:r>
            <a:r>
              <a:rPr lang="zh-CN" altLang="en-US" dirty="0">
                <a:latin typeface="Times New Roman" pitchFamily="18" charset="0"/>
              </a:rPr>
              <a:t>会继续泛洪，于是</a:t>
            </a:r>
            <a:r>
              <a:rPr lang="en-US" altLang="zh-CN" dirty="0">
                <a:latin typeface="Times New Roman" pitchFamily="18" charset="0"/>
              </a:rPr>
              <a:t>S3</a:t>
            </a:r>
            <a:r>
              <a:rPr lang="zh-CN" altLang="en-US" dirty="0">
                <a:latin typeface="Times New Roman" pitchFamily="18" charset="0"/>
              </a:rPr>
              <a:t>也会收到数据帧，如果</a:t>
            </a:r>
            <a:r>
              <a:rPr lang="en-US" altLang="zh-CN" dirty="0">
                <a:latin typeface="Times New Roman" pitchFamily="18" charset="0"/>
              </a:rPr>
              <a:t>S3</a:t>
            </a:r>
            <a:r>
              <a:rPr lang="zh-CN" altLang="en-US" dirty="0">
                <a:latin typeface="Times New Roman" pitchFamily="18" charset="0"/>
              </a:rPr>
              <a:t>的转发表仍然没有</a:t>
            </a:r>
            <a:r>
              <a:rPr lang="en-US" altLang="zh-CN" dirty="0">
                <a:latin typeface="Times New Roman" pitchFamily="18" charset="0"/>
              </a:rPr>
              <a:t>G</a:t>
            </a:r>
            <a:r>
              <a:rPr lang="zh-CN" altLang="en-US" dirty="0">
                <a:latin typeface="Times New Roman" pitchFamily="18" charset="0"/>
              </a:rPr>
              <a:t>主机的</a:t>
            </a:r>
            <a:r>
              <a:rPr lang="en-US" altLang="zh-CN" dirty="0">
                <a:latin typeface="Times New Roman" pitchFamily="18" charset="0"/>
              </a:rPr>
              <a:t>MAC</a:t>
            </a:r>
            <a:r>
              <a:rPr lang="zh-CN" altLang="en-US" dirty="0">
                <a:latin typeface="Times New Roman" pitchFamily="18" charset="0"/>
              </a:rPr>
              <a:t>地址，则</a:t>
            </a:r>
            <a:r>
              <a:rPr lang="en-US" altLang="zh-CN" dirty="0">
                <a:latin typeface="Times New Roman" pitchFamily="18" charset="0"/>
              </a:rPr>
              <a:t>S3</a:t>
            </a:r>
            <a:r>
              <a:rPr lang="zh-CN" altLang="en-US" dirty="0">
                <a:latin typeface="Times New Roman" pitchFamily="18" charset="0"/>
              </a:rPr>
              <a:t>会继续向它的端口泛洪，直到数据帧到达</a:t>
            </a:r>
            <a:r>
              <a:rPr lang="en-US" altLang="zh-CN" dirty="0">
                <a:latin typeface="Times New Roman" pitchFamily="18" charset="0"/>
              </a:rPr>
              <a:t>G</a:t>
            </a:r>
            <a:r>
              <a:rPr lang="zh-CN" altLang="en-US" dirty="0">
                <a:latin typeface="Times New Roman" pitchFamily="18" charset="0"/>
              </a:rPr>
              <a:t>主机。</a:t>
            </a:r>
            <a:endParaRPr lang="zh-CN" altLang="zh-CN" dirty="0">
              <a:latin typeface="Times New Roman" pitchFamily="18" charset="0"/>
            </a:endParaRPr>
          </a:p>
        </p:txBody>
      </p:sp>
    </p:spTree>
    <p:extLst>
      <p:ext uri="{BB962C8B-B14F-4D97-AF65-F5344CB8AC3E}">
        <p14:creationId xmlns:p14="http://schemas.microsoft.com/office/powerpoint/2010/main" val="3252449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D31FA488-0C72-4219-9FFE-E93A1C4A54DB}" type="slidenum">
              <a:rPr lang="en-US" altLang="zh-CN" i="0">
                <a:solidFill>
                  <a:srgbClr val="000000"/>
                </a:solidFill>
                <a:latin typeface="Times New Roman" pitchFamily="18" charset="0"/>
              </a:rPr>
              <a:pPr/>
              <a:t>120</a:t>
            </a:fld>
            <a:endParaRPr lang="en-US" altLang="zh-CN" i="0">
              <a:solidFill>
                <a:srgbClr val="000000"/>
              </a:solidFill>
              <a:latin typeface="Times New Roman" pitchFamily="18" charset="0"/>
            </a:endParaRPr>
          </a:p>
        </p:txBody>
      </p:sp>
      <p:sp>
        <p:nvSpPr>
          <p:cNvPr id="163843" name="Rectangle 2"/>
          <p:cNvSpPr>
            <a:spLocks noGrp="1" noRot="1" noChangeAspect="1" noChangeArrowheads="1" noTextEdit="1"/>
          </p:cNvSpPr>
          <p:nvPr>
            <p:ph type="sldImg"/>
          </p:nvPr>
        </p:nvSpPr>
        <p:spPr>
          <a:xfrm>
            <a:off x="685800" y="1143000"/>
            <a:ext cx="5486400" cy="3086100"/>
          </a:xfrm>
          <a:ln/>
        </p:spPr>
      </p:sp>
      <p:sp>
        <p:nvSpPr>
          <p:cNvPr id="1638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下面是一个多个交换机进行自学习的例子。</a:t>
            </a:r>
            <a:r>
              <a:rPr lang="zh-CN" altLang="en-US" sz="1200" dirty="0"/>
              <a:t>假设主机</a:t>
            </a:r>
            <a:r>
              <a:rPr lang="en-US" altLang="zh-CN" sz="1200" dirty="0"/>
              <a:t>C</a:t>
            </a:r>
            <a:r>
              <a:rPr lang="zh-CN" altLang="en-US" sz="1200" dirty="0"/>
              <a:t>发送数据帧到主机</a:t>
            </a:r>
            <a:r>
              <a:rPr lang="en-US" altLang="zh-CN" sz="1200" dirty="0"/>
              <a:t>I</a:t>
            </a:r>
            <a:r>
              <a:rPr lang="zh-CN" altLang="en-US" sz="1200" dirty="0"/>
              <a:t>，主机</a:t>
            </a:r>
            <a:r>
              <a:rPr lang="en-US" altLang="zh-CN" sz="1200" dirty="0"/>
              <a:t>I</a:t>
            </a:r>
            <a:r>
              <a:rPr lang="zh-CN" altLang="en-US" sz="1200" dirty="0"/>
              <a:t>响应给主机</a:t>
            </a:r>
            <a:r>
              <a:rPr lang="en-US" altLang="zh-CN" sz="1200" dirty="0"/>
              <a:t>C</a:t>
            </a:r>
            <a:r>
              <a:rPr lang="zh-CN" altLang="en-US" sz="1200" dirty="0"/>
              <a:t>。</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zh-CN" dirty="0">
              <a:latin typeface="Times New Roman" pitchFamily="18" charset="0"/>
            </a:endParaRPr>
          </a:p>
        </p:txBody>
      </p:sp>
    </p:spTree>
    <p:extLst>
      <p:ext uri="{BB962C8B-B14F-4D97-AF65-F5344CB8AC3E}">
        <p14:creationId xmlns:p14="http://schemas.microsoft.com/office/powerpoint/2010/main" val="21071318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3F82810C-0D6B-42EC-901A-EE527F81EB42}" type="slidenum">
              <a:rPr lang="en-US" altLang="zh-CN" smtClean="0">
                <a:latin typeface="Times New Roman" panose="02020603050405020304" pitchFamily="18" charset="0"/>
              </a:rPr>
              <a:pPr/>
              <a:t>126</a:t>
            </a:fld>
            <a:endParaRPr lang="en-US" altLang="zh-CN">
              <a:latin typeface="Times New Roman" panose="02020603050405020304" pitchFamily="18" charset="0"/>
            </a:endParaRPr>
          </a:p>
        </p:txBody>
      </p:sp>
      <p:sp>
        <p:nvSpPr>
          <p:cNvPr id="218115" name="Rectangle 2"/>
          <p:cNvSpPr>
            <a:spLocks noGrp="1" noRot="1" noChangeAspect="1" noChangeArrowheads="1" noTextEdit="1"/>
          </p:cNvSpPr>
          <p:nvPr>
            <p:ph type="sldImg"/>
          </p:nvPr>
        </p:nvSpPr>
        <p:spPr>
          <a:ln cap="flat"/>
        </p:spPr>
      </p:sp>
      <p:sp>
        <p:nvSpPr>
          <p:cNvPr id="218116" name="Rectangle 3"/>
          <p:cNvSpPr>
            <a:spLocks noGrp="1" noChangeArrowheads="1"/>
          </p:cNvSpPr>
          <p:nvPr>
            <p:ph type="body" idx="1"/>
          </p:nvPr>
        </p:nvSpPr>
        <p:spPr>
          <a:noFill/>
        </p:spPr>
        <p:txBody>
          <a:bodyPr/>
          <a:lstStyle/>
          <a:p>
            <a:r>
              <a:rPr lang="zh-CN" altLang="en-US"/>
              <a:t>集线器互联各物理网段的特点</a:t>
            </a:r>
            <a:r>
              <a:rPr lang="en-US" altLang="zh-CN">
                <a:latin typeface="Arial" panose="020B0604020202020204" pitchFamily="34" charset="0"/>
              </a:rPr>
              <a:t>—</a:t>
            </a:r>
            <a:r>
              <a:rPr lang="zh-CN" altLang="en-US"/>
              <a:t>汇集冲突域。</a:t>
            </a:r>
          </a:p>
        </p:txBody>
      </p:sp>
    </p:spTree>
    <p:extLst>
      <p:ext uri="{BB962C8B-B14F-4D97-AF65-F5344CB8AC3E}">
        <p14:creationId xmlns:p14="http://schemas.microsoft.com/office/powerpoint/2010/main" val="21028487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93972B3B-B03E-42E1-BD64-9184C465DC4F}" type="slidenum">
              <a:rPr lang="en-US" altLang="zh-CN" smtClean="0">
                <a:latin typeface="Times New Roman" panose="02020603050405020304" pitchFamily="18" charset="0"/>
              </a:rPr>
              <a:pPr/>
              <a:t>127</a:t>
            </a:fld>
            <a:endParaRPr lang="en-US" altLang="zh-CN">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ln cap="flat"/>
        </p:spPr>
      </p:sp>
      <p:sp>
        <p:nvSpPr>
          <p:cNvPr id="220164" name="Rectangle 3"/>
          <p:cNvSpPr>
            <a:spLocks noGrp="1" noChangeArrowheads="1"/>
          </p:cNvSpPr>
          <p:nvPr>
            <p:ph type="body" idx="1"/>
          </p:nvPr>
        </p:nvSpPr>
        <p:spPr>
          <a:noFill/>
        </p:spPr>
        <p:txBody>
          <a:bodyPr/>
          <a:lstStyle/>
          <a:p>
            <a:r>
              <a:rPr lang="zh-CN" altLang="en-US"/>
              <a:t>集线器互联各物理网段的特点</a:t>
            </a:r>
            <a:r>
              <a:rPr lang="en-US" altLang="zh-CN">
                <a:latin typeface="Arial" panose="020B0604020202020204" pitchFamily="34" charset="0"/>
              </a:rPr>
              <a:t>—</a:t>
            </a:r>
            <a:r>
              <a:rPr lang="zh-CN" altLang="en-US"/>
              <a:t>汇集冲突域。</a:t>
            </a:r>
          </a:p>
        </p:txBody>
      </p:sp>
    </p:spTree>
    <p:extLst>
      <p:ext uri="{BB962C8B-B14F-4D97-AF65-F5344CB8AC3E}">
        <p14:creationId xmlns:p14="http://schemas.microsoft.com/office/powerpoint/2010/main" val="12327264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236778DA-15E6-4184-A703-87333551272C}" type="slidenum">
              <a:rPr lang="en-US" altLang="zh-CN" smtClean="0">
                <a:latin typeface="Times New Roman" panose="02020603050405020304" pitchFamily="18" charset="0"/>
              </a:rPr>
              <a:pPr/>
              <a:t>128</a:t>
            </a:fld>
            <a:endParaRPr lang="en-US" altLang="zh-CN">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a:ln cap="flat"/>
        </p:spPr>
      </p:sp>
      <p:sp>
        <p:nvSpPr>
          <p:cNvPr id="222212" name="Rectangle 3"/>
          <p:cNvSpPr>
            <a:spLocks noGrp="1" noChangeArrowheads="1"/>
          </p:cNvSpPr>
          <p:nvPr>
            <p:ph type="body" idx="1"/>
          </p:nvPr>
        </p:nvSpPr>
        <p:spPr>
          <a:noFill/>
        </p:spPr>
        <p:txBody>
          <a:bodyPr/>
          <a:lstStyle/>
          <a:p>
            <a:r>
              <a:rPr lang="zh-CN" altLang="en-US"/>
              <a:t>集线器互联各物理网段的特点</a:t>
            </a:r>
            <a:r>
              <a:rPr lang="en-US" altLang="zh-CN">
                <a:latin typeface="Arial" panose="020B0604020202020204" pitchFamily="34" charset="0"/>
              </a:rPr>
              <a:t>—</a:t>
            </a:r>
            <a:r>
              <a:rPr lang="zh-CN" altLang="en-US"/>
              <a:t>汇集冲突域。</a:t>
            </a:r>
          </a:p>
        </p:txBody>
      </p:sp>
    </p:spTree>
    <p:extLst>
      <p:ext uri="{BB962C8B-B14F-4D97-AF65-F5344CB8AC3E}">
        <p14:creationId xmlns:p14="http://schemas.microsoft.com/office/powerpoint/2010/main" val="5746105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CDDDF0A3-4F8F-4AE7-BE35-5885A99ED49E}" type="slidenum">
              <a:rPr lang="en-US" altLang="zh-CN" i="0">
                <a:solidFill>
                  <a:srgbClr val="000000"/>
                </a:solidFill>
                <a:latin typeface="Times New Roman" pitchFamily="18" charset="0"/>
              </a:rPr>
              <a:pPr/>
              <a:t>129</a:t>
            </a:fld>
            <a:endParaRPr lang="en-US" altLang="zh-CN" i="0">
              <a:solidFill>
                <a:srgbClr val="000000"/>
              </a:solidFill>
              <a:latin typeface="Times New Roman" pitchFamily="18" charset="0"/>
            </a:endParaRPr>
          </a:p>
        </p:txBody>
      </p:sp>
      <p:sp>
        <p:nvSpPr>
          <p:cNvPr id="164867" name="Rectangle 2"/>
          <p:cNvSpPr>
            <a:spLocks noGrp="1" noRot="1" noChangeAspect="1" noChangeArrowheads="1" noTextEdit="1"/>
          </p:cNvSpPr>
          <p:nvPr>
            <p:ph type="sldImg"/>
          </p:nvPr>
        </p:nvSpPr>
        <p:spPr>
          <a:xfrm>
            <a:off x="685800" y="1143000"/>
            <a:ext cx="5486400" cy="3086100"/>
          </a:xfrm>
          <a:ln/>
        </p:spPr>
      </p:sp>
      <p:sp>
        <p:nvSpPr>
          <p:cNvPr id="1648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这时一个公司的交换局域网示意图。</a:t>
            </a:r>
            <a:endParaRPr lang="zh-CN" altLang="zh-CN" dirty="0">
              <a:latin typeface="Times New Roman" pitchFamily="18" charset="0"/>
            </a:endParaRPr>
          </a:p>
        </p:txBody>
      </p:sp>
    </p:spTree>
    <p:extLst>
      <p:ext uri="{BB962C8B-B14F-4D97-AF65-F5344CB8AC3E}">
        <p14:creationId xmlns:p14="http://schemas.microsoft.com/office/powerpoint/2010/main" val="16034427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D4BA2F03-3FE2-4425-B6EA-46CC80D8829D}" type="slidenum">
              <a:rPr lang="en-US" altLang="zh-CN" i="0">
                <a:solidFill>
                  <a:srgbClr val="000000"/>
                </a:solidFill>
                <a:latin typeface="Times New Roman" pitchFamily="18" charset="0"/>
              </a:rPr>
              <a:pPr/>
              <a:t>130</a:t>
            </a:fld>
            <a:endParaRPr lang="en-US" altLang="zh-CN" i="0">
              <a:solidFill>
                <a:srgbClr val="000000"/>
              </a:solidFill>
              <a:latin typeface="Times New Roman" pitchFamily="18" charset="0"/>
            </a:endParaRPr>
          </a:p>
        </p:txBody>
      </p:sp>
      <p:sp>
        <p:nvSpPr>
          <p:cNvPr id="165891" name="Rectangle 2"/>
          <p:cNvSpPr>
            <a:spLocks noGrp="1" noRot="1" noChangeAspect="1" noChangeArrowheads="1" noTextEdit="1"/>
          </p:cNvSpPr>
          <p:nvPr>
            <p:ph type="sldImg"/>
          </p:nvPr>
        </p:nvSpPr>
        <p:spPr>
          <a:xfrm>
            <a:off x="685800" y="1143000"/>
            <a:ext cx="5486400" cy="3086100"/>
          </a:xfrm>
          <a:ln/>
        </p:spPr>
      </p:sp>
      <p:sp>
        <p:nvSpPr>
          <p:cNvPr id="1658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最后我们将交换机和路由器进行简单的对比。</a:t>
            </a:r>
            <a:endParaRPr lang="en-US" altLang="zh-CN" dirty="0">
              <a:latin typeface="Times New Roman" pitchFamily="18" charset="0"/>
            </a:endParaRPr>
          </a:p>
          <a:p>
            <a:r>
              <a:rPr lang="zh-CN" altLang="en-US" dirty="0">
                <a:latin typeface="Times New Roman" pitchFamily="18" charset="0"/>
              </a:rPr>
              <a:t>首先，路由器和交换机都是存储转发设备（中转设备），其中路由器是网络层设备，交换机是链路层设备。</a:t>
            </a:r>
            <a:endParaRPr lang="en-US" altLang="zh-CN" dirty="0">
              <a:latin typeface="Times New Roman" pitchFamily="18" charset="0"/>
            </a:endParaRPr>
          </a:p>
          <a:p>
            <a:r>
              <a:rPr lang="zh-CN" altLang="en-US" dirty="0">
                <a:latin typeface="Times New Roman" pitchFamily="18" charset="0"/>
              </a:rPr>
              <a:t>第二，路由器和交换机都需要维护转发表，其中路由器使用路由算法来计算转发表，基于</a:t>
            </a:r>
            <a:r>
              <a:rPr lang="en-US" altLang="zh-CN" dirty="0">
                <a:latin typeface="Times New Roman" pitchFamily="18" charset="0"/>
              </a:rPr>
              <a:t>IP</a:t>
            </a:r>
            <a:r>
              <a:rPr lang="zh-CN" altLang="en-US" dirty="0">
                <a:latin typeface="Times New Roman" pitchFamily="18" charset="0"/>
              </a:rPr>
              <a:t>地址转发；而交换机是通过泛洪和自学习来建立转发表，基于</a:t>
            </a:r>
            <a:r>
              <a:rPr lang="en-US" altLang="zh-CN" dirty="0">
                <a:latin typeface="Times New Roman" pitchFamily="18" charset="0"/>
              </a:rPr>
              <a:t>MAC</a:t>
            </a:r>
            <a:r>
              <a:rPr lang="zh-CN" altLang="en-US" dirty="0">
                <a:latin typeface="Times New Roman" pitchFamily="18" charset="0"/>
              </a:rPr>
              <a:t>地址进行数据帧转发。</a:t>
            </a:r>
            <a:endParaRPr lang="zh-CN" altLang="zh-CN" dirty="0">
              <a:latin typeface="Times New Roman" pitchFamily="18" charset="0"/>
            </a:endParaRPr>
          </a:p>
        </p:txBody>
      </p:sp>
    </p:spTree>
    <p:extLst>
      <p:ext uri="{BB962C8B-B14F-4D97-AF65-F5344CB8AC3E}">
        <p14:creationId xmlns:p14="http://schemas.microsoft.com/office/powerpoint/2010/main" val="36442520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以上是本次讲座链路层交换机的主要内容。感谢大家的观看！</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19380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lnSpc>
                <a:spcPct val="115000"/>
              </a:lnSpc>
            </a:pPr>
            <a:r>
              <a:rPr lang="zh-CN" altLang="en-US" dirty="0"/>
              <a:t>首先这里的差错检测和纠正技术主要针对的是比特错误。</a:t>
            </a:r>
            <a:endParaRPr lang="en-US" altLang="zh-CN" dirty="0"/>
          </a:p>
          <a:p>
            <a:pPr marL="0" lvl="1">
              <a:lnSpc>
                <a:spcPct val="115000"/>
              </a:lnSpc>
            </a:pPr>
            <a:r>
              <a:rPr lang="zh-CN" altLang="en-US" dirty="0">
                <a:latin typeface="+mn-ea"/>
              </a:rPr>
              <a:t>对一个节点发送到一个相邻节点的帧，</a:t>
            </a:r>
            <a:r>
              <a:rPr lang="zh-CN" altLang="en-US" dirty="0">
                <a:solidFill>
                  <a:srgbClr val="FF0000"/>
                </a:solidFill>
                <a:latin typeface="+mn-ea"/>
              </a:rPr>
              <a:t>检测是否出现比特差错</a:t>
            </a:r>
            <a:r>
              <a:rPr lang="zh-CN" altLang="en-US" dirty="0">
                <a:latin typeface="+mn-ea"/>
              </a:rPr>
              <a:t>，并纠正。相关技术很多。</a:t>
            </a:r>
            <a:endParaRPr lang="en-US" altLang="zh-CN" dirty="0">
              <a:latin typeface="+mn-ea"/>
            </a:endParaRPr>
          </a:p>
          <a:p>
            <a:pPr marL="0" lvl="1">
              <a:lnSpc>
                <a:spcPct val="115000"/>
              </a:lnSpc>
            </a:pPr>
            <a:r>
              <a:rPr lang="zh-CN" altLang="en-US" dirty="0">
                <a:latin typeface="+mn-ea"/>
              </a:rPr>
              <a:t>右图是一个差错检测和纠错的过程</a:t>
            </a:r>
            <a:r>
              <a:rPr lang="zh-CN" altLang="en-US" dirty="0">
                <a:latin typeface="+mn-lt"/>
              </a:rPr>
              <a:t>。</a:t>
            </a:r>
            <a:endParaRPr lang="en-US" altLang="zh-CN"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534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ct val="0"/>
              </a:spcBef>
              <a:spcAft>
                <a:spcPts val="0"/>
              </a:spcAft>
              <a:buClrTx/>
              <a:buSzTx/>
              <a:buFontTx/>
              <a:buNone/>
              <a:tabLst/>
              <a:defRPr/>
            </a:pPr>
            <a:r>
              <a:rPr lang="zh-CN" altLang="en-US" sz="2000" i="0" dirty="0">
                <a:latin typeface="Arial" pitchFamily="34" charset="0"/>
              </a:rPr>
              <a:t>在发送节点，将数据</a:t>
            </a:r>
            <a:r>
              <a:rPr lang="en-US" altLang="zh-CN" sz="2000" i="0" dirty="0">
                <a:latin typeface="Arial" pitchFamily="34" charset="0"/>
              </a:rPr>
              <a:t>D</a:t>
            </a:r>
            <a:r>
              <a:rPr lang="zh-CN" altLang="en-US" sz="2000" i="0" dirty="0">
                <a:latin typeface="Arial" pitchFamily="34" charset="0"/>
              </a:rPr>
              <a:t>附加若干差错检测和纠错位</a:t>
            </a:r>
            <a:r>
              <a:rPr lang="en-US" altLang="zh-CN" sz="2000" i="0" dirty="0">
                <a:latin typeface="Arial" pitchFamily="34" charset="0"/>
              </a:rPr>
              <a:t>EDC,</a:t>
            </a:r>
            <a:r>
              <a:rPr lang="zh-CN" altLang="en-US" sz="2000" i="0" dirty="0">
                <a:latin typeface="Arial" pitchFamily="34" charset="0"/>
              </a:rPr>
              <a:t>一起发送到链路。</a:t>
            </a:r>
            <a:endParaRPr lang="en-US" altLang="zh-CN" sz="2000" i="0" dirty="0">
              <a:latin typeface="Arial" pitchFamily="34" charset="0"/>
            </a:endParaRPr>
          </a:p>
          <a:p>
            <a:pPr marL="0" marR="0" lvl="1" indent="0" algn="l" defTabSz="914400" rtl="0" eaLnBrk="1" fontAlgn="auto" latinLnBrk="0" hangingPunct="1">
              <a:lnSpc>
                <a:spcPct val="100000"/>
              </a:lnSpc>
              <a:spcBef>
                <a:spcPct val="0"/>
              </a:spcBef>
              <a:spcAft>
                <a:spcPts val="0"/>
              </a:spcAft>
              <a:buClrTx/>
              <a:buSzTx/>
              <a:buFontTx/>
              <a:buNone/>
              <a:tabLst/>
              <a:defRPr/>
            </a:pPr>
            <a:r>
              <a:rPr lang="zh-CN" altLang="en-US" sz="2400" dirty="0">
                <a:latin typeface="+mn-ea"/>
              </a:rPr>
              <a:t>这里数据</a:t>
            </a:r>
            <a:r>
              <a:rPr lang="en-US" altLang="zh-CN" sz="2400" dirty="0">
                <a:latin typeface="+mn-ea"/>
              </a:rPr>
              <a:t>D</a:t>
            </a:r>
            <a:r>
              <a:rPr lang="zh-CN" altLang="en-US" sz="2400" dirty="0">
                <a:latin typeface="+mn-ea"/>
              </a:rPr>
              <a:t>包括网络层传来的数据报，以及链路级寻址信息、序列号和其他字段。</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04405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接收节点，接收比特序列</a:t>
            </a:r>
            <a:r>
              <a:rPr lang="en-US" altLang="zh-CN" dirty="0"/>
              <a:t>D’</a:t>
            </a:r>
            <a:r>
              <a:rPr lang="zh-CN" altLang="en-US" dirty="0"/>
              <a:t>和差错校验位</a:t>
            </a:r>
            <a:r>
              <a:rPr lang="en-US" altLang="zh-CN" dirty="0"/>
              <a:t>EDC’.</a:t>
            </a:r>
          </a:p>
          <a:p>
            <a:r>
              <a:rPr lang="zh-CN" altLang="en-US" dirty="0"/>
              <a:t>接收方利用收到的</a:t>
            </a:r>
            <a:r>
              <a:rPr lang="en-US" altLang="zh-CN" dirty="0"/>
              <a:t>D’</a:t>
            </a:r>
            <a:r>
              <a:rPr lang="zh-CN" altLang="en-US" dirty="0"/>
              <a:t>按照规则来计算差错校验码</a:t>
            </a:r>
            <a:r>
              <a:rPr lang="en-US" altLang="zh-CN" dirty="0"/>
              <a:t>EDC</a:t>
            </a:r>
            <a:r>
              <a:rPr lang="zh-CN" altLang="en-US" dirty="0"/>
              <a:t>，看计算的</a:t>
            </a:r>
            <a:r>
              <a:rPr lang="en-US" altLang="zh-CN" dirty="0"/>
              <a:t>EDC</a:t>
            </a:r>
            <a:r>
              <a:rPr lang="zh-CN" altLang="en-US" dirty="0"/>
              <a:t>是否与收到的</a:t>
            </a:r>
            <a:r>
              <a:rPr lang="en-US" altLang="zh-CN" dirty="0"/>
              <a:t>EDC’</a:t>
            </a:r>
            <a:r>
              <a:rPr lang="zh-CN" altLang="en-US" dirty="0"/>
              <a:t>相同，相同则无错误，不相同，则有错误。</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98730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这里需要说明的是：</a:t>
            </a:r>
            <a:endParaRPr lang="en-US" altLang="zh-CN" dirty="0"/>
          </a:p>
          <a:p>
            <a:pPr>
              <a:lnSpc>
                <a:spcPct val="115000"/>
              </a:lnSpc>
            </a:pPr>
            <a:r>
              <a:rPr lang="zh-CN" altLang="en-US" sz="1200" dirty="0">
                <a:latin typeface="+mn-ea"/>
              </a:rPr>
              <a:t>差错检测和纠正技术不能保证接收方检测到所有的比特差错，即</a:t>
            </a:r>
            <a:r>
              <a:rPr lang="zh-CN" altLang="en-US" sz="1200" i="1" dirty="0">
                <a:solidFill>
                  <a:srgbClr val="FF0000"/>
                </a:solidFill>
                <a:latin typeface="+mn-ea"/>
              </a:rPr>
              <a:t>可能出现未检测到的比特差错</a:t>
            </a:r>
            <a:r>
              <a:rPr lang="zh-CN" altLang="en-US" sz="1200" dirty="0">
                <a:latin typeface="+mn-ea"/>
              </a:rPr>
              <a:t>，而接收方并未发现。</a:t>
            </a:r>
            <a:endParaRPr lang="zh-CN" altLang="en-US" sz="1200" u="sng" dirty="0">
              <a:latin typeface="+mn-ea"/>
            </a:endParaRPr>
          </a:p>
          <a:p>
            <a:pPr>
              <a:lnSpc>
                <a:spcPct val="115000"/>
              </a:lnSpc>
            </a:pPr>
            <a:r>
              <a:rPr lang="zh-CN" altLang="en-US" sz="1200" dirty="0">
                <a:latin typeface="+mn-ea"/>
              </a:rPr>
              <a:t>第二，选择一个合适的差错检测方案使未检测到的情况发生的概率很小即可。</a:t>
            </a:r>
          </a:p>
          <a:p>
            <a:pPr>
              <a:lnSpc>
                <a:spcPct val="115000"/>
              </a:lnSpc>
            </a:pPr>
            <a:r>
              <a:rPr lang="zh-CN" altLang="en-US" sz="1200" dirty="0">
                <a:latin typeface="+mn-ea"/>
              </a:rPr>
              <a:t>第三，差错检测和纠错技术越复杂，通常检错性能越好，但是开销更大。</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29911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本讲将介绍三种主要的差错检测技术，分别是奇偶校验、检查和方法，以及循环冗余检测。</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101812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首先介绍一比特的奇偶校验。</a:t>
            </a:r>
            <a:endParaRPr lang="en-US" altLang="zh-CN" dirty="0"/>
          </a:p>
          <a:p>
            <a:r>
              <a:rPr lang="zh-CN" altLang="en-US" dirty="0">
                <a:latin typeface="+mj-ea"/>
              </a:rPr>
              <a:t>所谓奇校验是指使发送数据中</a:t>
            </a:r>
            <a:r>
              <a:rPr lang="en-US" altLang="zh-CN" dirty="0">
                <a:latin typeface="+mn-ea"/>
              </a:rPr>
              <a:t>1</a:t>
            </a:r>
            <a:r>
              <a:rPr lang="zh-CN" altLang="en-US" dirty="0">
                <a:latin typeface="+mn-ea"/>
              </a:rPr>
              <a:t>的个数为奇数，偶校验是指使发送数据中</a:t>
            </a:r>
            <a:r>
              <a:rPr lang="en-US" altLang="zh-CN" dirty="0">
                <a:latin typeface="+mn-ea"/>
              </a:rPr>
              <a:t>1</a:t>
            </a:r>
            <a:r>
              <a:rPr lang="zh-CN" altLang="en-US" dirty="0">
                <a:latin typeface="+mn-ea"/>
              </a:rPr>
              <a:t>的个数为偶数。</a:t>
            </a:r>
            <a:endParaRPr lang="en-US" altLang="zh-CN"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我们来看右边的例子，假设发送数据进行偶校验，需要发送的数据为</a:t>
            </a:r>
            <a:r>
              <a:rPr lang="en-US" altLang="zh-CN" sz="1200" b="1" dirty="0">
                <a:solidFill>
                  <a:srgbClr val="FFFF00"/>
                </a:solidFill>
              </a:rPr>
              <a:t>0111000110101011</a:t>
            </a:r>
            <a:r>
              <a:rPr lang="zh-CN" altLang="en-US" sz="1200" b="1" dirty="0">
                <a:solidFill>
                  <a:srgbClr val="FFFF00"/>
                </a:solidFill>
              </a:rPr>
              <a:t>，本身有</a:t>
            </a:r>
            <a:r>
              <a:rPr lang="en-US" altLang="zh-CN" sz="1200" b="1" dirty="0">
                <a:solidFill>
                  <a:srgbClr val="FFFF00"/>
                </a:solidFill>
              </a:rPr>
              <a:t>9</a:t>
            </a:r>
            <a:r>
              <a:rPr lang="zh-CN" altLang="en-US" sz="1200" b="1" dirty="0">
                <a:solidFill>
                  <a:srgbClr val="FFFF00"/>
                </a:solidFill>
              </a:rPr>
              <a:t>个</a:t>
            </a:r>
            <a:r>
              <a:rPr lang="en-US" altLang="zh-CN" sz="1200" b="1" dirty="0">
                <a:solidFill>
                  <a:srgbClr val="FFFF00"/>
                </a:solidFill>
              </a:rPr>
              <a:t>1</a:t>
            </a:r>
            <a:r>
              <a:rPr lang="zh-CN" altLang="en-US" sz="1200" b="1" dirty="0">
                <a:solidFill>
                  <a:srgbClr val="FFFF00"/>
                </a:solidFill>
              </a:rPr>
              <a:t>，因此我们需要在校验位补充</a:t>
            </a:r>
            <a:r>
              <a:rPr lang="en-US" altLang="zh-CN" sz="1200" b="1" dirty="0">
                <a:solidFill>
                  <a:srgbClr val="FFFF00"/>
                </a:solidFill>
              </a:rPr>
              <a:t>1</a:t>
            </a:r>
            <a:r>
              <a:rPr lang="zh-CN" altLang="en-US" sz="1200" b="1" dirty="0">
                <a:solidFill>
                  <a:srgbClr val="FFFF00"/>
                </a:solidFill>
              </a:rPr>
              <a:t>个</a:t>
            </a:r>
            <a:r>
              <a:rPr lang="en-US" altLang="zh-CN" sz="1200" b="1" dirty="0">
                <a:solidFill>
                  <a:srgbClr val="FFFF00"/>
                </a:solidFill>
              </a:rPr>
              <a:t>1</a:t>
            </a:r>
            <a:r>
              <a:rPr lang="zh-CN" altLang="en-US" sz="1200" b="1" dirty="0">
                <a:solidFill>
                  <a:srgbClr val="FFFF00"/>
                </a:solidFill>
              </a:rPr>
              <a:t>，凑成偶数个</a:t>
            </a:r>
            <a:r>
              <a:rPr lang="en-US" altLang="zh-CN" sz="1200" b="1" dirty="0">
                <a:solidFill>
                  <a:srgbClr val="FFFF00"/>
                </a:solidFill>
              </a:rPr>
              <a:t>1.</a:t>
            </a:r>
          </a:p>
          <a:p>
            <a:endParaRPr lang="en-US" altLang="zh-CN" dirty="0">
              <a:latin typeface="+mj-ea"/>
            </a:endParaRPr>
          </a:p>
          <a:p>
            <a:r>
              <a:rPr lang="zh-CN" altLang="en-US" dirty="0">
                <a:latin typeface="+mj-ea"/>
              </a:rPr>
              <a:t>在一比特奇偶校验中：</a:t>
            </a:r>
            <a:endParaRPr lang="en-US" altLang="zh-CN" dirty="0">
              <a:latin typeface="+mj-ea"/>
            </a:endParaRPr>
          </a:p>
          <a:p>
            <a:pPr marL="342900" indent="-342900">
              <a:lnSpc>
                <a:spcPct val="130000"/>
              </a:lnSpc>
              <a:buFont typeface="Arial" panose="020B0604020202020204" pitchFamily="34" charset="0"/>
              <a:buChar char="•"/>
            </a:pPr>
            <a:r>
              <a:rPr lang="zh-CN" altLang="en-US" sz="1200" dirty="0">
                <a:latin typeface="+mn-ea"/>
              </a:rPr>
              <a:t>可以查出任意奇数个错误，但不能发现偶数个错误。</a:t>
            </a:r>
          </a:p>
          <a:p>
            <a:pPr marL="342900" indent="-342900">
              <a:lnSpc>
                <a:spcPct val="130000"/>
              </a:lnSpc>
              <a:buFont typeface="Arial" panose="020B0604020202020204" pitchFamily="34" charset="0"/>
              <a:buChar char="•"/>
            </a:pPr>
            <a:r>
              <a:rPr lang="zh-CN" altLang="en-US" sz="1200" dirty="0">
                <a:latin typeface="+mn-ea"/>
              </a:rPr>
              <a:t>若比特差错概率很小，差错独立发生，一比特奇偶校验可满足要求。</a:t>
            </a:r>
          </a:p>
          <a:p>
            <a:pPr marL="342900" indent="-342900">
              <a:lnSpc>
                <a:spcPct val="130000"/>
              </a:lnSpc>
              <a:buFont typeface="Arial" panose="020B0604020202020204" pitchFamily="34" charset="0"/>
              <a:buChar char="•"/>
            </a:pPr>
            <a:r>
              <a:rPr lang="zh-CN" altLang="en-US" sz="1200" dirty="0">
                <a:latin typeface="+mn-ea"/>
              </a:rPr>
              <a:t>若差错集中一起“突发”（突发差错），一帧中未检测到的差错的概率达到</a:t>
            </a:r>
            <a:r>
              <a:rPr lang="en-US" altLang="zh-CN" sz="1200" dirty="0">
                <a:latin typeface="+mn-ea"/>
              </a:rPr>
              <a:t>50%</a:t>
            </a:r>
            <a:r>
              <a:rPr lang="zh-CN" altLang="en-US" sz="1200" dirty="0">
                <a:latin typeface="+mn-ea"/>
              </a:rPr>
              <a:t>。</a:t>
            </a:r>
          </a:p>
          <a:p>
            <a:endParaRPr lang="en-US" altLang="zh-CN" dirty="0">
              <a:latin typeface="+mn-ea"/>
            </a:endParaRPr>
          </a:p>
          <a:p>
            <a:endParaRPr lang="en-US" altLang="zh-CN" dirty="0">
              <a:latin typeface="+mn-ea"/>
            </a:endParaRPr>
          </a:p>
          <a:p>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261921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我们再来看一下二维的奇偶校验。</a:t>
            </a:r>
            <a:endParaRPr lang="en-US" altLang="zh-CN" dirty="0"/>
          </a:p>
          <a:p>
            <a:r>
              <a:rPr lang="zh-CN" altLang="en-US" dirty="0"/>
              <a:t>其基本思想是：</a:t>
            </a:r>
            <a:endParaRPr lang="en-US" altLang="zh-CN" dirty="0"/>
          </a:p>
          <a:p>
            <a:r>
              <a:rPr lang="zh-CN" altLang="en-US" dirty="0">
                <a:latin typeface="+mn-ea"/>
              </a:rPr>
              <a:t>首先，将要传信息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比特）划分为</a:t>
            </a:r>
            <a:r>
              <a:rPr lang="en-US" altLang="zh-CN" dirty="0">
                <a:solidFill>
                  <a:srgbClr val="FF0000"/>
                </a:solidFill>
                <a:latin typeface="+mn-ea"/>
              </a:rPr>
              <a:t>i</a:t>
            </a:r>
            <a:r>
              <a:rPr lang="zh-CN" altLang="en-US" dirty="0">
                <a:solidFill>
                  <a:srgbClr val="FF0000"/>
                </a:solidFill>
                <a:latin typeface="+mn-ea"/>
              </a:rPr>
              <a:t>行</a:t>
            </a:r>
            <a:r>
              <a:rPr lang="en-US" altLang="zh-CN" dirty="0">
                <a:solidFill>
                  <a:srgbClr val="FF0000"/>
                </a:solidFill>
                <a:latin typeface="+mn-ea"/>
              </a:rPr>
              <a:t>j </a:t>
            </a:r>
            <a:r>
              <a:rPr lang="zh-CN" altLang="en-US" dirty="0">
                <a:solidFill>
                  <a:srgbClr val="FF0000"/>
                </a:solidFill>
                <a:latin typeface="+mn-ea"/>
              </a:rPr>
              <a:t>列（</a:t>
            </a:r>
            <a:r>
              <a:rPr lang="en-US" altLang="zh-CN" dirty="0">
                <a:solidFill>
                  <a:srgbClr val="FF0000"/>
                </a:solidFill>
                <a:latin typeface="+mn-ea"/>
              </a:rPr>
              <a:t>i </a:t>
            </a:r>
            <a:r>
              <a:rPr lang="zh-CN" altLang="en-US" dirty="0">
                <a:solidFill>
                  <a:srgbClr val="FF0000"/>
                </a:solidFill>
                <a:latin typeface="+mn-ea"/>
              </a:rPr>
              <a:t>个组，每组</a:t>
            </a:r>
            <a:r>
              <a:rPr lang="en-US" altLang="zh-CN" dirty="0">
                <a:solidFill>
                  <a:srgbClr val="FF0000"/>
                </a:solidFill>
                <a:latin typeface="+mn-ea"/>
              </a:rPr>
              <a:t>j</a:t>
            </a:r>
            <a:r>
              <a:rPr lang="zh-CN" altLang="en-US" dirty="0">
                <a:solidFill>
                  <a:srgbClr val="FF0000"/>
                </a:solidFill>
                <a:latin typeface="+mn-ea"/>
              </a:rPr>
              <a:t>位）</a:t>
            </a:r>
            <a:r>
              <a:rPr lang="zh-CN" altLang="en-US" dirty="0">
                <a:latin typeface="+mn-ea"/>
              </a:rPr>
              <a:t>；如图所示。</a:t>
            </a:r>
            <a:endParaRPr lang="en-US" altLang="zh-CN" dirty="0">
              <a:latin typeface="+mn-ea"/>
            </a:endParaRPr>
          </a:p>
          <a:p>
            <a:r>
              <a:rPr lang="zh-CN" altLang="en-US" dirty="0">
                <a:latin typeface="+mn-ea"/>
              </a:rPr>
              <a:t>其次，对每行和每列分别计算奇偶值；</a:t>
            </a:r>
            <a:endParaRPr lang="en-US" altLang="zh-CN" dirty="0">
              <a:latin typeface="+mn-ea"/>
            </a:endParaRPr>
          </a:p>
          <a:p>
            <a:r>
              <a:rPr lang="zh-CN" altLang="en-US" dirty="0">
                <a:latin typeface="+mn-ea"/>
              </a:rPr>
              <a:t>最后，结果的</a:t>
            </a:r>
            <a:r>
              <a:rPr lang="en-US" altLang="zh-CN" dirty="0">
                <a:solidFill>
                  <a:srgbClr val="FF0000"/>
                </a:solidFill>
                <a:latin typeface="+mn-ea"/>
              </a:rPr>
              <a:t>i+j+1</a:t>
            </a:r>
            <a:r>
              <a:rPr lang="zh-CN" altLang="en-US" dirty="0">
                <a:latin typeface="+mn-ea"/>
              </a:rPr>
              <a:t>个奇偶比特构成了帧的差错检测比特。</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911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我们来看一下二维偶校验的例子。</a:t>
            </a:r>
            <a:endParaRPr lang="en-US" altLang="zh-CN" dirty="0"/>
          </a:p>
          <a:p>
            <a:r>
              <a:rPr lang="zh-CN" altLang="en-US" dirty="0"/>
              <a:t>假设要发送的数据是</a:t>
            </a:r>
            <a:r>
              <a:rPr lang="en-US" altLang="zh-CN" sz="1200" dirty="0">
                <a:solidFill>
                  <a:schemeClr val="hlink"/>
                </a:solidFill>
                <a:latin typeface="+mn-ea"/>
                <a:ea typeface="+mn-ea"/>
              </a:rPr>
              <a:t>10101 11110 01110</a:t>
            </a:r>
            <a:r>
              <a:rPr lang="zh-CN" altLang="en-US" sz="1200" dirty="0">
                <a:solidFill>
                  <a:schemeClr val="hlink"/>
                </a:solidFill>
                <a:latin typeface="+mn-ea"/>
                <a:ea typeface="+mn-ea"/>
              </a:rPr>
              <a:t>，共</a:t>
            </a:r>
            <a:r>
              <a:rPr lang="en-US" altLang="zh-CN" sz="1200" dirty="0">
                <a:solidFill>
                  <a:schemeClr val="hlink"/>
                </a:solidFill>
                <a:latin typeface="+mn-ea"/>
                <a:ea typeface="+mn-ea"/>
              </a:rPr>
              <a:t>15</a:t>
            </a:r>
            <a:r>
              <a:rPr lang="zh-CN" altLang="en-US" sz="1200" dirty="0">
                <a:solidFill>
                  <a:schemeClr val="hlink"/>
                </a:solidFill>
                <a:latin typeface="+mn-ea"/>
                <a:ea typeface="+mn-ea"/>
              </a:rPr>
              <a:t>比特，</a:t>
            </a:r>
            <a:endParaRPr lang="en-US" altLang="zh-CN" sz="1200" dirty="0">
              <a:solidFill>
                <a:schemeClr val="hlink"/>
              </a:solidFill>
              <a:latin typeface="+mn-ea"/>
              <a:ea typeface="+mn-ea"/>
            </a:endParaRPr>
          </a:p>
          <a:p>
            <a:r>
              <a:rPr lang="zh-CN" altLang="en-US" sz="1200" dirty="0">
                <a:solidFill>
                  <a:schemeClr val="hlink"/>
                </a:solidFill>
                <a:latin typeface="+mn-ea"/>
                <a:ea typeface="+mn-ea"/>
              </a:rPr>
              <a:t>我们首先将其按</a:t>
            </a:r>
            <a:r>
              <a:rPr lang="en-US" altLang="zh-CN" sz="1200" dirty="0">
                <a:solidFill>
                  <a:schemeClr val="hlink"/>
                </a:solidFill>
                <a:latin typeface="+mn-ea"/>
                <a:ea typeface="+mn-ea"/>
              </a:rPr>
              <a:t>5</a:t>
            </a:r>
            <a:r>
              <a:rPr lang="zh-CN" altLang="en-US" sz="1200" dirty="0">
                <a:solidFill>
                  <a:schemeClr val="hlink"/>
                </a:solidFill>
                <a:latin typeface="+mn-ea"/>
                <a:ea typeface="+mn-ea"/>
              </a:rPr>
              <a:t>比特一组划分为</a:t>
            </a:r>
            <a:r>
              <a:rPr lang="en-US" altLang="zh-CN" sz="1200" dirty="0">
                <a:solidFill>
                  <a:schemeClr val="hlink"/>
                </a:solidFill>
                <a:latin typeface="+mn-ea"/>
                <a:ea typeface="+mn-ea"/>
              </a:rPr>
              <a:t>5</a:t>
            </a:r>
            <a:r>
              <a:rPr lang="zh-CN" altLang="en-US" sz="1200" dirty="0">
                <a:solidFill>
                  <a:schemeClr val="hlink"/>
                </a:solidFill>
                <a:latin typeface="+mn-ea"/>
                <a:ea typeface="+mn-ea"/>
              </a:rPr>
              <a:t>列</a:t>
            </a:r>
            <a:r>
              <a:rPr lang="en-US" altLang="zh-CN" sz="1200" dirty="0">
                <a:solidFill>
                  <a:schemeClr val="hlink"/>
                </a:solidFill>
                <a:latin typeface="+mn-ea"/>
                <a:ea typeface="+mn-ea"/>
              </a:rPr>
              <a:t>3</a:t>
            </a:r>
            <a:r>
              <a:rPr lang="zh-CN" altLang="en-US" sz="1200" dirty="0">
                <a:solidFill>
                  <a:schemeClr val="hlink"/>
                </a:solidFill>
                <a:latin typeface="+mn-ea"/>
                <a:ea typeface="+mn-ea"/>
              </a:rPr>
              <a:t>行，然后进行偶校验，</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第一行有</a:t>
            </a:r>
            <a:r>
              <a:rPr lang="en-US" altLang="zh-CN" sz="1200" dirty="0">
                <a:solidFill>
                  <a:schemeClr val="hlink"/>
                </a:solidFill>
                <a:latin typeface="+mn-ea"/>
                <a:ea typeface="+mn-ea"/>
              </a:rPr>
              <a:t>3</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，因此第一行的校验位为</a:t>
            </a:r>
            <a:r>
              <a:rPr lang="en-US" altLang="zh-CN" sz="1200" dirty="0">
                <a:solidFill>
                  <a:schemeClr val="hlink"/>
                </a:solidFill>
                <a:latin typeface="+mn-ea"/>
                <a:ea typeface="+mn-ea"/>
              </a:rPr>
              <a:t>1</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第二行有</a:t>
            </a:r>
            <a:r>
              <a:rPr lang="en-US" altLang="zh-CN" sz="1200" dirty="0">
                <a:solidFill>
                  <a:schemeClr val="hlink"/>
                </a:solidFill>
                <a:latin typeface="+mn-ea"/>
                <a:ea typeface="+mn-ea"/>
              </a:rPr>
              <a:t>4</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，因此第二行的校验位为</a:t>
            </a:r>
            <a:r>
              <a:rPr lang="en-US" altLang="zh-CN" sz="1200" dirty="0">
                <a:solidFill>
                  <a:schemeClr val="hlink"/>
                </a:solidFill>
                <a:latin typeface="+mn-ea"/>
                <a:ea typeface="+mn-ea"/>
              </a:rPr>
              <a:t>0</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第三行有</a:t>
            </a:r>
            <a:r>
              <a:rPr lang="en-US" altLang="zh-CN" sz="1200" dirty="0">
                <a:solidFill>
                  <a:schemeClr val="hlink"/>
                </a:solidFill>
                <a:latin typeface="+mn-ea"/>
                <a:ea typeface="+mn-ea"/>
              </a:rPr>
              <a:t>3</a:t>
            </a:r>
            <a:r>
              <a:rPr lang="zh-CN" altLang="en-US" sz="1200" dirty="0">
                <a:solidFill>
                  <a:schemeClr val="hlink"/>
                </a:solidFill>
                <a:latin typeface="+mn-ea"/>
                <a:ea typeface="+mn-ea"/>
              </a:rPr>
              <a:t>个</a:t>
            </a:r>
            <a:r>
              <a:rPr lang="en-US" altLang="zh-CN" sz="1200" dirty="0">
                <a:solidFill>
                  <a:schemeClr val="hlink"/>
                </a:solidFill>
                <a:latin typeface="+mn-ea"/>
                <a:ea typeface="+mn-ea"/>
              </a:rPr>
              <a:t>1</a:t>
            </a:r>
            <a:r>
              <a:rPr lang="zh-CN" altLang="en-US" sz="1200" dirty="0">
                <a:solidFill>
                  <a:schemeClr val="hlink"/>
                </a:solidFill>
                <a:latin typeface="+mn-ea"/>
                <a:ea typeface="+mn-ea"/>
              </a:rPr>
              <a:t>，因此第三行的校验位为</a:t>
            </a:r>
            <a:r>
              <a:rPr lang="en-US" altLang="zh-CN" sz="1200" dirty="0">
                <a:solidFill>
                  <a:schemeClr val="hlink"/>
                </a:solidFill>
                <a:latin typeface="+mn-ea"/>
                <a:ea typeface="+mn-ea"/>
              </a:rPr>
              <a:t>1</a:t>
            </a:r>
            <a:r>
              <a:rPr lang="zh-CN" altLang="en-US" sz="1200" dirty="0">
                <a:solidFill>
                  <a:schemeClr val="hlink"/>
                </a:solidFill>
                <a:latin typeface="+mn-ea"/>
                <a:ea typeface="+mn-ea"/>
              </a:rPr>
              <a:t>，</a:t>
            </a:r>
            <a:endParaRPr lang="en-US" altLang="zh-CN" sz="1200" dirty="0">
              <a:solidFill>
                <a:schemeClr val="hlink"/>
              </a:solidFill>
              <a:latin typeface="+mn-ea"/>
              <a:ea typeface="+mn-ea"/>
            </a:endParaRPr>
          </a:p>
          <a:p>
            <a:r>
              <a:rPr lang="zh-CN" altLang="en-US" sz="1200" dirty="0">
                <a:solidFill>
                  <a:schemeClr val="hlink"/>
                </a:solidFill>
                <a:latin typeface="+mn-ea"/>
                <a:ea typeface="+mn-ea"/>
              </a:rPr>
              <a:t>最终得到得到左边这个图。</a:t>
            </a:r>
            <a:endParaRPr lang="en-US" altLang="zh-CN" sz="1200" dirty="0">
              <a:solidFill>
                <a:schemeClr val="hlink"/>
              </a:solidFill>
              <a:latin typeface="+mn-ea"/>
              <a:ea typeface="+mn-ea"/>
            </a:endParaRPr>
          </a:p>
          <a:p>
            <a:r>
              <a:rPr lang="zh-CN" altLang="en-US" dirty="0"/>
              <a:t>假设在传输过程中，有一个比特错误，例如第二行第二列的</a:t>
            </a:r>
            <a:r>
              <a:rPr lang="en-US" altLang="zh-CN" dirty="0"/>
              <a:t>1</a:t>
            </a:r>
            <a:r>
              <a:rPr lang="zh-CN" altLang="en-US" dirty="0"/>
              <a:t>发生了翻转，变为了</a:t>
            </a:r>
            <a:r>
              <a:rPr lang="en-US" altLang="zh-CN" dirty="0"/>
              <a:t>0</a:t>
            </a:r>
            <a:r>
              <a:rPr lang="zh-CN" altLang="en-US" dirty="0"/>
              <a:t>，</a:t>
            </a:r>
            <a:endParaRPr lang="en-US" altLang="zh-CN" dirty="0"/>
          </a:p>
          <a:p>
            <a:r>
              <a:rPr lang="zh-CN" altLang="en-US" dirty="0"/>
              <a:t>在接收方进行检验时，会发现第二行的校验位不对，以及第二列的校验位不对，这样一交叉就会发现，第二行第二列的比特发生错误。</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因此二维奇偶校验可以</a:t>
            </a:r>
            <a:r>
              <a:rPr lang="zh-CN" altLang="en-US" sz="1200" dirty="0">
                <a:solidFill>
                  <a:srgbClr val="FF0000"/>
                </a:solidFill>
                <a:latin typeface="+mn-ea"/>
                <a:ea typeface="+mn-ea"/>
              </a:rPr>
              <a:t>检测并纠正单个比特差错；</a:t>
            </a:r>
            <a:r>
              <a:rPr lang="zh-CN" altLang="en-US" sz="1200" dirty="0">
                <a:latin typeface="+mn-ea"/>
                <a:ea typeface="+mn-ea"/>
              </a:rPr>
              <a:t>能够</a:t>
            </a:r>
            <a:r>
              <a:rPr lang="zh-CN" altLang="en-US" sz="1200" dirty="0">
                <a:solidFill>
                  <a:srgbClr val="FF0000"/>
                </a:solidFill>
                <a:latin typeface="+mn-ea"/>
                <a:ea typeface="+mn-ea"/>
              </a:rPr>
              <a:t>检测分组中任意两个比特的差错</a:t>
            </a:r>
            <a:r>
              <a:rPr lang="zh-CN" altLang="en-US" sz="1200" dirty="0">
                <a:latin typeface="+mn-ea"/>
                <a:ea typeface="+mn-ea"/>
              </a:rPr>
              <a:t>。</a:t>
            </a:r>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383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b="0" dirty="0"/>
              <a:t>这是本章的学习目的：</a:t>
            </a:r>
            <a:endParaRPr lang="en-US" altLang="zh-CN" b="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dirty="0"/>
              <a:t>目的</a:t>
            </a:r>
            <a:r>
              <a:rPr lang="en-US" altLang="zh-CN" b="0" dirty="0"/>
              <a:t>1</a:t>
            </a:r>
            <a:r>
              <a:rPr lang="zh-CN" altLang="en-US" b="0" dirty="0"/>
              <a:t>：</a:t>
            </a:r>
            <a:r>
              <a:rPr lang="zh-CN" altLang="en-US" sz="1200" b="0" dirty="0"/>
              <a:t>理解链路层服务的主要功能，主要包括：</a:t>
            </a:r>
            <a:endParaRPr lang="en-US" altLang="zh-CN" sz="1200" b="0" dirty="0"/>
          </a:p>
          <a:p>
            <a:pPr marL="800100" lvl="1" indent="-342900">
              <a:lnSpc>
                <a:spcPct val="150000"/>
              </a:lnSpc>
              <a:buFont typeface="Wingdings" panose="05000000000000000000" pitchFamily="2" charset="2"/>
              <a:buChar char="Ø"/>
            </a:pPr>
            <a:r>
              <a:rPr lang="zh-CN" altLang="en-US" sz="2400" b="0" dirty="0"/>
              <a:t>差错检查、纠错</a:t>
            </a:r>
            <a:endParaRPr lang="en-US" altLang="zh-CN" sz="2400" b="0" dirty="0"/>
          </a:p>
          <a:p>
            <a:pPr marL="800100" lvl="1" indent="-342900">
              <a:lnSpc>
                <a:spcPct val="150000"/>
              </a:lnSpc>
              <a:buFont typeface="Wingdings" panose="05000000000000000000" pitchFamily="2" charset="2"/>
              <a:buChar char="Ø"/>
            </a:pPr>
            <a:r>
              <a:rPr lang="zh-CN" altLang="en-US" sz="2400" b="0" dirty="0"/>
              <a:t>共享广播信道的多点接入问题</a:t>
            </a:r>
            <a:r>
              <a:rPr lang="en-US" altLang="zh-CN" sz="2400" b="0" dirty="0"/>
              <a:t>(multiple access)</a:t>
            </a:r>
          </a:p>
          <a:p>
            <a:pPr marL="800100" lvl="1" indent="-342900">
              <a:lnSpc>
                <a:spcPct val="150000"/>
              </a:lnSpc>
              <a:buFont typeface="Wingdings" panose="05000000000000000000" pitchFamily="2" charset="2"/>
              <a:buChar char="Ø"/>
            </a:pPr>
            <a:r>
              <a:rPr lang="zh-CN" altLang="en-US" sz="2400" b="0" dirty="0"/>
              <a:t>链路层寻址</a:t>
            </a:r>
            <a:r>
              <a:rPr lang="en-US" altLang="zh-CN" sz="2400" b="0" dirty="0"/>
              <a:t>(link layer addressing)</a:t>
            </a:r>
          </a:p>
          <a:p>
            <a:pPr marL="800100" lvl="1" indent="-342900">
              <a:lnSpc>
                <a:spcPct val="150000"/>
              </a:lnSpc>
              <a:buFont typeface="Wingdings" panose="05000000000000000000" pitchFamily="2" charset="2"/>
              <a:buChar char="Ø"/>
            </a:pPr>
            <a:r>
              <a:rPr lang="zh-CN" altLang="en-US" sz="2400" b="0" dirty="0"/>
              <a:t>局域网技术：</a:t>
            </a:r>
            <a:r>
              <a:rPr lang="en-US" altLang="zh-CN" sz="2400" b="0" dirty="0"/>
              <a:t>Ethernet, VLANs</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a:t>第二个目的是学习链路层技术的具体实现</a:t>
            </a:r>
            <a:endParaRPr lang="en-US" altLang="zh-CN" sz="1200" b="0" dirty="0"/>
          </a:p>
          <a:p>
            <a:pPr eaLnBrk="1" hangingPunct="1"/>
            <a:endParaRPr lang="en-US" altLang="zh-CN" dirty="0"/>
          </a:p>
        </p:txBody>
      </p:sp>
    </p:spTree>
    <p:extLst>
      <p:ext uri="{BB962C8B-B14F-4D97-AF65-F5344CB8AC3E}">
        <p14:creationId xmlns:p14="http://schemas.microsoft.com/office/powerpoint/2010/main" val="387709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第二种差错检测方法是我们在第三章中学习过的检查和方法。</a:t>
            </a:r>
            <a:endParaRPr lang="en-US" altLang="zh-CN" dirty="0"/>
          </a:p>
          <a:p>
            <a:r>
              <a:rPr lang="zh-CN" altLang="en-US" dirty="0"/>
              <a:t>我们再来回顾下检查和方法。</a:t>
            </a:r>
            <a:endParaRPr lang="en-US" altLang="zh-CN" dirty="0"/>
          </a:p>
          <a:p>
            <a:pPr marL="0" indent="0">
              <a:lnSpc>
                <a:spcPct val="110000"/>
              </a:lnSpc>
              <a:spcBef>
                <a:spcPts val="600"/>
              </a:spcBef>
              <a:buNone/>
            </a:pPr>
            <a:r>
              <a:rPr lang="zh-CN" altLang="en-US" dirty="0"/>
              <a:t>在</a:t>
            </a:r>
            <a:r>
              <a:rPr lang="zh-CN" altLang="en-US" sz="1200" b="1" i="1" dirty="0">
                <a:solidFill>
                  <a:srgbClr val="FF0000"/>
                </a:solidFill>
                <a:latin typeface="+mn-ea"/>
              </a:rPr>
              <a:t>发送方：</a:t>
            </a:r>
            <a:endParaRPr lang="zh-CN" altLang="en-US" sz="1200" b="1" dirty="0">
              <a:solidFill>
                <a:srgbClr val="FF0000"/>
              </a:solidFill>
              <a:latin typeface="+mn-ea"/>
            </a:endParaRPr>
          </a:p>
          <a:p>
            <a:pPr>
              <a:lnSpc>
                <a:spcPct val="110000"/>
              </a:lnSpc>
              <a:spcBef>
                <a:spcPts val="600"/>
              </a:spcBef>
            </a:pPr>
            <a:r>
              <a:rPr lang="zh-CN" altLang="en-US" sz="1200" dirty="0">
                <a:latin typeface="+mn-ea"/>
              </a:rPr>
              <a:t>首先，将数据的每两个字节当作一个</a:t>
            </a:r>
            <a:r>
              <a:rPr lang="en-US" altLang="zh-CN" sz="1200" dirty="0">
                <a:latin typeface="+mn-ea"/>
              </a:rPr>
              <a:t>16</a:t>
            </a:r>
            <a:r>
              <a:rPr lang="zh-CN" altLang="en-US" sz="1200" dirty="0">
                <a:latin typeface="+mn-ea"/>
              </a:rPr>
              <a:t>位的整数，可分成若干整数；</a:t>
            </a:r>
          </a:p>
          <a:p>
            <a:pPr>
              <a:lnSpc>
                <a:spcPct val="110000"/>
              </a:lnSpc>
              <a:spcBef>
                <a:spcPts val="600"/>
              </a:spcBef>
            </a:pPr>
            <a:r>
              <a:rPr lang="zh-CN" altLang="en-US" sz="1200" dirty="0">
                <a:latin typeface="+mn-ea"/>
              </a:rPr>
              <a:t>其次，将所有</a:t>
            </a:r>
            <a:r>
              <a:rPr lang="en-US" altLang="zh-CN" sz="1200" dirty="0">
                <a:solidFill>
                  <a:srgbClr val="FF0000"/>
                </a:solidFill>
                <a:latin typeface="+mn-ea"/>
              </a:rPr>
              <a:t>16 </a:t>
            </a:r>
            <a:r>
              <a:rPr lang="zh-CN" altLang="en-US" sz="1200" dirty="0">
                <a:solidFill>
                  <a:srgbClr val="FF0000"/>
                </a:solidFill>
                <a:latin typeface="+mn-ea"/>
              </a:rPr>
              <a:t>位的整数求和</a:t>
            </a:r>
            <a:r>
              <a:rPr lang="zh-CN" altLang="en-US" sz="1200" dirty="0">
                <a:latin typeface="+mn-ea"/>
              </a:rPr>
              <a:t>；</a:t>
            </a:r>
          </a:p>
          <a:p>
            <a:pPr>
              <a:lnSpc>
                <a:spcPct val="110000"/>
              </a:lnSpc>
              <a:spcBef>
                <a:spcPts val="600"/>
              </a:spcBef>
            </a:pPr>
            <a:r>
              <a:rPr lang="zh-CN" altLang="en-US" sz="1200" dirty="0">
                <a:solidFill>
                  <a:srgbClr val="FF0000"/>
                </a:solidFill>
                <a:latin typeface="+mn-ea"/>
              </a:rPr>
              <a:t>最后，对得到的和逐位取反</a:t>
            </a:r>
            <a:r>
              <a:rPr lang="zh-CN" altLang="en-US" sz="1200" dirty="0">
                <a:latin typeface="+mn-ea"/>
              </a:rPr>
              <a:t>，作为检查和，放在报文段首部，一起发送。</a:t>
            </a:r>
            <a:endParaRPr lang="en-US" altLang="zh-CN" sz="1200" dirty="0">
              <a:latin typeface="+mn-ea"/>
            </a:endParaRPr>
          </a:p>
          <a:p>
            <a:pPr>
              <a:lnSpc>
                <a:spcPct val="110000"/>
              </a:lnSpc>
              <a:spcBef>
                <a:spcPts val="600"/>
              </a:spcBef>
            </a:pPr>
            <a:endParaRPr lang="en-US" altLang="zh-CN" sz="1200" dirty="0">
              <a:latin typeface="+mn-ea"/>
            </a:endParaRPr>
          </a:p>
          <a:p>
            <a:pPr>
              <a:lnSpc>
                <a:spcPct val="110000"/>
              </a:lnSpc>
              <a:spcBef>
                <a:spcPts val="600"/>
              </a:spcBef>
            </a:pPr>
            <a:r>
              <a:rPr lang="zh-CN" altLang="en-US" sz="1200" dirty="0">
                <a:latin typeface="+mn-ea"/>
              </a:rPr>
              <a:t>在接收方：</a:t>
            </a:r>
            <a:r>
              <a:rPr lang="zh-CN" altLang="en-US" sz="1200" dirty="0">
                <a:latin typeface="+mn-ea"/>
                <a:ea typeface="+mn-ea"/>
              </a:rPr>
              <a:t>对接收到的信息 </a:t>
            </a:r>
            <a:r>
              <a:rPr lang="en-US" altLang="zh-CN" sz="1200" dirty="0">
                <a:latin typeface="+mn-ea"/>
                <a:ea typeface="+mn-ea"/>
              </a:rPr>
              <a:t>(</a:t>
            </a:r>
            <a:r>
              <a:rPr lang="zh-CN" altLang="en-US" sz="1200" dirty="0">
                <a:latin typeface="+mn-ea"/>
                <a:ea typeface="+mn-ea"/>
              </a:rPr>
              <a:t>包括检查和项</a:t>
            </a:r>
            <a:r>
              <a:rPr lang="en-US" altLang="zh-CN" sz="1200" dirty="0">
                <a:latin typeface="+mn-ea"/>
                <a:ea typeface="+mn-ea"/>
              </a:rPr>
              <a:t>)</a:t>
            </a:r>
            <a:r>
              <a:rPr lang="zh-CN" altLang="en-US" sz="1200" dirty="0">
                <a:latin typeface="+mn-ea"/>
                <a:ea typeface="+mn-ea"/>
              </a:rPr>
              <a:t>按与发送方相同的方法</a:t>
            </a:r>
            <a:r>
              <a:rPr lang="zh-CN" altLang="en-US" sz="1200" dirty="0">
                <a:solidFill>
                  <a:srgbClr val="FF0000"/>
                </a:solidFill>
                <a:latin typeface="+mn-ea"/>
                <a:ea typeface="+mn-ea"/>
              </a:rPr>
              <a:t>求和</a:t>
            </a:r>
            <a:r>
              <a:rPr lang="zh-CN" altLang="en-US" sz="1200" dirty="0">
                <a:latin typeface="+mn-ea"/>
                <a:ea typeface="+mn-ea"/>
              </a:rPr>
              <a:t>。</a:t>
            </a:r>
          </a:p>
          <a:p>
            <a:pPr marL="0" indent="0" algn="just">
              <a:lnSpc>
                <a:spcPct val="115000"/>
              </a:lnSpc>
              <a:spcBef>
                <a:spcPct val="15000"/>
              </a:spcBef>
              <a:buClr>
                <a:srgbClr val="0000FF"/>
              </a:buClr>
              <a:buFont typeface="Arial" panose="020B0604020202020204" pitchFamily="34" charset="0"/>
              <a:buNone/>
            </a:pPr>
            <a:r>
              <a:rPr lang="zh-CN" altLang="en-US" sz="1200" dirty="0">
                <a:latin typeface="+mn-ea"/>
                <a:ea typeface="+mn-ea"/>
              </a:rPr>
              <a:t>如果结果为全“</a:t>
            </a:r>
            <a:r>
              <a:rPr lang="en-US" altLang="zh-CN" sz="1200" dirty="0">
                <a:latin typeface="+mn-ea"/>
                <a:ea typeface="+mn-ea"/>
              </a:rPr>
              <a:t>1”</a:t>
            </a:r>
            <a:r>
              <a:rPr lang="zh-CN" altLang="en-US" sz="1200" dirty="0">
                <a:latin typeface="+mn-ea"/>
                <a:ea typeface="+mn-ea"/>
              </a:rPr>
              <a:t>：则收到的数据无差错；</a:t>
            </a:r>
          </a:p>
          <a:p>
            <a:pPr marL="0" indent="0" algn="just">
              <a:lnSpc>
                <a:spcPct val="115000"/>
              </a:lnSpc>
              <a:spcBef>
                <a:spcPct val="15000"/>
              </a:spcBef>
              <a:buClr>
                <a:srgbClr val="0000FF"/>
              </a:buClr>
              <a:buFont typeface="Arial" panose="020B0604020202020204" pitchFamily="34" charset="0"/>
              <a:buNone/>
            </a:pPr>
            <a:r>
              <a:rPr lang="zh-CN" altLang="en-US" sz="1200" dirty="0">
                <a:latin typeface="+mn-ea"/>
                <a:ea typeface="+mn-ea"/>
              </a:rPr>
              <a:t>如果结果中有“</a:t>
            </a:r>
            <a:r>
              <a:rPr lang="en-US" altLang="zh-CN" sz="1200" dirty="0">
                <a:latin typeface="+mn-ea"/>
                <a:ea typeface="+mn-ea"/>
              </a:rPr>
              <a:t>0”</a:t>
            </a:r>
            <a:r>
              <a:rPr lang="zh-CN" altLang="en-US" sz="1200" dirty="0">
                <a:latin typeface="+mn-ea"/>
                <a:ea typeface="+mn-ea"/>
              </a:rPr>
              <a:t>：则收到的数据出现差错。</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00354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检查和的特点是：</a:t>
            </a:r>
            <a:endParaRPr lang="en-US" altLang="zh-CN" dirty="0"/>
          </a:p>
          <a:p>
            <a:pPr>
              <a:lnSpc>
                <a:spcPct val="115000"/>
              </a:lnSpc>
            </a:pPr>
            <a:r>
              <a:rPr lang="zh-CN" altLang="en-US" sz="1200" dirty="0">
                <a:latin typeface="+mn-ea"/>
              </a:rPr>
              <a:t>分组</a:t>
            </a:r>
            <a:r>
              <a:rPr lang="zh-CN" altLang="en-US" sz="1200" dirty="0">
                <a:solidFill>
                  <a:srgbClr val="FF0000"/>
                </a:solidFill>
                <a:latin typeface="+mn-ea"/>
              </a:rPr>
              <a:t>开销小：</a:t>
            </a:r>
            <a:r>
              <a:rPr lang="zh-CN" altLang="en-US" sz="1200" dirty="0">
                <a:latin typeface="+mn-ea"/>
              </a:rPr>
              <a:t>检查和位数比较少；</a:t>
            </a:r>
          </a:p>
          <a:p>
            <a:pPr>
              <a:lnSpc>
                <a:spcPct val="115000"/>
              </a:lnSpc>
            </a:pPr>
            <a:r>
              <a:rPr lang="zh-CN" altLang="en-US" sz="1200" dirty="0">
                <a:latin typeface="+mn-ea"/>
              </a:rPr>
              <a:t>差错</a:t>
            </a:r>
            <a:r>
              <a:rPr lang="zh-CN" altLang="en-US" sz="1200" dirty="0">
                <a:solidFill>
                  <a:srgbClr val="FF0000"/>
                </a:solidFill>
                <a:latin typeface="+mn-ea"/>
              </a:rPr>
              <a:t>检测能力弱</a:t>
            </a:r>
            <a:r>
              <a:rPr lang="zh-CN" altLang="en-US" sz="1200" dirty="0">
                <a:latin typeface="+mn-ea"/>
              </a:rPr>
              <a:t>：</a:t>
            </a:r>
          </a:p>
          <a:p>
            <a:pPr>
              <a:lnSpc>
                <a:spcPct val="115000"/>
              </a:lnSpc>
            </a:pPr>
            <a:r>
              <a:rPr lang="zh-CN" altLang="en-US" sz="1200" dirty="0">
                <a:latin typeface="+mn-ea"/>
              </a:rPr>
              <a:t>因此，检查和方法更适用于</a:t>
            </a:r>
            <a:r>
              <a:rPr lang="zh-CN" altLang="en-US" sz="1200" dirty="0">
                <a:solidFill>
                  <a:srgbClr val="FF0000"/>
                </a:solidFill>
                <a:latin typeface="+mn-ea"/>
              </a:rPr>
              <a:t>运输层</a:t>
            </a:r>
            <a:r>
              <a:rPr lang="zh-CN" altLang="en-US" sz="1200" dirty="0">
                <a:latin typeface="+mn-ea"/>
              </a:rPr>
              <a:t>（差错检测</a:t>
            </a:r>
            <a:r>
              <a:rPr lang="zh-CN" altLang="en-US" sz="1200" dirty="0">
                <a:solidFill>
                  <a:srgbClr val="FF0000"/>
                </a:solidFill>
                <a:latin typeface="+mn-ea"/>
              </a:rPr>
              <a:t>用软件实现</a:t>
            </a:r>
            <a:r>
              <a:rPr lang="zh-CN" altLang="en-US" sz="1200" dirty="0">
                <a:latin typeface="+mn-ea"/>
              </a:rPr>
              <a:t>，检查和方法简单、快速）。</a:t>
            </a:r>
          </a:p>
          <a:p>
            <a:pPr>
              <a:lnSpc>
                <a:spcPct val="115000"/>
              </a:lnSpc>
            </a:pPr>
            <a:r>
              <a:rPr lang="zh-CN" altLang="en-US" sz="1200" dirty="0">
                <a:latin typeface="+mn-ea"/>
              </a:rPr>
              <a:t>而链路层的差错检测由适配器中</a:t>
            </a:r>
            <a:r>
              <a:rPr lang="zh-CN" altLang="en-US" sz="1200" dirty="0">
                <a:solidFill>
                  <a:srgbClr val="FF0000"/>
                </a:solidFill>
                <a:latin typeface="+mn-ea"/>
              </a:rPr>
              <a:t>专用的硬件实现</a:t>
            </a:r>
            <a:r>
              <a:rPr lang="zh-CN" altLang="en-US" sz="1200" dirty="0">
                <a:latin typeface="+mn-ea"/>
              </a:rPr>
              <a:t>，可以采用更强的循环冗余检测方法。</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18491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接着我们介绍一种以太网中实际采用的差错检测方法，称为循环冗余检测</a:t>
            </a:r>
            <a:r>
              <a:rPr lang="en-US" altLang="zh-CN" dirty="0"/>
              <a:t>CRC</a:t>
            </a:r>
            <a:r>
              <a:rPr lang="zh-CN" altLang="en-US" dirty="0"/>
              <a:t>。</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CRC</a:t>
            </a:r>
            <a:r>
              <a:rPr lang="zh-CN" altLang="en-US" dirty="0"/>
              <a:t>编码即多项式编码，</a:t>
            </a:r>
            <a:r>
              <a:rPr lang="zh-CN" altLang="en-US" dirty="0">
                <a:latin typeface="+mn-ea"/>
              </a:rPr>
              <a:t>把要发送的比特串看作为系数是</a:t>
            </a:r>
            <a:r>
              <a:rPr lang="en-US" altLang="zh-CN" dirty="0">
                <a:latin typeface="+mn-ea"/>
              </a:rPr>
              <a:t>0</a:t>
            </a:r>
            <a:r>
              <a:rPr lang="zh-CN" altLang="en-US" dirty="0">
                <a:latin typeface="+mn-ea"/>
              </a:rPr>
              <a:t>或</a:t>
            </a:r>
            <a:r>
              <a:rPr lang="en-US" altLang="zh-CN" dirty="0">
                <a:latin typeface="+mn-ea"/>
              </a:rPr>
              <a:t>1</a:t>
            </a:r>
            <a:r>
              <a:rPr lang="zh-CN" altLang="en-US" dirty="0">
                <a:latin typeface="+mn-ea"/>
              </a:rPr>
              <a:t>的一个多项式，对比特串的操作看作为多项式运算。</a:t>
            </a:r>
            <a:endParaRPr lang="en-US" altLang="zh-CN" dirty="0">
              <a:latin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这里我们来看这样一个例子，</a:t>
            </a:r>
            <a:r>
              <a:rPr lang="en-US" altLang="zh-CN" dirty="0">
                <a:latin typeface="+mn-ea"/>
              </a:rPr>
              <a:t>10111</a:t>
            </a:r>
            <a:r>
              <a:rPr lang="zh-CN" altLang="en-US" dirty="0">
                <a:latin typeface="+mn-ea"/>
              </a:rPr>
              <a:t>这个比特序列，如果用多项式表示，每个比特作为多项式的系数，因此</a:t>
            </a:r>
            <a:r>
              <a:rPr lang="en-US" altLang="zh-CN" dirty="0">
                <a:latin typeface="+mn-ea"/>
              </a:rPr>
              <a:t>10111</a:t>
            </a:r>
            <a:r>
              <a:rPr lang="zh-CN" altLang="en-US" dirty="0">
                <a:latin typeface="+mn-ea"/>
              </a:rPr>
              <a:t>等价于</a:t>
            </a:r>
            <a:r>
              <a:rPr lang="en-US" altLang="zh-CN" dirty="0">
                <a:latin typeface="+mn-ea"/>
              </a:rPr>
              <a:t>x</a:t>
            </a:r>
            <a:r>
              <a:rPr lang="zh-CN" altLang="en-US" dirty="0">
                <a:latin typeface="+mn-ea"/>
              </a:rPr>
              <a:t>的</a:t>
            </a:r>
            <a:r>
              <a:rPr lang="en-US" altLang="zh-CN" dirty="0">
                <a:latin typeface="+mn-ea"/>
              </a:rPr>
              <a:t>4</a:t>
            </a:r>
            <a:r>
              <a:rPr lang="zh-CN" altLang="en-US" dirty="0">
                <a:latin typeface="+mn-ea"/>
              </a:rPr>
              <a:t>次方</a:t>
            </a:r>
            <a:r>
              <a:rPr lang="en-US" altLang="zh-CN" dirty="0">
                <a:latin typeface="+mn-ea"/>
              </a:rPr>
              <a:t>+x</a:t>
            </a:r>
            <a:r>
              <a:rPr lang="zh-CN" altLang="en-US" dirty="0">
                <a:latin typeface="+mn-ea"/>
              </a:rPr>
              <a:t>的</a:t>
            </a:r>
            <a:r>
              <a:rPr lang="en-US" altLang="zh-CN" dirty="0">
                <a:latin typeface="+mn-ea"/>
              </a:rPr>
              <a:t>2</a:t>
            </a:r>
            <a:r>
              <a:rPr lang="zh-CN" altLang="en-US" dirty="0">
                <a:latin typeface="+mn-ea"/>
              </a:rPr>
              <a:t>次方</a:t>
            </a:r>
            <a:r>
              <a:rPr lang="en-US" altLang="zh-CN" dirty="0">
                <a:latin typeface="+mn-ea"/>
              </a:rPr>
              <a:t>+x</a:t>
            </a:r>
            <a:r>
              <a:rPr lang="zh-CN" altLang="en-US" dirty="0">
                <a:latin typeface="+mn-ea"/>
              </a:rPr>
              <a:t>的</a:t>
            </a:r>
            <a:r>
              <a:rPr lang="en-US" altLang="zh-CN" dirty="0">
                <a:latin typeface="+mn-ea"/>
              </a:rPr>
              <a:t>1</a:t>
            </a:r>
            <a:r>
              <a:rPr lang="zh-CN" altLang="en-US" dirty="0">
                <a:latin typeface="+mn-ea"/>
              </a:rPr>
              <a:t>次方</a:t>
            </a:r>
            <a:r>
              <a:rPr lang="en-US" altLang="zh-CN" dirty="0">
                <a:latin typeface="+mn-ea"/>
              </a:rPr>
              <a:t>+1</a:t>
            </a:r>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82351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接着我们来看一下循环冗余检测的基本思想。</a:t>
            </a:r>
            <a:endParaRPr lang="en-US" altLang="zh-CN" dirty="0"/>
          </a:p>
          <a:p>
            <a:pPr marL="0" indent="0">
              <a:lnSpc>
                <a:spcPct val="115000"/>
              </a:lnSpc>
              <a:buNone/>
            </a:pPr>
            <a:r>
              <a:rPr lang="zh-CN" altLang="en-US" sz="2400" b="1" dirty="0">
                <a:solidFill>
                  <a:srgbClr val="FF0000"/>
                </a:solidFill>
                <a:latin typeface="+mn-ea"/>
              </a:rPr>
              <a:t>在发送方：</a:t>
            </a:r>
            <a:endParaRPr lang="en-US" altLang="zh-CN" sz="2400" b="1" dirty="0">
              <a:solidFill>
                <a:srgbClr val="FF0000"/>
              </a:solidFill>
              <a:latin typeface="+mn-ea"/>
            </a:endParaRPr>
          </a:p>
          <a:p>
            <a:pPr marL="0" indent="0">
              <a:lnSpc>
                <a:spcPct val="115000"/>
              </a:lnSpc>
              <a:buNone/>
            </a:pPr>
            <a:r>
              <a:rPr lang="zh-CN" altLang="en-US" sz="2400" b="1" dirty="0">
                <a:solidFill>
                  <a:srgbClr val="FF0000"/>
                </a:solidFill>
                <a:latin typeface="+mn-ea"/>
              </a:rPr>
              <a:t>首先，</a:t>
            </a:r>
            <a:r>
              <a:rPr lang="zh-CN" altLang="en-US" dirty="0">
                <a:latin typeface="+mn-ea"/>
              </a:rPr>
              <a:t>计算出一个</a:t>
            </a:r>
            <a:r>
              <a:rPr lang="en-US" altLang="zh-CN" dirty="0">
                <a:latin typeface="+mn-ea"/>
              </a:rPr>
              <a:t>r</a:t>
            </a:r>
            <a:r>
              <a:rPr lang="zh-CN" altLang="en-US" dirty="0">
                <a:latin typeface="+mn-ea"/>
              </a:rPr>
              <a:t>位附加比特</a:t>
            </a:r>
            <a:r>
              <a:rPr lang="en-US" altLang="zh-CN" dirty="0">
                <a:latin typeface="+mn-ea"/>
              </a:rPr>
              <a:t>R</a:t>
            </a:r>
            <a:r>
              <a:rPr lang="zh-CN" altLang="en-US" dirty="0">
                <a:latin typeface="+mn-ea"/>
              </a:rPr>
              <a:t>，将其</a:t>
            </a:r>
            <a:r>
              <a:rPr lang="zh-CN" altLang="en-US" u="sng" dirty="0">
                <a:latin typeface="+mn-ea"/>
              </a:rPr>
              <a:t>添加到</a:t>
            </a:r>
            <a:r>
              <a:rPr lang="en-US" altLang="zh-CN" u="sng" dirty="0">
                <a:latin typeface="+mn-ea"/>
              </a:rPr>
              <a:t>D</a:t>
            </a:r>
            <a:r>
              <a:rPr lang="zh-CN" altLang="en-US" u="sng" dirty="0">
                <a:latin typeface="+mn-ea"/>
              </a:rPr>
              <a:t>的后面产生</a:t>
            </a:r>
            <a:r>
              <a:rPr lang="en-US" altLang="zh-CN" u="sng" dirty="0">
                <a:latin typeface="+mn-ea"/>
              </a:rPr>
              <a:t>DR</a:t>
            </a:r>
            <a:r>
              <a:rPr lang="zh-CN" altLang="en-US" u="none" dirty="0">
                <a:latin typeface="+mn-ea"/>
              </a:rPr>
              <a:t>，这里有 </a:t>
            </a:r>
            <a:r>
              <a:rPr lang="en-US" altLang="zh-CN" dirty="0" err="1">
                <a:latin typeface="+mn-ea"/>
              </a:rPr>
              <a:t>d+r</a:t>
            </a:r>
            <a:r>
              <a:rPr lang="en-US" altLang="zh-CN" dirty="0">
                <a:latin typeface="+mn-ea"/>
              </a:rPr>
              <a:t> </a:t>
            </a:r>
            <a:r>
              <a:rPr lang="zh-CN" altLang="en-US" dirty="0">
                <a:latin typeface="+mn-ea"/>
              </a:rPr>
              <a:t>比特。要求</a:t>
            </a:r>
            <a:r>
              <a:rPr lang="en-US" altLang="zh-CN" dirty="0">
                <a:latin typeface="+mn-ea"/>
              </a:rPr>
              <a:t>DR</a:t>
            </a:r>
            <a:r>
              <a:rPr lang="zh-CN" altLang="en-US" dirty="0">
                <a:latin typeface="+mn-ea"/>
              </a:rPr>
              <a:t>能被生成多项式</a:t>
            </a:r>
            <a:r>
              <a:rPr lang="en-US" altLang="zh-CN" dirty="0">
                <a:latin typeface="+mn-ea"/>
              </a:rPr>
              <a:t>G</a:t>
            </a:r>
            <a:r>
              <a:rPr lang="zh-CN" altLang="en-US" dirty="0">
                <a:latin typeface="+mn-ea"/>
              </a:rPr>
              <a:t>模</a:t>
            </a:r>
            <a:r>
              <a:rPr lang="en-US" altLang="zh-CN" dirty="0">
                <a:latin typeface="+mn-ea"/>
              </a:rPr>
              <a:t>2</a:t>
            </a:r>
            <a:r>
              <a:rPr lang="zh-CN" altLang="en-US" dirty="0">
                <a:latin typeface="+mn-ea"/>
              </a:rPr>
              <a:t>运算整除，</a:t>
            </a:r>
            <a:endParaRPr lang="en-US" altLang="zh-CN" dirty="0">
              <a:latin typeface="+mn-ea"/>
            </a:endParaRPr>
          </a:p>
          <a:p>
            <a:pPr marL="0" indent="0">
              <a:lnSpc>
                <a:spcPct val="115000"/>
              </a:lnSpc>
              <a:buNone/>
            </a:pPr>
            <a:r>
              <a:rPr lang="zh-CN" altLang="en-US" dirty="0">
                <a:latin typeface="+mn-ea"/>
              </a:rPr>
              <a:t>然后，将</a:t>
            </a:r>
            <a:r>
              <a:rPr lang="en-US" altLang="zh-CN" dirty="0">
                <a:latin typeface="+mn-ea"/>
              </a:rPr>
              <a:t>DR</a:t>
            </a:r>
            <a:r>
              <a:rPr lang="zh-CN" altLang="en-US" dirty="0">
                <a:latin typeface="+mn-ea"/>
              </a:rPr>
              <a:t>一起发送。</a:t>
            </a:r>
          </a:p>
          <a:p>
            <a:pPr>
              <a:lnSpc>
                <a:spcPct val="115000"/>
              </a:lnSpc>
            </a:pPr>
            <a:r>
              <a:rPr lang="zh-CN" altLang="en-US" sz="2400" b="1" dirty="0">
                <a:solidFill>
                  <a:srgbClr val="FF0000"/>
                </a:solidFill>
                <a:latin typeface="+mn-ea"/>
              </a:rPr>
              <a:t>在接收方</a:t>
            </a:r>
            <a:r>
              <a:rPr lang="zh-CN" altLang="en-US" sz="2400" dirty="0">
                <a:solidFill>
                  <a:schemeClr val="hlink"/>
                </a:solidFill>
                <a:latin typeface="+mn-ea"/>
              </a:rPr>
              <a:t>：</a:t>
            </a:r>
            <a:endParaRPr lang="en-US" altLang="zh-CN" sz="2400" dirty="0">
              <a:solidFill>
                <a:schemeClr val="hlink"/>
              </a:solidFill>
              <a:latin typeface="+mn-ea"/>
            </a:endParaRPr>
          </a:p>
          <a:p>
            <a:pPr>
              <a:lnSpc>
                <a:spcPct val="115000"/>
              </a:lnSpc>
            </a:pPr>
            <a:r>
              <a:rPr lang="zh-CN" altLang="en-US" dirty="0">
                <a:latin typeface="+mn-ea"/>
              </a:rPr>
              <a:t>首先，用生成多项式</a:t>
            </a:r>
            <a:r>
              <a:rPr lang="en-US" altLang="zh-CN" dirty="0">
                <a:latin typeface="+mn-ea"/>
              </a:rPr>
              <a:t>G</a:t>
            </a:r>
            <a:r>
              <a:rPr lang="zh-CN" altLang="en-US" dirty="0">
                <a:latin typeface="+mn-ea"/>
              </a:rPr>
              <a:t>去除接收到的</a:t>
            </a:r>
            <a:r>
              <a:rPr lang="en-US" altLang="zh-CN" dirty="0">
                <a:latin typeface="+mn-ea"/>
              </a:rPr>
              <a:t>DR</a:t>
            </a:r>
            <a:r>
              <a:rPr lang="zh-CN" altLang="en-US" dirty="0">
                <a:latin typeface="+mn-ea"/>
              </a:rPr>
              <a:t>（</a:t>
            </a:r>
            <a:r>
              <a:rPr lang="en-US" altLang="zh-CN" dirty="0" err="1">
                <a:latin typeface="+mn-ea"/>
              </a:rPr>
              <a:t>d+r</a:t>
            </a:r>
            <a:r>
              <a:rPr lang="zh-CN" altLang="en-US" dirty="0">
                <a:latin typeface="+mn-ea"/>
              </a:rPr>
              <a:t>比特），如果</a:t>
            </a:r>
            <a:r>
              <a:rPr lang="zh-CN" altLang="en-US" sz="2400" u="sng" dirty="0">
                <a:solidFill>
                  <a:srgbClr val="FF0000"/>
                </a:solidFill>
                <a:latin typeface="+mn-ea"/>
              </a:rPr>
              <a:t>余数非</a:t>
            </a:r>
            <a:r>
              <a:rPr lang="en-US" altLang="zh-CN" sz="2400" u="sng" dirty="0">
                <a:solidFill>
                  <a:srgbClr val="FF0000"/>
                </a:solidFill>
                <a:latin typeface="+mn-ea"/>
              </a:rPr>
              <a:t>0</a:t>
            </a:r>
            <a:r>
              <a:rPr lang="zh-CN" altLang="en-US" sz="2400" dirty="0">
                <a:latin typeface="+mn-ea"/>
              </a:rPr>
              <a:t>：传输发生差错；如果</a:t>
            </a:r>
            <a:r>
              <a:rPr lang="zh-CN" altLang="en-US" sz="2400" u="sng" dirty="0">
                <a:solidFill>
                  <a:srgbClr val="FF0000"/>
                </a:solidFill>
                <a:latin typeface="+mn-ea"/>
              </a:rPr>
              <a:t>余数为</a:t>
            </a:r>
            <a:r>
              <a:rPr lang="en-US" altLang="zh-CN" sz="2400" u="sng" dirty="0">
                <a:solidFill>
                  <a:srgbClr val="FF0000"/>
                </a:solidFill>
                <a:latin typeface="+mn-ea"/>
              </a:rPr>
              <a:t>0</a:t>
            </a:r>
            <a:r>
              <a:rPr lang="zh-CN" altLang="en-US" sz="2400" dirty="0">
                <a:latin typeface="+mn-ea"/>
              </a:rPr>
              <a:t>：传输正确，去掉尾部</a:t>
            </a:r>
            <a:r>
              <a:rPr lang="en-US" altLang="zh-CN" sz="2400" dirty="0">
                <a:latin typeface="+mn-ea"/>
              </a:rPr>
              <a:t>r</a:t>
            </a:r>
            <a:r>
              <a:rPr lang="zh-CN" altLang="en-US" sz="2400" dirty="0">
                <a:latin typeface="+mn-ea"/>
              </a:rPr>
              <a:t>位，得所需数据</a:t>
            </a:r>
            <a:r>
              <a:rPr lang="en-US" altLang="zh-CN" sz="2400" dirty="0">
                <a:latin typeface="+mn-ea"/>
              </a:rPr>
              <a:t>D</a:t>
            </a:r>
            <a:r>
              <a:rPr lang="zh-CN" altLang="en-US" sz="2400" dirty="0">
                <a:latin typeface="+mn-ea"/>
              </a:rPr>
              <a:t>。</a:t>
            </a:r>
            <a:endParaRPr lang="en-US" altLang="zh-CN" sz="2400" dirty="0">
              <a:latin typeface="+mn-ea"/>
            </a:endParaRPr>
          </a:p>
          <a:p>
            <a:pPr>
              <a:lnSpc>
                <a:spcPct val="115000"/>
              </a:lnSpc>
            </a:pPr>
            <a:endParaRPr lang="en-US" altLang="zh-CN" sz="2400" dirty="0">
              <a:latin typeface="+mn-ea"/>
            </a:endParaRPr>
          </a:p>
          <a:p>
            <a:pPr>
              <a:lnSpc>
                <a:spcPct val="115000"/>
              </a:lnSpc>
            </a:pPr>
            <a:endParaRPr lang="zh-CN" altLang="en-US"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02805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其中用到了一个技术叫做模</a:t>
            </a:r>
            <a:r>
              <a:rPr lang="en-US" altLang="zh-CN" dirty="0"/>
              <a:t>2</a:t>
            </a:r>
            <a:r>
              <a:rPr lang="zh-CN" altLang="en-US" dirty="0"/>
              <a:t>运算。这里我们对其进行简单介绍。</a:t>
            </a:r>
            <a:endParaRPr lang="en-US" altLang="zh-CN" dirty="0"/>
          </a:p>
          <a:p>
            <a:r>
              <a:rPr lang="zh-CN" altLang="en-US" sz="1200" dirty="0">
                <a:solidFill>
                  <a:srgbClr val="FF0000"/>
                </a:solidFill>
                <a:latin typeface="+mn-ea"/>
              </a:rPr>
              <a:t>首先，加法不进位，减法不借位</a:t>
            </a:r>
            <a:r>
              <a:rPr lang="zh-CN" altLang="en-US" sz="1200" dirty="0">
                <a:latin typeface="+mn-ea"/>
              </a:rPr>
              <a:t>，即操作数的按位异或 </a:t>
            </a:r>
            <a:r>
              <a:rPr lang="en-US" altLang="zh-CN" sz="1200" dirty="0">
                <a:latin typeface="+mn-ea"/>
              </a:rPr>
              <a:t>(XOR)</a:t>
            </a:r>
            <a:r>
              <a:rPr lang="zh-CN" altLang="en-US" sz="1200" dirty="0">
                <a:latin typeface="+mn-ea"/>
              </a:rPr>
              <a:t>。</a:t>
            </a:r>
            <a:endParaRPr lang="en-US" altLang="zh-CN" sz="1200" dirty="0">
              <a:latin typeface="+mn-ea"/>
            </a:endParaRPr>
          </a:p>
          <a:p>
            <a:r>
              <a:rPr lang="zh-CN" altLang="en-US" sz="1200" dirty="0">
                <a:latin typeface="+mn-ea"/>
              </a:rPr>
              <a:t>我们来看例子，</a:t>
            </a:r>
            <a:endParaRPr lang="en-US" altLang="zh-CN" sz="1200" dirty="0">
              <a:latin typeface="+mn-ea"/>
            </a:endParaRPr>
          </a:p>
          <a:p>
            <a:r>
              <a:rPr lang="en-US" altLang="zh-CN" sz="1200" dirty="0">
                <a:latin typeface="+mn-ea"/>
              </a:rPr>
              <a:t>1011</a:t>
            </a:r>
            <a:r>
              <a:rPr lang="zh-CN" altLang="en-US" sz="1200" dirty="0">
                <a:latin typeface="+mn-ea"/>
              </a:rPr>
              <a:t>和</a:t>
            </a:r>
            <a:r>
              <a:rPr lang="en-US" altLang="zh-CN" sz="1200" dirty="0">
                <a:latin typeface="+mn-ea"/>
              </a:rPr>
              <a:t>0101</a:t>
            </a:r>
            <a:r>
              <a:rPr lang="zh-CN" altLang="en-US" sz="1200" dirty="0">
                <a:latin typeface="+mn-ea"/>
              </a:rPr>
              <a:t>按模</a:t>
            </a:r>
            <a:r>
              <a:rPr lang="en-US" altLang="zh-CN" sz="1200" dirty="0">
                <a:latin typeface="+mn-ea"/>
              </a:rPr>
              <a:t>2</a:t>
            </a:r>
            <a:r>
              <a:rPr lang="zh-CN" altLang="en-US" sz="1200" dirty="0">
                <a:latin typeface="+mn-ea"/>
              </a:rPr>
              <a:t>运算进行加法运算，可得</a:t>
            </a:r>
            <a:r>
              <a:rPr lang="en-US" altLang="zh-CN" sz="1200" dirty="0">
                <a:latin typeface="+mn-ea"/>
              </a:rPr>
              <a:t>1110</a:t>
            </a:r>
            <a:r>
              <a:rPr lang="zh-CN" altLang="en-US" sz="1200" dirty="0">
                <a:latin typeface="+mn-ea"/>
              </a:rPr>
              <a:t>（相同为</a:t>
            </a:r>
            <a:r>
              <a:rPr lang="en-US" altLang="zh-CN" sz="1200" dirty="0">
                <a:latin typeface="+mn-ea"/>
              </a:rPr>
              <a:t>0</a:t>
            </a:r>
            <a:r>
              <a:rPr lang="zh-CN" altLang="en-US" sz="1200" dirty="0">
                <a:latin typeface="+mn-ea"/>
              </a:rPr>
              <a:t>，相异为</a:t>
            </a:r>
            <a:r>
              <a:rPr lang="en-US" altLang="zh-CN" sz="1200" dirty="0">
                <a:latin typeface="+mn-ea"/>
              </a:rPr>
              <a:t>1</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1011</a:t>
            </a:r>
            <a:r>
              <a:rPr lang="zh-CN" altLang="en-US" sz="1200" dirty="0">
                <a:latin typeface="+mn-ea"/>
              </a:rPr>
              <a:t>减去</a:t>
            </a:r>
            <a:r>
              <a:rPr lang="en-US" altLang="zh-CN" sz="1200" dirty="0">
                <a:latin typeface="+mn-ea"/>
              </a:rPr>
              <a:t>0101</a:t>
            </a:r>
            <a:r>
              <a:rPr lang="zh-CN" altLang="en-US" sz="1200" dirty="0">
                <a:latin typeface="+mn-ea"/>
              </a:rPr>
              <a:t>，可得</a:t>
            </a:r>
            <a:r>
              <a:rPr lang="en-US" altLang="zh-CN" sz="1200" dirty="0">
                <a:latin typeface="+mn-ea"/>
              </a:rPr>
              <a:t>1110</a:t>
            </a:r>
            <a:r>
              <a:rPr lang="zh-CN" altLang="en-US" sz="1200" dirty="0">
                <a:latin typeface="+mn-ea"/>
              </a:rPr>
              <a:t>（相同为</a:t>
            </a:r>
            <a:r>
              <a:rPr lang="en-US" altLang="zh-CN" sz="1200" dirty="0">
                <a:latin typeface="+mn-ea"/>
              </a:rPr>
              <a:t>0</a:t>
            </a:r>
            <a:r>
              <a:rPr lang="zh-CN" altLang="en-US" sz="1200" dirty="0">
                <a:latin typeface="+mn-ea"/>
              </a:rPr>
              <a:t>，相异为</a:t>
            </a:r>
            <a:r>
              <a:rPr lang="en-US" altLang="zh-CN" sz="1200" dirty="0">
                <a:latin typeface="+mn-ea"/>
              </a:rPr>
              <a:t>1</a:t>
            </a:r>
            <a:r>
              <a:rPr lang="zh-CN" altLang="en-US" sz="1200" dirty="0">
                <a:latin typeface="+mn-ea"/>
              </a:rPr>
              <a:t>）</a:t>
            </a:r>
            <a:endParaRPr lang="en-US" altLang="zh-CN" sz="1200" dirty="0">
              <a:latin typeface="+mn-ea"/>
            </a:endParaRPr>
          </a:p>
          <a:p>
            <a:r>
              <a:rPr lang="zh-CN" altLang="en-US" dirty="0"/>
              <a:t>在模</a:t>
            </a:r>
            <a:r>
              <a:rPr lang="en-US" altLang="zh-CN" dirty="0"/>
              <a:t>2</a:t>
            </a:r>
            <a:r>
              <a:rPr lang="zh-CN" altLang="en-US" dirty="0"/>
              <a:t>运算中，</a:t>
            </a:r>
            <a:r>
              <a:rPr lang="zh-CN" altLang="en-US" sz="1200" dirty="0">
                <a:solidFill>
                  <a:srgbClr val="FF0000"/>
                </a:solidFill>
                <a:latin typeface="+mn-ea"/>
              </a:rPr>
              <a:t>乘法和除法与二进制运算类似，</a:t>
            </a:r>
            <a:endParaRPr lang="en-US" altLang="zh-CN" sz="1200" dirty="0">
              <a:solidFill>
                <a:srgbClr val="FF0000"/>
              </a:solidFill>
              <a:latin typeface="+mn-ea"/>
            </a:endParaRPr>
          </a:p>
          <a:p>
            <a:r>
              <a:rPr lang="zh-CN" altLang="en-US" sz="1200" dirty="0">
                <a:solidFill>
                  <a:srgbClr val="FF0000"/>
                </a:solidFill>
                <a:latin typeface="+mn-ea"/>
              </a:rPr>
              <a:t>例如乘以</a:t>
            </a:r>
            <a:r>
              <a:rPr lang="en-US" altLang="zh-CN" sz="1200" dirty="0">
                <a:solidFill>
                  <a:srgbClr val="FF0000"/>
                </a:solidFill>
                <a:latin typeface="+mn-ea"/>
              </a:rPr>
              <a:t>2</a:t>
            </a:r>
            <a:r>
              <a:rPr lang="zh-CN" altLang="en-US" sz="1200" dirty="0">
                <a:solidFill>
                  <a:srgbClr val="FF0000"/>
                </a:solidFill>
                <a:latin typeface="+mn-ea"/>
              </a:rPr>
              <a:t>的</a:t>
            </a:r>
            <a:r>
              <a:rPr lang="en-US" altLang="zh-CN" sz="1200" dirty="0">
                <a:solidFill>
                  <a:srgbClr val="FF0000"/>
                </a:solidFill>
                <a:latin typeface="+mn-ea"/>
              </a:rPr>
              <a:t>r</a:t>
            </a:r>
            <a:r>
              <a:rPr lang="zh-CN" altLang="en-US" sz="1200" dirty="0">
                <a:solidFill>
                  <a:srgbClr val="FF0000"/>
                </a:solidFill>
                <a:latin typeface="+mn-ea"/>
              </a:rPr>
              <a:t>次方，相当于将比特序列左移</a:t>
            </a:r>
            <a:r>
              <a:rPr lang="en-US" altLang="zh-CN" sz="1200" dirty="0">
                <a:solidFill>
                  <a:srgbClr val="FF0000"/>
                </a:solidFill>
                <a:latin typeface="+mn-ea"/>
              </a:rPr>
              <a:t>r</a:t>
            </a:r>
            <a:r>
              <a:rPr lang="zh-CN" altLang="en-US" sz="1200" dirty="0">
                <a:solidFill>
                  <a:srgbClr val="FF0000"/>
                </a:solidFill>
                <a:latin typeface="+mn-ea"/>
              </a:rPr>
              <a:t>位。</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63785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那么我们看一下如何计算</a:t>
            </a:r>
            <a:r>
              <a:rPr lang="en-US" altLang="zh-CN" dirty="0"/>
              <a:t>CRC</a:t>
            </a:r>
            <a:r>
              <a:rPr lang="zh-CN" altLang="en-US" dirty="0"/>
              <a:t>码。</a:t>
            </a:r>
            <a:endParaRPr lang="en-US" altLang="zh-CN" dirty="0"/>
          </a:p>
          <a:p>
            <a:r>
              <a:rPr lang="zh-CN" altLang="en-US" dirty="0"/>
              <a:t>首先将数据</a:t>
            </a:r>
            <a:r>
              <a:rPr lang="en-US" altLang="zh-CN" dirty="0"/>
              <a:t>D</a:t>
            </a:r>
            <a:r>
              <a:rPr lang="zh-CN" altLang="en-US" dirty="0"/>
              <a:t>称为</a:t>
            </a:r>
            <a:r>
              <a:rPr lang="en-US" altLang="zh-CN" dirty="0"/>
              <a:t>2</a:t>
            </a:r>
            <a:r>
              <a:rPr lang="zh-CN" altLang="en-US" dirty="0"/>
              <a:t>的</a:t>
            </a:r>
            <a:r>
              <a:rPr lang="en-US" altLang="zh-CN" dirty="0"/>
              <a:t>r</a:t>
            </a:r>
            <a:r>
              <a:rPr lang="zh-CN" altLang="en-US" dirty="0"/>
              <a:t>次方，这里</a:t>
            </a:r>
            <a:r>
              <a:rPr lang="en-US" altLang="zh-CN" dirty="0"/>
              <a:t>r</a:t>
            </a:r>
            <a:r>
              <a:rPr lang="zh-CN" altLang="en-US" dirty="0"/>
              <a:t>表示</a:t>
            </a:r>
            <a:r>
              <a:rPr lang="en-US" altLang="zh-CN" dirty="0"/>
              <a:t>CRC</a:t>
            </a:r>
            <a:r>
              <a:rPr lang="zh-CN" altLang="en-US" dirty="0"/>
              <a:t>编码的位数，</a:t>
            </a:r>
            <a:endParaRPr lang="en-US" altLang="zh-CN" dirty="0"/>
          </a:p>
          <a:p>
            <a:r>
              <a:rPr lang="zh-CN" altLang="en-US" dirty="0"/>
              <a:t>然后将其除以给定的生成多项式</a:t>
            </a:r>
            <a:r>
              <a:rPr lang="en-US" altLang="zh-CN" dirty="0"/>
              <a:t>G</a:t>
            </a:r>
            <a:r>
              <a:rPr lang="zh-CN" altLang="en-US" dirty="0"/>
              <a:t>，</a:t>
            </a:r>
            <a:endParaRPr lang="en-US" altLang="zh-CN" dirty="0"/>
          </a:p>
          <a:p>
            <a:r>
              <a:rPr lang="zh-CN" altLang="en-US" dirty="0"/>
              <a:t>所得的余数为</a:t>
            </a:r>
            <a:r>
              <a:rPr lang="en-US" altLang="zh-CN" dirty="0"/>
              <a:t>CRC</a:t>
            </a:r>
            <a:r>
              <a:rPr lang="zh-CN" altLang="en-US" dirty="0"/>
              <a:t>编码。</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36365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我们通过一个具体的例子来说明，</a:t>
            </a:r>
            <a:r>
              <a:rPr lang="en-US" altLang="zh-CN" dirty="0"/>
              <a:t>CRC</a:t>
            </a:r>
            <a:r>
              <a:rPr lang="zh-CN" altLang="en-US" dirty="0"/>
              <a:t>编码的计算过程。</a:t>
            </a:r>
            <a:endParaRPr lang="en-US" altLang="zh-CN" dirty="0"/>
          </a:p>
          <a:p>
            <a:r>
              <a:rPr lang="zh-CN" altLang="en-US" dirty="0"/>
              <a:t>假设数据</a:t>
            </a:r>
            <a:r>
              <a:rPr lang="en-US" altLang="zh-CN" dirty="0"/>
              <a:t>D</a:t>
            </a:r>
            <a:r>
              <a:rPr lang="zh-CN" altLang="en-US" baseline="0" dirty="0"/>
              <a:t>为</a:t>
            </a:r>
            <a:r>
              <a:rPr lang="en-US" altLang="zh-CN" sz="1200" dirty="0">
                <a:latin typeface="+mn-ea"/>
              </a:rPr>
              <a:t>101110</a:t>
            </a:r>
            <a:r>
              <a:rPr lang="zh-CN" altLang="en-US" sz="1200" dirty="0">
                <a:latin typeface="+mn-ea"/>
              </a:rPr>
              <a:t>，生成多项式</a:t>
            </a:r>
            <a:r>
              <a:rPr lang="en-US" altLang="zh-CN" sz="1200" dirty="0">
                <a:latin typeface="+mn-ea"/>
              </a:rPr>
              <a:t>G</a:t>
            </a:r>
            <a:r>
              <a:rPr lang="zh-CN" altLang="en-US" sz="1200" dirty="0">
                <a:latin typeface="+mn-ea"/>
              </a:rPr>
              <a:t>为</a:t>
            </a:r>
            <a:r>
              <a:rPr lang="en-US" altLang="zh-CN" sz="1200" dirty="0">
                <a:latin typeface="+mn-ea"/>
              </a:rPr>
              <a:t>1001</a:t>
            </a:r>
            <a:r>
              <a:rPr lang="zh-CN" altLang="en-US" sz="1200" dirty="0">
                <a:latin typeface="+mn-ea"/>
              </a:rPr>
              <a:t>，</a:t>
            </a:r>
            <a:r>
              <a:rPr lang="en-US" altLang="zh-CN" sz="1200" dirty="0">
                <a:latin typeface="+mn-ea"/>
              </a:rPr>
              <a:t>CRC</a:t>
            </a:r>
            <a:r>
              <a:rPr lang="zh-CN" altLang="en-US" sz="1200" dirty="0">
                <a:latin typeface="+mn-ea"/>
              </a:rPr>
              <a:t>编码为</a:t>
            </a:r>
            <a:r>
              <a:rPr lang="en-US" altLang="zh-CN" sz="1200" dirty="0">
                <a:latin typeface="+mn-ea"/>
              </a:rPr>
              <a:t>3</a:t>
            </a:r>
            <a:r>
              <a:rPr lang="zh-CN" altLang="en-US" sz="1200" dirty="0">
                <a:latin typeface="+mn-ea"/>
              </a:rPr>
              <a:t>比特，是生成多项式的位数减</a:t>
            </a:r>
            <a:r>
              <a:rPr lang="en-US" altLang="zh-CN" sz="1200" dirty="0">
                <a:latin typeface="+mn-ea"/>
              </a:rPr>
              <a:t>1.</a:t>
            </a:r>
          </a:p>
          <a:p>
            <a:r>
              <a:rPr lang="zh-CN" altLang="en-US" sz="1200" dirty="0">
                <a:latin typeface="+mn-ea"/>
              </a:rPr>
              <a:t>这里用模</a:t>
            </a:r>
            <a:r>
              <a:rPr lang="en-US" altLang="zh-CN" sz="1200" dirty="0">
                <a:latin typeface="+mn-ea"/>
              </a:rPr>
              <a:t>2</a:t>
            </a:r>
            <a:r>
              <a:rPr lang="zh-CN" altLang="en-US" sz="1200" dirty="0">
                <a:latin typeface="+mn-ea"/>
              </a:rPr>
              <a:t>运输，计算</a:t>
            </a:r>
            <a:r>
              <a:rPr lang="en-US" altLang="zh-CN" sz="1200" dirty="0">
                <a:latin typeface="+mn-ea"/>
              </a:rPr>
              <a:t>CRC</a:t>
            </a:r>
            <a:r>
              <a:rPr lang="zh-CN" altLang="en-US" sz="1200" dirty="0">
                <a:latin typeface="+mn-ea"/>
              </a:rPr>
              <a:t>编码。</a:t>
            </a:r>
            <a:endParaRPr lang="en-US" altLang="zh-CN" sz="1200" dirty="0">
              <a:latin typeface="+mn-ea"/>
            </a:endParaRPr>
          </a:p>
          <a:p>
            <a:r>
              <a:rPr lang="zh-CN" altLang="en-US" sz="1200" dirty="0">
                <a:latin typeface="+mn-ea"/>
              </a:rPr>
              <a:t>首先将</a:t>
            </a:r>
            <a:r>
              <a:rPr lang="en-US" altLang="zh-CN" sz="1200" dirty="0">
                <a:latin typeface="+mn-ea"/>
              </a:rPr>
              <a:t>D</a:t>
            </a:r>
            <a:r>
              <a:rPr lang="zh-CN" altLang="en-US" sz="1200" dirty="0">
                <a:latin typeface="+mn-ea"/>
              </a:rPr>
              <a:t>乘以</a:t>
            </a:r>
            <a:r>
              <a:rPr lang="en-US" altLang="zh-CN" sz="1200" dirty="0">
                <a:latin typeface="+mn-ea"/>
              </a:rPr>
              <a:t>2</a:t>
            </a:r>
            <a:r>
              <a:rPr lang="zh-CN" altLang="en-US" sz="1200" dirty="0">
                <a:latin typeface="+mn-ea"/>
              </a:rPr>
              <a:t>的</a:t>
            </a:r>
            <a:r>
              <a:rPr lang="en-US" altLang="zh-CN" sz="1200" dirty="0">
                <a:latin typeface="+mn-ea"/>
              </a:rPr>
              <a:t>3</a:t>
            </a:r>
            <a:r>
              <a:rPr lang="zh-CN" altLang="en-US" sz="1200" dirty="0">
                <a:latin typeface="+mn-ea"/>
              </a:rPr>
              <a:t>次方，即可得</a:t>
            </a:r>
            <a:r>
              <a:rPr lang="en-US" altLang="zh-CN" sz="1200" dirty="0">
                <a:latin typeface="+mn-ea"/>
              </a:rPr>
              <a:t>101110000</a:t>
            </a:r>
            <a:r>
              <a:rPr lang="zh-CN" altLang="en-US" sz="1200" dirty="0">
                <a:latin typeface="+mn-ea"/>
              </a:rPr>
              <a:t>；</a:t>
            </a:r>
            <a:endParaRPr lang="en-US" altLang="zh-CN" sz="1200" dirty="0">
              <a:latin typeface="+mn-ea"/>
            </a:endParaRPr>
          </a:p>
          <a:p>
            <a:r>
              <a:rPr lang="zh-CN" altLang="en-US" sz="1200" dirty="0">
                <a:latin typeface="+mn-ea"/>
              </a:rPr>
              <a:t>然后将</a:t>
            </a:r>
            <a:r>
              <a:rPr lang="en-US" altLang="zh-CN" sz="1200" dirty="0">
                <a:latin typeface="+mn-ea"/>
              </a:rPr>
              <a:t>101110000</a:t>
            </a:r>
            <a:r>
              <a:rPr lang="zh-CN" altLang="en-US" sz="1200" dirty="0">
                <a:latin typeface="+mn-ea"/>
              </a:rPr>
              <a:t>除以生成多项式</a:t>
            </a:r>
            <a:r>
              <a:rPr lang="en-US" altLang="zh-CN" sz="1200" dirty="0">
                <a:latin typeface="+mn-ea"/>
              </a:rPr>
              <a:t>1001</a:t>
            </a:r>
            <a:r>
              <a:rPr lang="zh-CN" altLang="en-US" sz="1200" dirty="0">
                <a:latin typeface="+mn-ea"/>
              </a:rPr>
              <a:t>，最后可得余数为</a:t>
            </a:r>
            <a:r>
              <a:rPr lang="en-US" altLang="zh-CN" sz="1200" dirty="0">
                <a:latin typeface="+mn-ea"/>
              </a:rPr>
              <a:t>0011</a:t>
            </a:r>
            <a:r>
              <a:rPr lang="zh-CN" altLang="en-US" sz="1200" dirty="0">
                <a:latin typeface="+mn-ea"/>
              </a:rPr>
              <a:t>，因为</a:t>
            </a:r>
            <a:r>
              <a:rPr lang="en-US" altLang="zh-CN" sz="1200" dirty="0">
                <a:latin typeface="+mn-ea"/>
              </a:rPr>
              <a:t>CRC</a:t>
            </a:r>
            <a:r>
              <a:rPr lang="zh-CN" altLang="en-US" sz="1200" dirty="0">
                <a:latin typeface="+mn-ea"/>
              </a:rPr>
              <a:t>编码只取</a:t>
            </a:r>
            <a:r>
              <a:rPr lang="en-US" altLang="zh-CN" sz="1200" dirty="0">
                <a:latin typeface="+mn-ea"/>
              </a:rPr>
              <a:t>3</a:t>
            </a:r>
            <a:r>
              <a:rPr lang="zh-CN" altLang="en-US" sz="1200" dirty="0">
                <a:latin typeface="+mn-ea"/>
              </a:rPr>
              <a:t>比特，因此为</a:t>
            </a:r>
            <a:r>
              <a:rPr lang="en-US" altLang="zh-CN" sz="1200" dirty="0">
                <a:latin typeface="+mn-ea"/>
              </a:rPr>
              <a:t>011</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因此发送方最终发送的数据为</a:t>
            </a:r>
            <a:r>
              <a:rPr lang="en-US" altLang="zh-CN" sz="1200" dirty="0">
                <a:latin typeface="+mn-ea"/>
                <a:ea typeface="+mn-ea"/>
              </a:rPr>
              <a:t>101110</a:t>
            </a:r>
            <a:r>
              <a:rPr lang="en-US" altLang="zh-CN" sz="1200" dirty="0">
                <a:solidFill>
                  <a:srgbClr val="FF0000"/>
                </a:solidFill>
                <a:latin typeface="+mn-ea"/>
                <a:ea typeface="+mn-ea"/>
              </a:rPr>
              <a:t>011</a:t>
            </a:r>
            <a:r>
              <a:rPr lang="zh-CN" altLang="en-US" sz="1200" dirty="0">
                <a:solidFill>
                  <a:schemeClr val="tx1"/>
                </a:solidFill>
                <a:latin typeface="+mn-lt"/>
                <a:ea typeface="+mn-ea"/>
              </a:rPr>
              <a:t>。</a:t>
            </a:r>
            <a:endParaRPr lang="zh-CN" altLang="en-US" sz="1200" dirty="0">
              <a:solidFill>
                <a:srgbClr val="FF0000"/>
              </a:solidFill>
              <a:latin typeface="+mn-ea"/>
              <a:ea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76079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CRC</a:t>
            </a:r>
            <a:r>
              <a:rPr lang="zh-CN" altLang="en-US" dirty="0"/>
              <a:t>码为： </a:t>
            </a:r>
            <a:r>
              <a:rPr lang="en-US" altLang="zh-CN" dirty="0"/>
              <a:t>0101</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85909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最后我们对</a:t>
            </a:r>
            <a:r>
              <a:rPr lang="en-US" altLang="zh-CN" dirty="0"/>
              <a:t>CRC</a:t>
            </a:r>
            <a:r>
              <a:rPr lang="zh-CN" altLang="en-US" dirty="0"/>
              <a:t>编码的特点进行讨论：</a:t>
            </a:r>
            <a:endParaRPr lang="en-US" altLang="zh-CN" dirty="0"/>
          </a:p>
          <a:p>
            <a:pPr eaLnBrk="1">
              <a:lnSpc>
                <a:spcPct val="110000"/>
              </a:lnSpc>
            </a:pPr>
            <a:r>
              <a:rPr lang="zh-CN" altLang="en-US" sz="2400" dirty="0">
                <a:solidFill>
                  <a:schemeClr val="hlink"/>
                </a:solidFill>
                <a:latin typeface="+mn-ea"/>
              </a:rPr>
              <a:t>首先，生成多项式</a:t>
            </a:r>
            <a:r>
              <a:rPr lang="en-US" altLang="zh-CN" sz="2400" dirty="0">
                <a:solidFill>
                  <a:schemeClr val="hlink"/>
                </a:solidFill>
                <a:latin typeface="+mn-ea"/>
              </a:rPr>
              <a:t>G</a:t>
            </a:r>
            <a:r>
              <a:rPr lang="zh-CN" altLang="en-US" sz="2400" dirty="0">
                <a:solidFill>
                  <a:schemeClr val="hlink"/>
                </a:solidFill>
                <a:latin typeface="+mn-ea"/>
              </a:rPr>
              <a:t>的选择：</a:t>
            </a:r>
            <a:r>
              <a:rPr lang="zh-CN" altLang="en-US" sz="2400" dirty="0">
                <a:latin typeface="+mn-ea"/>
              </a:rPr>
              <a:t>有</a:t>
            </a:r>
            <a:r>
              <a:rPr lang="en-US" altLang="zh-CN" sz="2400" dirty="0">
                <a:latin typeface="+mn-ea"/>
              </a:rPr>
              <a:t>8</a:t>
            </a:r>
            <a:r>
              <a:rPr lang="zh-CN" altLang="en-US" sz="2400" dirty="0">
                <a:latin typeface="+mn-ea"/>
              </a:rPr>
              <a:t>、</a:t>
            </a:r>
            <a:r>
              <a:rPr lang="en-US" altLang="zh-CN" sz="2400" dirty="0">
                <a:latin typeface="+mn-ea"/>
              </a:rPr>
              <a:t>12</a:t>
            </a:r>
            <a:r>
              <a:rPr lang="zh-CN" altLang="en-US" sz="2400" dirty="0">
                <a:latin typeface="+mn-ea"/>
              </a:rPr>
              <a:t>、</a:t>
            </a:r>
            <a:r>
              <a:rPr lang="en-US" altLang="zh-CN" sz="2400" dirty="0">
                <a:latin typeface="+mn-ea"/>
              </a:rPr>
              <a:t>16</a:t>
            </a:r>
            <a:r>
              <a:rPr lang="zh-CN" altLang="en-US" sz="2400" dirty="0">
                <a:latin typeface="+mn-ea"/>
              </a:rPr>
              <a:t>和</a:t>
            </a:r>
            <a:r>
              <a:rPr lang="en-US" altLang="zh-CN" sz="2400" dirty="0">
                <a:latin typeface="+mn-ea"/>
              </a:rPr>
              <a:t>32</a:t>
            </a:r>
            <a:r>
              <a:rPr lang="zh-CN" altLang="en-US" sz="2400" dirty="0">
                <a:latin typeface="+mn-ea"/>
              </a:rPr>
              <a:t>比特生成多项式</a:t>
            </a:r>
            <a:r>
              <a:rPr lang="en-US" altLang="zh-CN" sz="2400" dirty="0">
                <a:latin typeface="+mn-ea"/>
              </a:rPr>
              <a:t>G</a:t>
            </a:r>
            <a:r>
              <a:rPr lang="zh-CN" altLang="en-US" sz="2400" dirty="0">
                <a:latin typeface="+mn-ea"/>
              </a:rPr>
              <a:t>。</a:t>
            </a:r>
            <a:endParaRPr lang="en-US" altLang="zh-CN" sz="2400" dirty="0">
              <a:latin typeface="+mn-ea"/>
            </a:endParaRPr>
          </a:p>
          <a:p>
            <a:pPr eaLnBrk="1">
              <a:lnSpc>
                <a:spcPct val="110000"/>
              </a:lnSpc>
            </a:pPr>
            <a:r>
              <a:rPr lang="zh-CN" altLang="en-US" sz="2400" dirty="0">
                <a:solidFill>
                  <a:srgbClr val="FF0000"/>
                </a:solidFill>
                <a:latin typeface="+mn-ea"/>
              </a:rPr>
              <a:t>其中</a:t>
            </a:r>
            <a:r>
              <a:rPr lang="en-US" altLang="zh-CN" dirty="0">
                <a:solidFill>
                  <a:srgbClr val="FF0000"/>
                </a:solidFill>
                <a:latin typeface="+mn-ea"/>
              </a:rPr>
              <a:t>8</a:t>
            </a:r>
            <a:r>
              <a:rPr lang="zh-CN" altLang="en-US" dirty="0">
                <a:solidFill>
                  <a:srgbClr val="FF0000"/>
                </a:solidFill>
                <a:latin typeface="+mn-ea"/>
              </a:rPr>
              <a:t>比特</a:t>
            </a:r>
            <a:r>
              <a:rPr lang="zh-CN" altLang="en-US" dirty="0">
                <a:latin typeface="+mn-ea"/>
              </a:rPr>
              <a:t>的</a:t>
            </a:r>
            <a:r>
              <a:rPr lang="en-US" altLang="zh-CN" dirty="0">
                <a:latin typeface="+mn-ea"/>
              </a:rPr>
              <a:t>CRC</a:t>
            </a:r>
            <a:r>
              <a:rPr lang="zh-CN" altLang="en-US" dirty="0">
                <a:latin typeface="+mn-ea"/>
              </a:rPr>
              <a:t>用于保护</a:t>
            </a:r>
            <a:r>
              <a:rPr lang="en-US" altLang="zh-CN" dirty="0">
                <a:latin typeface="+mn-ea"/>
              </a:rPr>
              <a:t>ATM</a:t>
            </a:r>
            <a:r>
              <a:rPr lang="zh-CN" altLang="en-US" dirty="0">
                <a:latin typeface="+mn-ea"/>
              </a:rPr>
              <a:t>信元首部；</a:t>
            </a:r>
            <a:r>
              <a:rPr lang="en-US" altLang="zh-CN" dirty="0">
                <a:solidFill>
                  <a:srgbClr val="FF0000"/>
                </a:solidFill>
                <a:latin typeface="+mn-ea"/>
              </a:rPr>
              <a:t>32</a:t>
            </a:r>
            <a:r>
              <a:rPr lang="zh-CN" altLang="en-US" dirty="0">
                <a:solidFill>
                  <a:srgbClr val="FF0000"/>
                </a:solidFill>
                <a:latin typeface="+mn-ea"/>
              </a:rPr>
              <a:t>比特</a:t>
            </a:r>
            <a:r>
              <a:rPr lang="zh-CN" altLang="en-US" dirty="0">
                <a:latin typeface="+mn-ea"/>
              </a:rPr>
              <a:t>的标准</a:t>
            </a:r>
            <a:r>
              <a:rPr lang="en-US" altLang="zh-CN" dirty="0">
                <a:latin typeface="+mn-ea"/>
              </a:rPr>
              <a:t>CRC-32</a:t>
            </a:r>
            <a:r>
              <a:rPr lang="zh-CN" altLang="en-US" dirty="0">
                <a:latin typeface="+mn-ea"/>
              </a:rPr>
              <a:t>用于链路级协议：</a:t>
            </a:r>
            <a:endParaRPr lang="zh-CN" altLang="en-US" i="1" dirty="0">
              <a:latin typeface="+mn-ea"/>
            </a:endParaRPr>
          </a:p>
          <a:p>
            <a:pPr eaLnBrk="1">
              <a:lnSpc>
                <a:spcPct val="110000"/>
              </a:lnSpc>
              <a:buFont typeface="ZapfDingbats" pitchFamily="82" charset="2"/>
              <a:buNone/>
            </a:pPr>
            <a:r>
              <a:rPr lang="zh-CN" altLang="en-US" sz="2400" i="1" dirty="0">
                <a:latin typeface="+mn-ea"/>
              </a:rPr>
              <a:t>这是</a:t>
            </a:r>
            <a:r>
              <a:rPr lang="en-US" altLang="zh-CN" sz="2400" dirty="0">
                <a:latin typeface="+mn-ea"/>
              </a:rPr>
              <a:t>GCRC-32</a:t>
            </a:r>
            <a:r>
              <a:rPr lang="zh-CN" altLang="en-US" sz="2400" dirty="0">
                <a:latin typeface="+mn-ea"/>
              </a:rPr>
              <a:t>的生成多项式。</a:t>
            </a:r>
            <a:endParaRPr lang="en-US" altLang="zh-CN" sz="2400" dirty="0">
              <a:latin typeface="+mn-ea"/>
            </a:endParaRPr>
          </a:p>
          <a:p>
            <a:pPr eaLnBrk="1">
              <a:lnSpc>
                <a:spcPct val="110000"/>
              </a:lnSpc>
            </a:pPr>
            <a:r>
              <a:rPr lang="zh-CN" altLang="en-US" sz="2400" dirty="0">
                <a:solidFill>
                  <a:schemeClr val="hlink"/>
                </a:solidFill>
                <a:latin typeface="+mn-ea"/>
              </a:rPr>
              <a:t>最后，我们说</a:t>
            </a:r>
            <a:r>
              <a:rPr lang="en-US" altLang="zh-CN" sz="2400" dirty="0">
                <a:solidFill>
                  <a:schemeClr val="hlink"/>
                </a:solidFill>
                <a:latin typeface="+mn-ea"/>
              </a:rPr>
              <a:t>CRC</a:t>
            </a:r>
            <a:r>
              <a:rPr lang="zh-CN" altLang="en-US" sz="2400" dirty="0">
                <a:solidFill>
                  <a:schemeClr val="hlink"/>
                </a:solidFill>
                <a:latin typeface="+mn-ea"/>
              </a:rPr>
              <a:t>的检查能力是非常强的，</a:t>
            </a:r>
            <a:r>
              <a:rPr lang="zh-CN" altLang="en-US" sz="2400" dirty="0">
                <a:latin typeface="+mn-ea"/>
              </a:rPr>
              <a:t>能检测小于 </a:t>
            </a:r>
            <a:r>
              <a:rPr lang="en-US" altLang="zh-CN" sz="2400" dirty="0">
                <a:latin typeface="+mn-ea"/>
              </a:rPr>
              <a:t>r+1 </a:t>
            </a:r>
            <a:r>
              <a:rPr lang="zh-CN" altLang="en-US" sz="2400" dirty="0">
                <a:latin typeface="+mn-ea"/>
              </a:rPr>
              <a:t>位的突发差错，以及任意奇数个差错。</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83905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接着，我们来看一下本章的内容组织，主要包括四个小节：</a:t>
            </a:r>
            <a:endParaRPr lang="en-US" altLang="zh-CN" b="0" dirty="0"/>
          </a:p>
          <a:p>
            <a:pPr eaLnBrk="1">
              <a:lnSpc>
                <a:spcPct val="110000"/>
              </a:lnSpc>
              <a:buFont typeface="ZapfDingbats" pitchFamily="82" charset="2"/>
              <a:buNone/>
            </a:pPr>
            <a:r>
              <a:rPr lang="en-US" altLang="zh-CN" b="0" dirty="0">
                <a:ea typeface="华文中宋" pitchFamily="2" charset="-122"/>
              </a:rPr>
              <a:t>5.1</a:t>
            </a:r>
            <a:r>
              <a:rPr lang="zh-CN" altLang="en-US" b="0" dirty="0">
                <a:ea typeface="华文中宋" pitchFamily="2" charset="-122"/>
              </a:rPr>
              <a:t>节介绍链路层概述，内容包括链路层提供的服务和链路层的实现位置；</a:t>
            </a:r>
          </a:p>
          <a:p>
            <a:pPr eaLnBrk="1">
              <a:lnSpc>
                <a:spcPct val="110000"/>
              </a:lnSpc>
              <a:buFont typeface="ZapfDingbats" pitchFamily="82" charset="2"/>
              <a:buNone/>
            </a:pPr>
            <a:r>
              <a:rPr lang="en-US" altLang="zh-CN" b="0" u="none" dirty="0">
                <a:ea typeface="华文中宋" pitchFamily="2" charset="-122"/>
              </a:rPr>
              <a:t>5.2</a:t>
            </a:r>
            <a:r>
              <a:rPr lang="zh-CN" altLang="en-US" b="0" u="none" dirty="0">
                <a:ea typeface="华文中宋" pitchFamily="2" charset="-122"/>
              </a:rPr>
              <a:t>节介绍差错检测和纠错技术，内容包括奇偶校验、校验和校验，以及循环冗余检测；</a:t>
            </a:r>
          </a:p>
          <a:p>
            <a:pPr eaLnBrk="1">
              <a:lnSpc>
                <a:spcPct val="110000"/>
              </a:lnSpc>
              <a:buFont typeface="ZapfDingbats" pitchFamily="82" charset="2"/>
              <a:buNone/>
            </a:pPr>
            <a:r>
              <a:rPr lang="en-US" altLang="zh-CN" b="0" dirty="0">
                <a:ea typeface="华文中宋" pitchFamily="2" charset="-122"/>
              </a:rPr>
              <a:t>5.3</a:t>
            </a:r>
            <a:r>
              <a:rPr lang="zh-CN" altLang="en-US" b="0" dirty="0">
                <a:ea typeface="华文中宋" pitchFamily="2" charset="-122"/>
              </a:rPr>
              <a:t>节介绍多路访问链路和协议，内容包括信道划分协议、随机接入协议、以及轮流协议；</a:t>
            </a:r>
            <a:endParaRPr lang="en-US" altLang="zh-CN" b="0" dirty="0">
              <a:ea typeface="华文中宋" pitchFamily="2" charset="-122"/>
            </a:endParaRPr>
          </a:p>
          <a:p>
            <a:pPr eaLnBrk="1">
              <a:lnSpc>
                <a:spcPct val="110000"/>
              </a:lnSpc>
              <a:buFont typeface="ZapfDingbats" pitchFamily="82" charset="2"/>
              <a:buNone/>
            </a:pPr>
            <a:r>
              <a:rPr lang="en-US" altLang="zh-CN" b="0" dirty="0">
                <a:ea typeface="华文中宋" pitchFamily="2" charset="-122"/>
              </a:rPr>
              <a:t>5.4</a:t>
            </a:r>
            <a:r>
              <a:rPr lang="zh-CN" altLang="en-US" b="0" dirty="0">
                <a:ea typeface="华文中宋" pitchFamily="2" charset="-122"/>
              </a:rPr>
              <a:t>节介绍交换局域网，内容包括链路层寻址和</a:t>
            </a:r>
            <a:r>
              <a:rPr lang="en-US" altLang="zh-CN" b="0" dirty="0">
                <a:ea typeface="华文中宋" pitchFamily="2" charset="-122"/>
              </a:rPr>
              <a:t>ARP</a:t>
            </a:r>
            <a:r>
              <a:rPr lang="zh-CN" altLang="en-US" b="0" dirty="0">
                <a:ea typeface="华文中宋" pitchFamily="2" charset="-122"/>
              </a:rPr>
              <a:t>、以太网技术、链路层交换机和虚拟局域网技术。</a:t>
            </a:r>
            <a:endParaRPr lang="en-US" altLang="zh-CN" b="0" dirty="0">
              <a:ea typeface="华文中宋" pitchFamily="2" charset="-122"/>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3</a:t>
            </a:fld>
            <a:endParaRPr lang="zh-CN" altLang="en-US"/>
          </a:p>
        </p:txBody>
      </p:sp>
    </p:spTree>
    <p:extLst>
      <p:ext uri="{BB962C8B-B14F-4D97-AF65-F5344CB8AC3E}">
        <p14:creationId xmlns:p14="http://schemas.microsoft.com/office/powerpoint/2010/main" val="3664558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2763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9976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920101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首先我们来看什么叫做多路访问链路。</a:t>
            </a:r>
            <a:endParaRPr lang="en-US" altLang="zh-CN" dirty="0"/>
          </a:p>
          <a:p>
            <a:r>
              <a:rPr lang="zh-CN" altLang="en-US" dirty="0"/>
              <a:t>目前网络中的链路可分为两类：</a:t>
            </a:r>
            <a:endParaRPr lang="en-US" altLang="zh-CN" dirty="0"/>
          </a:p>
          <a:p>
            <a:r>
              <a:rPr lang="zh-CN" altLang="en-US" dirty="0"/>
              <a:t>一类是</a:t>
            </a:r>
            <a:r>
              <a:rPr lang="zh-CN" altLang="en-US" dirty="0">
                <a:latin typeface="+mn-ea"/>
              </a:rPr>
              <a:t>点对点链路：即链路两端各一个节点。一个发送和一个接收。如点对点协议</a:t>
            </a:r>
            <a:r>
              <a:rPr lang="en-US" altLang="zh-CN" dirty="0">
                <a:latin typeface="+mn-ea"/>
              </a:rPr>
              <a:t>PPP</a:t>
            </a:r>
            <a:r>
              <a:rPr lang="zh-CN" altLang="en-US" dirty="0">
                <a:latin typeface="+mn-ea"/>
              </a:rPr>
              <a:t>。</a:t>
            </a:r>
            <a:endParaRPr lang="en-US" altLang="zh-CN" dirty="0">
              <a:latin typeface="+mn-ea"/>
            </a:endParaRPr>
          </a:p>
          <a:p>
            <a:r>
              <a:rPr lang="zh-CN" altLang="en-US" dirty="0">
                <a:latin typeface="+mn-ea"/>
              </a:rPr>
              <a:t>另一类是广播链路：即多个节点连接到一个共享的广播信道。这种共享广播信道是非常常见的，例如无线</a:t>
            </a:r>
            <a:r>
              <a:rPr lang="en-US" altLang="zh-CN" dirty="0">
                <a:latin typeface="+mn-ea"/>
              </a:rPr>
              <a:t>WiFi</a:t>
            </a:r>
            <a:r>
              <a:rPr lang="zh-CN" altLang="en-US" dirty="0">
                <a:latin typeface="+mn-ea"/>
              </a:rPr>
              <a:t>接入时，例如卫星通信时，又例如我们在公众场合说话都是属于共享信道。</a:t>
            </a:r>
            <a:endParaRPr lang="en-US" altLang="zh-CN" dirty="0">
              <a:latin typeface="+mn-ea"/>
            </a:endParaRPr>
          </a:p>
          <a:p>
            <a:r>
              <a:rPr lang="zh-CN" altLang="en-US" u="none" dirty="0">
                <a:latin typeface="+mn-ea"/>
              </a:rPr>
              <a:t>这种共享信道的特点是：当一个人在说话时，其他人需要安静的听，如果有多个人同时说话，会导致收听的人听不清楚，这就是产生了干扰。</a:t>
            </a:r>
            <a:endParaRPr lang="en-US" altLang="zh-CN" sz="2400" u="none" dirty="0">
              <a:solidFill>
                <a:srgbClr val="FF0000"/>
              </a:solidFill>
              <a:latin typeface="+mn-ea"/>
            </a:endParaRPr>
          </a:p>
          <a:p>
            <a:r>
              <a:rPr lang="zh-CN" altLang="en-US" sz="2400" u="none" dirty="0">
                <a:solidFill>
                  <a:srgbClr val="FF0000"/>
                </a:solidFill>
                <a:latin typeface="+mn-ea"/>
              </a:rPr>
              <a:t>同理，在共享链路上，一个节点发送数据帧，这个数据帧是在共享链路上广播的，即</a:t>
            </a:r>
            <a:r>
              <a:rPr lang="zh-CN" altLang="en-US" sz="2400" dirty="0">
                <a:latin typeface="+mn-ea"/>
              </a:rPr>
              <a:t>任何一个节点传输一个数据帧时，信号在信道上广播，其他节点都可以收到一个拷贝。常用于局域网中，如早期的以太网和无线局域网。</a:t>
            </a:r>
          </a:p>
          <a:p>
            <a:pPr eaLnBrk="1">
              <a:lnSpc>
                <a:spcPct val="115000"/>
              </a:lnSpc>
              <a:buFont typeface="ZapfDingbats" pitchFamily="82" charset="2"/>
              <a:buNone/>
              <a:defRPr/>
            </a:pPr>
            <a:r>
              <a:rPr lang="zh-CN" altLang="en-US" sz="2400" dirty="0">
                <a:latin typeface="+mn-ea"/>
              </a:rPr>
              <a:t>本节主要学习</a:t>
            </a:r>
            <a:r>
              <a:rPr lang="zh-CN" altLang="en-US" sz="2400" b="1" dirty="0">
                <a:solidFill>
                  <a:srgbClr val="FF0000"/>
                </a:solidFill>
                <a:latin typeface="+mn-ea"/>
              </a:rPr>
              <a:t>广播链路的信道共享技术</a:t>
            </a:r>
            <a:r>
              <a:rPr lang="zh-CN" altLang="en-US" sz="2400" dirty="0">
                <a:latin typeface="+mn-ea"/>
              </a:rPr>
              <a:t>。</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11417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首先我们来分析这种共享广播信道存在的问题。</a:t>
            </a:r>
            <a:endParaRPr lang="en-US" altLang="zh-CN" dirty="0"/>
          </a:p>
          <a:p>
            <a:r>
              <a:rPr lang="zh-CN" altLang="en-US" dirty="0"/>
              <a:t>在传统的广播电视中，数据的发送是单向的，</a:t>
            </a:r>
            <a:r>
              <a:rPr lang="zh-CN" altLang="en-US" sz="1200" dirty="0">
                <a:latin typeface="+mn-ea"/>
              </a:rPr>
              <a:t>一个固定节点向多个接收节点发送，因此不存在干扰问题。</a:t>
            </a:r>
            <a:endParaRPr lang="en-US" altLang="zh-CN" sz="1200" dirty="0">
              <a:latin typeface="+mn-ea"/>
            </a:endParaRPr>
          </a:p>
          <a:p>
            <a:r>
              <a:rPr lang="zh-CN" altLang="en-US" sz="1200" dirty="0">
                <a:latin typeface="+mn-ea"/>
              </a:rPr>
              <a:t>在计算机网络中，广播信道中的每个节点都可能发送和接收数据帧，如果多个节点同时向共享信道发送数据，会导致信道中的信号相互干扰，使数据帧不能正确接收。</a:t>
            </a:r>
            <a:endParaRPr lang="en-US" altLang="zh-CN" sz="1200" dirty="0">
              <a:latin typeface="+mn-ea"/>
            </a:endParaRPr>
          </a:p>
          <a:p>
            <a:r>
              <a:rPr lang="zh-CN" altLang="en-US" sz="1200" dirty="0">
                <a:latin typeface="+mn-ea"/>
              </a:rPr>
              <a:t>这就好比我们前面讲到的多个人同时说话，可能导致听不清楚你希望听到的话。</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这就需要解决当前谁使用信道的问题，即谁有权利在当前向信道发送数据帧。</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这就是本次讲座主要解决的多路访问问题，即如何协调多个发送和接收节点对共享广播信道的访问。相关技术被称为多路访问协议。</a:t>
            </a:r>
          </a:p>
          <a:p>
            <a:endParaRPr lang="en-US" altLang="zh-CN"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31093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多路访问协议的目的是</a:t>
            </a:r>
            <a:r>
              <a:rPr lang="zh-CN" altLang="en-US" sz="2400" dirty="0">
                <a:solidFill>
                  <a:srgbClr val="FF0000"/>
                </a:solidFill>
                <a:latin typeface="+mn-ea"/>
              </a:rPr>
              <a:t>协调多个节点在共享广播信道上的传输。</a:t>
            </a:r>
            <a:r>
              <a:rPr lang="zh-CN" altLang="en-US" dirty="0">
                <a:latin typeface="+mn-ea"/>
              </a:rPr>
              <a:t>避免多个节点同时使用信道，发生冲突（碰撞），产生互相干扰。</a:t>
            </a:r>
            <a:endParaRPr lang="zh-CN" altLang="en-US" i="1" dirty="0">
              <a:latin typeface="+mn-ea"/>
            </a:endParaRPr>
          </a:p>
          <a:p>
            <a:pPr eaLnBrk="1">
              <a:lnSpc>
                <a:spcPct val="130000"/>
              </a:lnSpc>
              <a:defRPr/>
            </a:pPr>
            <a:r>
              <a:rPr lang="zh-CN" altLang="en-US" sz="2400" dirty="0">
                <a:solidFill>
                  <a:schemeClr val="hlink"/>
                </a:solidFill>
                <a:latin typeface="+mn-ea"/>
              </a:rPr>
              <a:t>这里冲突的概念是指：</a:t>
            </a:r>
            <a:r>
              <a:rPr lang="zh-CN" altLang="en-US" sz="2400" dirty="0">
                <a:solidFill>
                  <a:srgbClr val="FF0000"/>
                </a:solidFill>
                <a:latin typeface="+mn-ea"/>
              </a:rPr>
              <a:t>两个以上的节点同时传输帧</a:t>
            </a:r>
            <a:r>
              <a:rPr lang="zh-CN" altLang="en-US" sz="2400" dirty="0">
                <a:latin typeface="+mn-ea"/>
              </a:rPr>
              <a:t>，使接收方收不到正确的帧。</a:t>
            </a:r>
            <a:endParaRPr lang="en-US" altLang="zh-CN" sz="2400" dirty="0">
              <a:latin typeface="+mn-ea"/>
            </a:endParaRPr>
          </a:p>
          <a:p>
            <a:pPr eaLnBrk="1">
              <a:lnSpc>
                <a:spcPct val="130000"/>
              </a:lnSpc>
              <a:defRPr/>
            </a:pPr>
            <a:r>
              <a:rPr lang="zh-CN" altLang="en-US" sz="2400" dirty="0">
                <a:latin typeface="+mn-ea"/>
              </a:rPr>
              <a:t>冲突会</a:t>
            </a:r>
            <a:r>
              <a:rPr lang="zh-CN" altLang="en-US" dirty="0">
                <a:latin typeface="+mn-ea"/>
              </a:rPr>
              <a:t>造成广播信道时间的浪费。多路访问协议可用于许多不同的网络环境，如有线和无线局域网、卫星网等。</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43183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0424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目前已有的多路访问协议有三种类型，分别是</a:t>
            </a:r>
            <a:r>
              <a:rPr lang="zh-CN" altLang="en-US" sz="2400" dirty="0">
                <a:solidFill>
                  <a:srgbClr val="FF0000"/>
                </a:solidFill>
                <a:latin typeface="+mn-ea"/>
              </a:rPr>
              <a:t>信道划分协议、随机访问协议和轮流协议。接下来我们将详细介绍这三类协议。</a:t>
            </a:r>
            <a:endParaRPr lang="zh-CN" altLang="en-US" sz="2400" dirty="0">
              <a:latin typeface="+mn-ea"/>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39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04667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首先介绍信道划分协议。目前主要的信道划分协议包括时分多路接入</a:t>
            </a:r>
            <a:r>
              <a:rPr lang="en-US" altLang="zh-CN" dirty="0"/>
              <a:t>(TDMA)</a:t>
            </a:r>
            <a:r>
              <a:rPr lang="zh-CN" altLang="en-US" dirty="0"/>
              <a:t>、频分多路接入</a:t>
            </a:r>
            <a:r>
              <a:rPr lang="en-US" altLang="zh-CN" dirty="0"/>
              <a:t>(FDMA)</a:t>
            </a:r>
            <a:r>
              <a:rPr lang="zh-CN" altLang="en-US" dirty="0"/>
              <a:t>、码分多路接入</a:t>
            </a:r>
            <a:r>
              <a:rPr lang="en-US" altLang="zh-CN" dirty="0"/>
              <a:t>(CDMA)</a:t>
            </a:r>
            <a:r>
              <a:rPr lang="zh-CN" altLang="en-US" dirty="0"/>
              <a:t>。这里我们主要给大家讲解前</a:t>
            </a:r>
            <a:r>
              <a:rPr lang="en-US" altLang="zh-CN" dirty="0"/>
              <a:t>2</a:t>
            </a:r>
            <a:r>
              <a:rPr lang="zh-CN" altLang="en-US" dirty="0"/>
              <a:t>种。</a:t>
            </a:r>
            <a:endParaRPr lang="en-US" altLang="zh-CN" dirty="0"/>
          </a:p>
          <a:p>
            <a:r>
              <a:rPr lang="zh-CN" altLang="en-US" sz="1200" dirty="0">
                <a:latin typeface="+mn-ea"/>
              </a:rPr>
              <a:t>信道支持 </a:t>
            </a:r>
            <a:r>
              <a:rPr lang="en-US" altLang="zh-CN" sz="1200" i="1" dirty="0">
                <a:solidFill>
                  <a:srgbClr val="FF0000"/>
                </a:solidFill>
                <a:latin typeface="+mn-ea"/>
              </a:rPr>
              <a:t>N </a:t>
            </a:r>
            <a:r>
              <a:rPr lang="zh-CN" altLang="en-US" sz="1200" dirty="0">
                <a:latin typeface="+mn-ea"/>
              </a:rPr>
              <a:t>个节点，传输速率是 </a:t>
            </a:r>
            <a:r>
              <a:rPr lang="en-US" altLang="zh-CN" sz="1200" i="1" dirty="0">
                <a:solidFill>
                  <a:srgbClr val="FF0000"/>
                </a:solidFill>
                <a:latin typeface="+mn-ea"/>
              </a:rPr>
              <a:t>R</a:t>
            </a:r>
            <a:r>
              <a:rPr lang="en-US" altLang="zh-CN" sz="1200" dirty="0">
                <a:latin typeface="+mn-ea"/>
              </a:rPr>
              <a:t> b/s</a:t>
            </a:r>
          </a:p>
          <a:p>
            <a:r>
              <a:rPr lang="zh-CN" altLang="en-US" sz="1200" dirty="0">
                <a:latin typeface="+mn-ea"/>
              </a:rPr>
              <a:t>对于时分多路接入，其基本思想是将</a:t>
            </a:r>
            <a:r>
              <a:rPr lang="zh-CN" altLang="en-US" dirty="0">
                <a:latin typeface="+mn-ea"/>
              </a:rPr>
              <a:t>时间划分为</a:t>
            </a:r>
            <a:r>
              <a:rPr lang="zh-CN" altLang="en-US" i="1" dirty="0">
                <a:solidFill>
                  <a:srgbClr val="FF0000"/>
                </a:solidFill>
                <a:latin typeface="+mn-ea"/>
              </a:rPr>
              <a:t>时间帧</a:t>
            </a:r>
            <a:r>
              <a:rPr lang="zh-CN" altLang="en-US" dirty="0">
                <a:latin typeface="+mn-ea"/>
              </a:rPr>
              <a:t>，每个时间帧再划分为</a:t>
            </a:r>
            <a:r>
              <a:rPr lang="en-US" altLang="zh-CN" i="1" dirty="0">
                <a:solidFill>
                  <a:srgbClr val="FF0000"/>
                </a:solidFill>
                <a:latin typeface="+mn-ea"/>
              </a:rPr>
              <a:t>N</a:t>
            </a:r>
            <a:r>
              <a:rPr lang="zh-CN" altLang="en-US" i="1" dirty="0">
                <a:solidFill>
                  <a:srgbClr val="FF0000"/>
                </a:solidFill>
                <a:latin typeface="+mn-ea"/>
              </a:rPr>
              <a:t>个时隙</a:t>
            </a:r>
            <a:r>
              <a:rPr lang="zh-CN" altLang="en-US" dirty="0">
                <a:latin typeface="+mn-ea"/>
              </a:rPr>
              <a:t>（长度保证发送一个分组），分别分配给</a:t>
            </a:r>
            <a:r>
              <a:rPr lang="en-US" altLang="zh-CN" i="1" dirty="0">
                <a:latin typeface="+mn-ea"/>
              </a:rPr>
              <a:t>N</a:t>
            </a:r>
            <a:r>
              <a:rPr lang="zh-CN" altLang="en-US" dirty="0">
                <a:latin typeface="+mn-ea"/>
              </a:rPr>
              <a:t>个节点。每个节点只在固定分配的时隙中传输。</a:t>
            </a:r>
          </a:p>
          <a:p>
            <a:pPr marL="266700" indent="-266700" eaLnBrk="1">
              <a:lnSpc>
                <a:spcPct val="120000"/>
              </a:lnSpc>
              <a:buFont typeface="ZapfDingbats" pitchFamily="82" charset="2"/>
              <a:buNone/>
            </a:pPr>
            <a:r>
              <a:rPr lang="zh-CN" altLang="en-US" sz="2400" dirty="0">
                <a:latin typeface="+mn-ea"/>
              </a:rPr>
              <a:t>我们来看这里的例子：</a:t>
            </a:r>
            <a:r>
              <a:rPr lang="en-US" altLang="zh-CN" sz="2400" dirty="0">
                <a:latin typeface="+mn-ea"/>
              </a:rPr>
              <a:t>6</a:t>
            </a:r>
            <a:r>
              <a:rPr lang="zh-CN" altLang="en-US" sz="2400" dirty="0">
                <a:latin typeface="+mn-ea"/>
              </a:rPr>
              <a:t>个站点的局域网</a:t>
            </a:r>
            <a:r>
              <a:rPr lang="en-US" altLang="zh-CN" sz="2400" dirty="0">
                <a:latin typeface="+mn-ea"/>
              </a:rPr>
              <a:t>,</a:t>
            </a:r>
            <a:r>
              <a:rPr lang="zh-CN" altLang="en-US" sz="2400" dirty="0">
                <a:latin typeface="+mn-ea"/>
              </a:rPr>
              <a:t>我们将时间帧划分为</a:t>
            </a:r>
            <a:r>
              <a:rPr lang="en-US" altLang="zh-CN" sz="2400" dirty="0">
                <a:latin typeface="+mn-ea"/>
              </a:rPr>
              <a:t>6</a:t>
            </a:r>
            <a:r>
              <a:rPr lang="zh-CN" altLang="en-US" sz="2400" dirty="0">
                <a:latin typeface="+mn-ea"/>
              </a:rPr>
              <a:t>个时隙，每个时隙分配给</a:t>
            </a:r>
            <a:r>
              <a:rPr lang="en-US" altLang="zh-CN" sz="2400" dirty="0">
                <a:latin typeface="+mn-ea"/>
              </a:rPr>
              <a:t>1</a:t>
            </a:r>
            <a:r>
              <a:rPr lang="zh-CN" altLang="en-US" sz="2400" dirty="0">
                <a:latin typeface="+mn-ea"/>
              </a:rPr>
              <a:t>个站点，如果目前只有</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a:t>
            </a:r>
            <a:r>
              <a:rPr lang="zh-CN" altLang="en-US" sz="2400" dirty="0">
                <a:latin typeface="+mn-ea"/>
              </a:rPr>
              <a:t>号站点有数据要发送，则只有时隙</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a:t>
            </a:r>
            <a:r>
              <a:rPr lang="zh-CN" altLang="en-US" sz="2400" dirty="0">
                <a:latin typeface="+mn-ea"/>
              </a:rPr>
              <a:t>有分组要传输</a:t>
            </a:r>
            <a:r>
              <a:rPr lang="en-US" altLang="zh-CN" sz="2400" dirty="0">
                <a:latin typeface="+mn-ea"/>
              </a:rPr>
              <a:t>,</a:t>
            </a:r>
          </a:p>
          <a:p>
            <a:pPr marL="266700" indent="-266700" eaLnBrk="1">
              <a:lnSpc>
                <a:spcPct val="120000"/>
              </a:lnSpc>
              <a:buFont typeface="ZapfDingbats" pitchFamily="82" charset="2"/>
              <a:buNone/>
            </a:pPr>
            <a:r>
              <a:rPr lang="zh-CN" altLang="en-US" sz="2400" dirty="0">
                <a:latin typeface="+mn-ea"/>
              </a:rPr>
              <a:t>时隙</a:t>
            </a:r>
            <a:r>
              <a:rPr lang="en-US" altLang="zh-CN" sz="2400" dirty="0">
                <a:latin typeface="+mn-ea"/>
              </a:rPr>
              <a:t>2</a:t>
            </a:r>
            <a:r>
              <a:rPr lang="zh-CN" altLang="en-US" sz="2400" dirty="0">
                <a:latin typeface="+mn-ea"/>
              </a:rPr>
              <a:t>、</a:t>
            </a:r>
            <a:r>
              <a:rPr lang="en-US" altLang="zh-CN" sz="2400" dirty="0">
                <a:latin typeface="+mn-ea"/>
              </a:rPr>
              <a:t>5</a:t>
            </a:r>
            <a:r>
              <a:rPr lang="zh-CN" altLang="en-US" sz="2400" dirty="0">
                <a:latin typeface="+mn-ea"/>
              </a:rPr>
              <a:t>、</a:t>
            </a:r>
            <a:r>
              <a:rPr lang="en-US" altLang="zh-CN" sz="2400" dirty="0">
                <a:latin typeface="+mn-ea"/>
              </a:rPr>
              <a:t>6</a:t>
            </a:r>
            <a:r>
              <a:rPr lang="zh-CN" altLang="en-US" sz="2400" dirty="0">
                <a:latin typeface="+mn-ea"/>
              </a:rPr>
              <a:t>空闲。 </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57097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首先介绍第一节链路层的基础知识</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t>4</a:t>
            </a:fld>
            <a:endParaRPr lang="zh-CN" altLang="en-US"/>
          </a:p>
        </p:txBody>
      </p:sp>
    </p:spTree>
    <p:extLst>
      <p:ext uri="{BB962C8B-B14F-4D97-AF65-F5344CB8AC3E}">
        <p14:creationId xmlns:p14="http://schemas.microsoft.com/office/powerpoint/2010/main" val="3942396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我们来看一下</a:t>
            </a:r>
            <a:r>
              <a:rPr lang="en-US" altLang="zh-CN" dirty="0"/>
              <a:t>TDMA</a:t>
            </a:r>
            <a:r>
              <a:rPr lang="zh-CN" altLang="en-US" dirty="0"/>
              <a:t>的特点：</a:t>
            </a:r>
            <a:endParaRPr lang="en-US" altLang="zh-CN" dirty="0"/>
          </a:p>
          <a:p>
            <a:pPr>
              <a:lnSpc>
                <a:spcPct val="115000"/>
              </a:lnSpc>
            </a:pPr>
            <a:r>
              <a:rPr lang="zh-CN" altLang="en-US" sz="1200" dirty="0">
                <a:solidFill>
                  <a:schemeClr val="hlink"/>
                </a:solidFill>
                <a:latin typeface="+mn-ea"/>
              </a:rPr>
              <a:t>首先，它能避免冲突，将链路资源进行公平分配，</a:t>
            </a:r>
            <a:r>
              <a:rPr lang="zh-CN" altLang="en-US" sz="1200" dirty="0">
                <a:latin typeface="+mn-ea"/>
              </a:rPr>
              <a:t>每个节点专用速率</a:t>
            </a:r>
            <a:r>
              <a:rPr lang="en-US" altLang="zh-CN" sz="1200" dirty="0">
                <a:latin typeface="+mn-ea"/>
              </a:rPr>
              <a:t>R/N b/s</a:t>
            </a:r>
            <a:r>
              <a:rPr lang="zh-CN" altLang="en-US" sz="1200" dirty="0">
                <a:latin typeface="+mn-ea"/>
              </a:rPr>
              <a:t>。</a:t>
            </a:r>
          </a:p>
          <a:p>
            <a:pPr>
              <a:lnSpc>
                <a:spcPct val="115000"/>
              </a:lnSpc>
            </a:pPr>
            <a:r>
              <a:rPr lang="zh-CN" altLang="en-US" sz="1200" dirty="0">
                <a:solidFill>
                  <a:schemeClr val="hlink"/>
                </a:solidFill>
                <a:latin typeface="+mn-ea"/>
              </a:rPr>
              <a:t>其次，节点速率有限</a:t>
            </a:r>
            <a:r>
              <a:rPr lang="zh-CN" altLang="en-US" sz="1200" dirty="0">
                <a:latin typeface="+mn-ea"/>
              </a:rPr>
              <a:t>：</a:t>
            </a:r>
            <a:r>
              <a:rPr lang="en-US" altLang="zh-CN" sz="1200" dirty="0">
                <a:latin typeface="+mn-ea"/>
              </a:rPr>
              <a:t>R/N b/s</a:t>
            </a:r>
            <a:r>
              <a:rPr lang="zh-CN" altLang="en-US" sz="1200" dirty="0">
                <a:latin typeface="+mn-ea"/>
              </a:rPr>
              <a:t>，当其他节点没有数据要传输时，需要发送数据的节点也不能充分利用链路资源；</a:t>
            </a:r>
          </a:p>
          <a:p>
            <a:pPr>
              <a:lnSpc>
                <a:spcPct val="115000"/>
              </a:lnSpc>
            </a:pPr>
            <a:r>
              <a:rPr lang="zh-CN" altLang="en-US" sz="1200" dirty="0">
                <a:solidFill>
                  <a:schemeClr val="hlink"/>
                </a:solidFill>
                <a:latin typeface="+mn-ea"/>
              </a:rPr>
              <a:t>因此，</a:t>
            </a:r>
            <a:r>
              <a:rPr lang="en-US" altLang="zh-CN" sz="1200" dirty="0">
                <a:solidFill>
                  <a:schemeClr val="hlink"/>
                </a:solidFill>
                <a:latin typeface="+mn-ea"/>
              </a:rPr>
              <a:t>TDMA</a:t>
            </a:r>
            <a:r>
              <a:rPr lang="zh-CN" altLang="en-US" sz="1200" dirty="0">
                <a:solidFill>
                  <a:schemeClr val="hlink"/>
                </a:solidFill>
                <a:latin typeface="+mn-ea"/>
              </a:rPr>
              <a:t>的效率不高</a:t>
            </a:r>
            <a:r>
              <a:rPr lang="zh-CN" altLang="en-US" sz="1200" dirty="0">
                <a:solidFill>
                  <a:schemeClr val="tx1"/>
                </a:solidFill>
                <a:latin typeface="+mn-ea"/>
              </a:rPr>
              <a:t>，</a:t>
            </a:r>
            <a:r>
              <a:rPr lang="zh-CN" altLang="en-US" sz="1200" dirty="0">
                <a:latin typeface="+mn-ea"/>
              </a:rPr>
              <a:t>节点必须等待它的传输时隙才能发送数据。</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272467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2BF6869-E2CD-4189-A448-A26045CAD5EC}" type="slidenum">
              <a:rPr lang="zh-CN" altLang="en-US" smtClean="0">
                <a:solidFill>
                  <a:prstClr val="black"/>
                </a:solidFill>
                <a:latin typeface="Times New Roman" pitchFamily="18" charset="0"/>
              </a:rPr>
              <a:pPr/>
              <a:t>42</a:t>
            </a:fld>
            <a:endParaRPr lang="en-US" altLang="zh-CN">
              <a:solidFill>
                <a:prstClr val="black"/>
              </a:solidFill>
              <a:latin typeface="Times New Roman"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a:ln/>
        </p:spPr>
      </p:sp>
      <p:sp>
        <p:nvSpPr>
          <p:cNvPr id="161796" name="Rectangle 3"/>
          <p:cNvSpPr>
            <a:spLocks noGrp="1" noChangeArrowheads="1"/>
          </p:cNvSpPr>
          <p:nvPr>
            <p:ph type="body" idx="1"/>
          </p:nvPr>
        </p:nvSpPr>
        <p:spPr>
          <a:noFill/>
        </p:spPr>
        <p:txBody>
          <a:bodyPr/>
          <a:lstStyle/>
          <a:p>
            <a:r>
              <a:rPr lang="zh-CN" altLang="en-US" dirty="0"/>
              <a:t>第二种是频分多路接入技术，其基本思想是</a:t>
            </a:r>
            <a:r>
              <a:rPr lang="zh-CN" altLang="en-US" sz="1200" dirty="0">
                <a:solidFill>
                  <a:prstClr val="black"/>
                </a:solidFill>
                <a:latin typeface="+mn-ea"/>
              </a:rPr>
              <a:t>将总信道带宽 </a:t>
            </a:r>
            <a:r>
              <a:rPr lang="en-US" altLang="zh-CN" sz="1200" dirty="0">
                <a:solidFill>
                  <a:prstClr val="black"/>
                </a:solidFill>
                <a:latin typeface="+mn-ea"/>
              </a:rPr>
              <a:t>R b/s</a:t>
            </a:r>
            <a:r>
              <a:rPr lang="zh-CN" altLang="en-US" sz="1200" dirty="0">
                <a:solidFill>
                  <a:srgbClr val="FF0000"/>
                </a:solidFill>
                <a:latin typeface="+mn-ea"/>
              </a:rPr>
              <a:t>划分为 </a:t>
            </a:r>
            <a:r>
              <a:rPr lang="en-US" altLang="zh-CN" sz="1200" dirty="0">
                <a:solidFill>
                  <a:srgbClr val="FF0000"/>
                </a:solidFill>
                <a:latin typeface="+mn-ea"/>
              </a:rPr>
              <a:t>N </a:t>
            </a:r>
            <a:r>
              <a:rPr lang="zh-CN" altLang="en-US" sz="1200" dirty="0">
                <a:solidFill>
                  <a:srgbClr val="FF0000"/>
                </a:solidFill>
                <a:latin typeface="+mn-ea"/>
              </a:rPr>
              <a:t>个较小信道</a:t>
            </a:r>
            <a:r>
              <a:rPr lang="zh-CN" altLang="en-US" sz="1200" dirty="0">
                <a:solidFill>
                  <a:prstClr val="black"/>
                </a:solidFill>
                <a:latin typeface="+mn-ea"/>
              </a:rPr>
              <a:t>（频段，带宽为</a:t>
            </a:r>
            <a:r>
              <a:rPr lang="en-US" altLang="zh-CN" sz="1200" dirty="0">
                <a:solidFill>
                  <a:prstClr val="black"/>
                </a:solidFill>
                <a:latin typeface="+mn-ea"/>
              </a:rPr>
              <a:t>R/N</a:t>
            </a:r>
            <a:r>
              <a:rPr lang="zh-CN" altLang="en-US" sz="1200" dirty="0">
                <a:solidFill>
                  <a:prstClr val="black"/>
                </a:solidFill>
                <a:latin typeface="+mn-ea"/>
              </a:rPr>
              <a:t>），分别分配给 </a:t>
            </a:r>
            <a:r>
              <a:rPr lang="en-US" altLang="zh-CN" sz="1200" dirty="0">
                <a:solidFill>
                  <a:prstClr val="black"/>
                </a:solidFill>
                <a:latin typeface="+mn-ea"/>
              </a:rPr>
              <a:t>N </a:t>
            </a:r>
            <a:r>
              <a:rPr lang="zh-CN" altLang="en-US" sz="1200" dirty="0">
                <a:solidFill>
                  <a:prstClr val="black"/>
                </a:solidFill>
                <a:latin typeface="+mn-ea"/>
              </a:rPr>
              <a:t>个节点。</a:t>
            </a:r>
            <a:endParaRPr lang="en-US" altLang="zh-CN" sz="1200" dirty="0">
              <a:solidFill>
                <a:prstClr val="black"/>
              </a:solidFill>
              <a:latin typeface="+mn-ea"/>
            </a:endParaRPr>
          </a:p>
          <a:p>
            <a:r>
              <a:rPr lang="zh-CN" altLang="en-US" sz="1200" dirty="0">
                <a:solidFill>
                  <a:prstClr val="black"/>
                </a:solidFill>
                <a:latin typeface="+mn-ea"/>
              </a:rPr>
              <a:t>例如</a:t>
            </a:r>
            <a:r>
              <a:rPr lang="en-US" altLang="zh-CN" sz="1200" dirty="0">
                <a:solidFill>
                  <a:prstClr val="black"/>
                </a:solidFill>
                <a:latin typeface="+mn-ea"/>
              </a:rPr>
              <a:t>6</a:t>
            </a:r>
            <a:r>
              <a:rPr lang="zh-CN" altLang="en-US" sz="1200" dirty="0">
                <a:solidFill>
                  <a:prstClr val="black"/>
                </a:solidFill>
                <a:latin typeface="+mn-ea"/>
              </a:rPr>
              <a:t>个站点的局域网，将信道划分为</a:t>
            </a:r>
            <a:r>
              <a:rPr lang="en-US" altLang="zh-CN" sz="1200" dirty="0">
                <a:solidFill>
                  <a:prstClr val="black"/>
                </a:solidFill>
                <a:latin typeface="+mn-ea"/>
              </a:rPr>
              <a:t>6</a:t>
            </a:r>
            <a:r>
              <a:rPr lang="zh-CN" altLang="en-US" sz="1200" dirty="0">
                <a:solidFill>
                  <a:prstClr val="black"/>
                </a:solidFill>
                <a:latin typeface="+mn-ea"/>
              </a:rPr>
              <a:t>个频带，每个站点</a:t>
            </a:r>
            <a:r>
              <a:rPr lang="en-US" altLang="zh-CN" sz="1200" dirty="0">
                <a:solidFill>
                  <a:prstClr val="black"/>
                </a:solidFill>
                <a:latin typeface="+mn-ea"/>
              </a:rPr>
              <a:t>1</a:t>
            </a:r>
            <a:r>
              <a:rPr lang="zh-CN" altLang="en-US" sz="1200" dirty="0">
                <a:solidFill>
                  <a:prstClr val="black"/>
                </a:solidFill>
                <a:latin typeface="+mn-ea"/>
              </a:rPr>
              <a:t>个频带，如果只有</a:t>
            </a:r>
            <a:r>
              <a:rPr lang="en-US" altLang="zh-CN" sz="1200" dirty="0">
                <a:solidFill>
                  <a:prstClr val="black"/>
                </a:solidFill>
                <a:latin typeface="+mn-ea"/>
              </a:rPr>
              <a:t>1</a:t>
            </a:r>
            <a:r>
              <a:rPr lang="zh-CN" altLang="en-US" sz="1200" dirty="0">
                <a:solidFill>
                  <a:prstClr val="black"/>
                </a:solidFill>
                <a:latin typeface="+mn-ea"/>
              </a:rPr>
              <a:t>、</a:t>
            </a:r>
            <a:r>
              <a:rPr lang="en-US" altLang="zh-CN" sz="1200" dirty="0">
                <a:solidFill>
                  <a:prstClr val="black"/>
                </a:solidFill>
                <a:latin typeface="+mn-ea"/>
              </a:rPr>
              <a:t>3</a:t>
            </a:r>
            <a:r>
              <a:rPr lang="zh-CN" altLang="en-US" sz="1200" dirty="0">
                <a:solidFill>
                  <a:prstClr val="black"/>
                </a:solidFill>
                <a:latin typeface="+mn-ea"/>
              </a:rPr>
              <a:t>、</a:t>
            </a:r>
            <a:r>
              <a:rPr lang="en-US" altLang="zh-CN" sz="1200" dirty="0">
                <a:solidFill>
                  <a:prstClr val="black"/>
                </a:solidFill>
                <a:latin typeface="+mn-ea"/>
              </a:rPr>
              <a:t>4</a:t>
            </a:r>
            <a:r>
              <a:rPr lang="zh-CN" altLang="en-US" sz="1200" dirty="0">
                <a:solidFill>
                  <a:prstClr val="black"/>
                </a:solidFill>
                <a:latin typeface="+mn-ea"/>
              </a:rPr>
              <a:t>站点有数据要发送，那么只有频带</a:t>
            </a:r>
            <a:r>
              <a:rPr lang="en-US" altLang="zh-CN" sz="1200" dirty="0">
                <a:solidFill>
                  <a:prstClr val="black"/>
                </a:solidFill>
                <a:latin typeface="+mn-ea"/>
              </a:rPr>
              <a:t>1</a:t>
            </a:r>
            <a:r>
              <a:rPr lang="zh-CN" altLang="en-US" sz="1200" dirty="0">
                <a:solidFill>
                  <a:prstClr val="black"/>
                </a:solidFill>
                <a:latin typeface="+mn-ea"/>
              </a:rPr>
              <a:t>、</a:t>
            </a:r>
            <a:r>
              <a:rPr lang="en-US" altLang="zh-CN" sz="1200" dirty="0">
                <a:solidFill>
                  <a:prstClr val="black"/>
                </a:solidFill>
                <a:latin typeface="+mn-ea"/>
              </a:rPr>
              <a:t>3</a:t>
            </a:r>
            <a:r>
              <a:rPr lang="zh-CN" altLang="en-US" sz="1200" dirty="0">
                <a:solidFill>
                  <a:prstClr val="black"/>
                </a:solidFill>
                <a:latin typeface="+mn-ea"/>
              </a:rPr>
              <a:t>、</a:t>
            </a:r>
            <a:r>
              <a:rPr lang="en-US" altLang="zh-CN" sz="1200" dirty="0">
                <a:solidFill>
                  <a:prstClr val="black"/>
                </a:solidFill>
                <a:latin typeface="+mn-ea"/>
              </a:rPr>
              <a:t>4</a:t>
            </a:r>
            <a:r>
              <a:rPr lang="zh-CN" altLang="en-US" sz="1200" dirty="0">
                <a:solidFill>
                  <a:prstClr val="black"/>
                </a:solidFill>
                <a:latin typeface="+mn-ea"/>
              </a:rPr>
              <a:t>有分组要传输</a:t>
            </a:r>
            <a:r>
              <a:rPr lang="en-US" altLang="zh-CN" sz="1200" dirty="0">
                <a:solidFill>
                  <a:prstClr val="black"/>
                </a:solidFill>
                <a:latin typeface="+mn-ea"/>
              </a:rPr>
              <a:t>, </a:t>
            </a:r>
            <a:r>
              <a:rPr lang="zh-CN" altLang="en-US" sz="1200" dirty="0">
                <a:solidFill>
                  <a:prstClr val="black"/>
                </a:solidFill>
                <a:latin typeface="+mn-ea"/>
              </a:rPr>
              <a:t>频带</a:t>
            </a:r>
            <a:r>
              <a:rPr lang="en-US" altLang="zh-CN" sz="1200" dirty="0">
                <a:solidFill>
                  <a:prstClr val="black"/>
                </a:solidFill>
                <a:latin typeface="+mn-ea"/>
              </a:rPr>
              <a:t>2</a:t>
            </a:r>
            <a:r>
              <a:rPr lang="zh-CN" altLang="en-US" sz="1200" dirty="0">
                <a:solidFill>
                  <a:prstClr val="black"/>
                </a:solidFill>
                <a:latin typeface="+mn-ea"/>
              </a:rPr>
              <a:t>、</a:t>
            </a:r>
            <a:r>
              <a:rPr lang="en-US" altLang="zh-CN" sz="1200" dirty="0">
                <a:solidFill>
                  <a:prstClr val="black"/>
                </a:solidFill>
                <a:latin typeface="+mn-ea"/>
              </a:rPr>
              <a:t>5</a:t>
            </a:r>
            <a:r>
              <a:rPr lang="zh-CN" altLang="en-US" sz="1200" dirty="0">
                <a:solidFill>
                  <a:prstClr val="black"/>
                </a:solidFill>
                <a:latin typeface="+mn-ea"/>
              </a:rPr>
              <a:t>、</a:t>
            </a:r>
            <a:r>
              <a:rPr lang="en-US" altLang="zh-CN" sz="1200" dirty="0">
                <a:solidFill>
                  <a:prstClr val="black"/>
                </a:solidFill>
                <a:latin typeface="+mn-ea"/>
              </a:rPr>
              <a:t>6 </a:t>
            </a:r>
            <a:r>
              <a:rPr lang="zh-CN" altLang="en-US" sz="1200" dirty="0">
                <a:solidFill>
                  <a:prstClr val="black"/>
                </a:solidFill>
                <a:latin typeface="+mn-ea"/>
              </a:rPr>
              <a:t>空闲。</a:t>
            </a:r>
            <a:endParaRPr lang="en-US" altLang="zh-CN" sz="1200" dirty="0">
              <a:solidFill>
                <a:prstClr val="black"/>
              </a:solidFill>
              <a:latin typeface="+mn-ea"/>
            </a:endParaRPr>
          </a:p>
          <a:p>
            <a:r>
              <a:rPr lang="zh-CN" altLang="en-US" sz="1200" dirty="0">
                <a:solidFill>
                  <a:prstClr val="black"/>
                </a:solidFill>
                <a:latin typeface="+mn-ea"/>
              </a:rPr>
              <a:t>因此</a:t>
            </a:r>
            <a:r>
              <a:rPr lang="en-US" altLang="zh-CN" sz="1200" dirty="0">
                <a:solidFill>
                  <a:prstClr val="black"/>
                </a:solidFill>
                <a:latin typeface="+mn-ea"/>
              </a:rPr>
              <a:t>FDMA</a:t>
            </a:r>
            <a:r>
              <a:rPr lang="zh-CN" altLang="en-US" sz="1200" dirty="0">
                <a:solidFill>
                  <a:prstClr val="black"/>
                </a:solidFill>
                <a:latin typeface="+mn-ea"/>
              </a:rPr>
              <a:t>的特点是：</a:t>
            </a:r>
            <a:endParaRPr lang="en-US" altLang="zh-CN" sz="1400" dirty="0">
              <a:solidFill>
                <a:prstClr val="black"/>
              </a:solidFill>
              <a:latin typeface="+mn-ea"/>
            </a:endParaRPr>
          </a:p>
          <a:p>
            <a:r>
              <a:rPr lang="zh-CN" altLang="en-US" sz="1400" dirty="0">
                <a:solidFill>
                  <a:prstClr val="black"/>
                </a:solidFill>
                <a:latin typeface="+mn-ea"/>
                <a:ea typeface="+mn-ea"/>
              </a:rPr>
              <a:t>首先，可以</a:t>
            </a:r>
            <a:r>
              <a:rPr lang="zh-CN" altLang="en-US" sz="1200" dirty="0">
                <a:solidFill>
                  <a:srgbClr val="FF0000"/>
                </a:solidFill>
                <a:latin typeface="+mn-ea"/>
                <a:ea typeface="+mn-ea"/>
              </a:rPr>
              <a:t>避免冲突，实现链路资源的公平分配</a:t>
            </a:r>
            <a:r>
              <a:rPr lang="zh-CN" altLang="en-US" sz="1200" dirty="0">
                <a:latin typeface="+mn-ea"/>
                <a:ea typeface="+mn-ea"/>
              </a:rPr>
              <a:t>；</a:t>
            </a:r>
            <a:endParaRPr lang="en-US" altLang="zh-CN" sz="1200" dirty="0">
              <a:latin typeface="+mn-ea"/>
              <a:ea typeface="+mn-ea"/>
            </a:endParaRPr>
          </a:p>
          <a:p>
            <a:r>
              <a:rPr lang="zh-CN" altLang="en-US" sz="1200" dirty="0">
                <a:latin typeface="+mn-ea"/>
                <a:ea typeface="+mn-ea"/>
              </a:rPr>
              <a:t>其次，每个</a:t>
            </a:r>
            <a:r>
              <a:rPr lang="zh-CN" altLang="en-US" sz="1200" dirty="0">
                <a:solidFill>
                  <a:srgbClr val="FF0000"/>
                </a:solidFill>
                <a:latin typeface="+mn-ea"/>
                <a:ea typeface="+mn-ea"/>
              </a:rPr>
              <a:t>节点可以占用的带宽有限、效率不高</a:t>
            </a:r>
            <a:r>
              <a:rPr lang="zh-CN" altLang="en-US" sz="1200" dirty="0">
                <a:latin typeface="+mn-ea"/>
                <a:ea typeface="+mn-ea"/>
              </a:rPr>
              <a:t>：节点带宽为</a:t>
            </a:r>
            <a:r>
              <a:rPr lang="en-US" altLang="zh-CN" sz="1200" dirty="0">
                <a:latin typeface="+mn-ea"/>
                <a:ea typeface="+mn-ea"/>
              </a:rPr>
              <a:t>R/N</a:t>
            </a:r>
            <a:endParaRPr lang="zh-CN" altLang="en-US" dirty="0"/>
          </a:p>
        </p:txBody>
      </p:sp>
    </p:spTree>
    <p:extLst>
      <p:ext uri="{BB962C8B-B14F-4D97-AF65-F5344CB8AC3E}">
        <p14:creationId xmlns:p14="http://schemas.microsoft.com/office/powerpoint/2010/main" val="4067946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2BF6869-E2CD-4189-A448-A26045CAD5EC}" type="slidenum">
              <a:rPr lang="zh-CN" altLang="en-US" smtClean="0">
                <a:solidFill>
                  <a:prstClr val="black"/>
                </a:solidFill>
                <a:latin typeface="Times New Roman" pitchFamily="18" charset="0"/>
              </a:rPr>
              <a:pPr/>
              <a:t>43</a:t>
            </a:fld>
            <a:endParaRPr lang="en-US" altLang="zh-CN">
              <a:solidFill>
                <a:prstClr val="black"/>
              </a:solidFill>
              <a:latin typeface="Times New Roman" pitchFamily="18" charset="0"/>
            </a:endParaRPr>
          </a:p>
        </p:txBody>
      </p:sp>
      <p:sp>
        <p:nvSpPr>
          <p:cNvPr id="161795" name="Rectangle 2"/>
          <p:cNvSpPr>
            <a:spLocks noGrp="1" noRot="1" noChangeAspect="1" noChangeArrowheads="1" noTextEdit="1"/>
          </p:cNvSpPr>
          <p:nvPr>
            <p:ph type="sldImg"/>
          </p:nvPr>
        </p:nvSpPr>
        <p:spPr>
          <a:xfrm>
            <a:off x="685800" y="1143000"/>
            <a:ext cx="5486400" cy="3086100"/>
          </a:xfrm>
          <a:ln/>
        </p:spPr>
      </p:sp>
      <p:sp>
        <p:nvSpPr>
          <p:cNvPr id="161796" name="Rectangle 3"/>
          <p:cNvSpPr>
            <a:spLocks noGrp="1" noChangeArrowheads="1"/>
          </p:cNvSpPr>
          <p:nvPr>
            <p:ph type="body" idx="1"/>
          </p:nvPr>
        </p:nvSpPr>
        <p:spPr>
          <a:noFill/>
        </p:spPr>
        <p:txBody>
          <a:bodyPr/>
          <a:lstStyle/>
          <a:p>
            <a:endParaRPr lang="zh-CN" altLang="en-US" dirty="0"/>
          </a:p>
        </p:txBody>
      </p:sp>
    </p:spTree>
    <p:extLst>
      <p:ext uri="{BB962C8B-B14F-4D97-AF65-F5344CB8AC3E}">
        <p14:creationId xmlns:p14="http://schemas.microsoft.com/office/powerpoint/2010/main" val="605767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接着我们介绍目前广泛使用的随机访问协议。</a:t>
            </a:r>
            <a:endParaRPr lang="en-US" altLang="zh-CN" dirty="0"/>
          </a:p>
          <a:p>
            <a:r>
              <a:rPr lang="zh-CN" altLang="en-US" dirty="0"/>
              <a:t>随机访问协议的基本思想是：</a:t>
            </a:r>
            <a:r>
              <a:rPr lang="zh-CN" altLang="en-US" sz="1200" dirty="0">
                <a:latin typeface="+mn-ea"/>
              </a:rPr>
              <a:t>发送节点以信道全部速率（</a:t>
            </a:r>
            <a:r>
              <a:rPr lang="en-US" altLang="zh-CN" sz="1200" i="1" dirty="0">
                <a:latin typeface="+mn-ea"/>
              </a:rPr>
              <a:t>R</a:t>
            </a:r>
            <a:r>
              <a:rPr lang="en-US" altLang="zh-CN" sz="1200" dirty="0">
                <a:latin typeface="+mn-ea"/>
              </a:rPr>
              <a:t> b/s</a:t>
            </a:r>
            <a:r>
              <a:rPr lang="zh-CN" altLang="en-US" sz="1200" dirty="0">
                <a:latin typeface="+mn-ea"/>
              </a:rPr>
              <a:t>）发送；在发生冲突时，冲突的每个节点分别等待一个随机时间，再重发，直到帧</a:t>
            </a:r>
            <a:r>
              <a:rPr lang="en-US" altLang="zh-CN" sz="1200" dirty="0">
                <a:latin typeface="+mn-ea"/>
              </a:rPr>
              <a:t>(</a:t>
            </a:r>
            <a:r>
              <a:rPr lang="zh-CN" altLang="en-US" sz="1200" dirty="0">
                <a:latin typeface="+mn-ea"/>
              </a:rPr>
              <a:t>分组</a:t>
            </a:r>
            <a:r>
              <a:rPr lang="en-US" altLang="zh-CN" sz="1200" dirty="0">
                <a:latin typeface="+mn-ea"/>
              </a:rPr>
              <a:t>)</a:t>
            </a:r>
            <a:r>
              <a:rPr lang="zh-CN" altLang="en-US" sz="1200" dirty="0">
                <a:latin typeface="+mn-ea"/>
              </a:rPr>
              <a:t>发送成功。</a:t>
            </a:r>
            <a:endParaRPr lang="zh-CN" altLang="en-US" sz="1200" i="1" dirty="0">
              <a:latin typeface="+mn-ea"/>
            </a:endParaRPr>
          </a:p>
          <a:p>
            <a:pPr marL="0" indent="0" eaLnBrk="1">
              <a:lnSpc>
                <a:spcPct val="115000"/>
              </a:lnSpc>
              <a:buNone/>
            </a:pPr>
            <a:r>
              <a:rPr lang="zh-CN" altLang="en-US" sz="1200" i="1" dirty="0">
                <a:solidFill>
                  <a:schemeClr val="accent2"/>
                </a:solidFill>
                <a:latin typeface="+mn-ea"/>
              </a:rPr>
              <a:t>目前典型随机访问协议有：</a:t>
            </a:r>
            <a:r>
              <a:rPr lang="en-US" altLang="zh-CN" sz="1200" dirty="0">
                <a:latin typeface="+mn-ea"/>
                <a:hlinkClick r:id="" action="ppaction://noaction"/>
              </a:rPr>
              <a:t>ALOHA</a:t>
            </a:r>
            <a:r>
              <a:rPr lang="zh-CN" altLang="en-US" sz="1200" dirty="0">
                <a:latin typeface="+mn-ea"/>
                <a:hlinkClick r:id="" action="ppaction://noaction"/>
              </a:rPr>
              <a:t>协议</a:t>
            </a:r>
            <a:r>
              <a:rPr lang="zh-CN" altLang="en-US" sz="1200" dirty="0">
                <a:latin typeface="+mn-ea"/>
              </a:rPr>
              <a:t>、</a:t>
            </a:r>
            <a:r>
              <a:rPr lang="zh-CN" altLang="en-US" sz="1200" dirty="0">
                <a:latin typeface="+mn-ea"/>
                <a:hlinkClick r:id="" action="ppaction://noaction"/>
              </a:rPr>
              <a:t>载波监听多路访问协议</a:t>
            </a:r>
            <a:r>
              <a:rPr lang="en-US" altLang="zh-CN" sz="1200" dirty="0">
                <a:latin typeface="+mn-ea"/>
                <a:hlinkClick r:id="" action="ppaction://noaction"/>
              </a:rPr>
              <a:t>CSMA</a:t>
            </a:r>
            <a:r>
              <a:rPr lang="zh-CN" altLang="en-US" sz="1200" dirty="0">
                <a:latin typeface="+mn-ea"/>
              </a:rPr>
              <a:t>、带冲突检测载波监听多路访问协议</a:t>
            </a:r>
            <a:r>
              <a:rPr lang="en-US" altLang="zh-CN" sz="1200" dirty="0">
                <a:latin typeface="+mn-ea"/>
              </a:rPr>
              <a:t>CSMA/CD</a:t>
            </a:r>
            <a:r>
              <a:rPr lang="zh-CN" altLang="en-US" sz="1200" dirty="0">
                <a:latin typeface="+mn-ea"/>
              </a:rPr>
              <a:t>。</a:t>
            </a:r>
            <a:endParaRPr lang="en-US" altLang="zh-CN" sz="1200" dirty="0">
              <a:latin typeface="+mn-ea"/>
            </a:endParaRPr>
          </a:p>
          <a:p>
            <a:pPr marL="0" indent="0" eaLnBrk="1">
              <a:lnSpc>
                <a:spcPct val="115000"/>
              </a:lnSpc>
              <a:buNone/>
            </a:pPr>
            <a:r>
              <a:rPr lang="zh-CN" altLang="en-US" sz="1200" dirty="0">
                <a:latin typeface="+mn-ea"/>
              </a:rPr>
              <a:t>我们将依次进行介绍。</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10550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a:t>
            </a:r>
            <a:r>
              <a:rPr lang="en-US" altLang="zh-CN" dirty="0">
                <a:latin typeface="+mj-ea"/>
              </a:rPr>
              <a:t>ALOHA</a:t>
            </a:r>
            <a:r>
              <a:rPr lang="zh-CN" altLang="en-US" dirty="0">
                <a:latin typeface="+mj-ea"/>
              </a:rPr>
              <a:t>协议。</a:t>
            </a:r>
            <a:endParaRPr lang="en-US" altLang="zh-CN" dirty="0">
              <a:latin typeface="+mj-ea"/>
            </a:endParaRPr>
          </a:p>
          <a:p>
            <a:pPr marL="0" indent="0" eaLnBrk="1">
              <a:lnSpc>
                <a:spcPct val="120000"/>
              </a:lnSpc>
              <a:spcBef>
                <a:spcPct val="5000"/>
              </a:spcBef>
              <a:buNone/>
            </a:pPr>
            <a:r>
              <a:rPr lang="en-US" altLang="zh-CN" sz="1200" i="1" dirty="0">
                <a:solidFill>
                  <a:srgbClr val="FF0000"/>
                </a:solidFill>
                <a:latin typeface="+mn-ea"/>
              </a:rPr>
              <a:t>ALOHA</a:t>
            </a:r>
            <a:r>
              <a:rPr lang="zh-CN" altLang="en-US" sz="1200" i="1" dirty="0">
                <a:solidFill>
                  <a:srgbClr val="FF0000"/>
                </a:solidFill>
                <a:latin typeface="+mn-ea"/>
              </a:rPr>
              <a:t>是</a:t>
            </a:r>
            <a:r>
              <a:rPr lang="zh-CN" altLang="en-US" sz="1200" dirty="0">
                <a:latin typeface="+mn-ea"/>
              </a:rPr>
              <a:t>夏威夷大学研制的一个无线电广播通信网，采用</a:t>
            </a:r>
            <a:r>
              <a:rPr lang="zh-CN" altLang="en-US" sz="1200" dirty="0">
                <a:solidFill>
                  <a:srgbClr val="FF0000"/>
                </a:solidFill>
                <a:latin typeface="+mn-ea"/>
              </a:rPr>
              <a:t>星型拓扑结构</a:t>
            </a:r>
            <a:r>
              <a:rPr lang="zh-CN" altLang="en-US" sz="1200" dirty="0">
                <a:latin typeface="+mn-ea"/>
              </a:rPr>
              <a:t>，使地理上分散的用户通过无线电来使用中心主机。</a:t>
            </a:r>
          </a:p>
          <a:p>
            <a:pPr>
              <a:lnSpc>
                <a:spcPct val="120000"/>
              </a:lnSpc>
              <a:spcBef>
                <a:spcPct val="5000"/>
              </a:spcBef>
            </a:pPr>
            <a:r>
              <a:rPr lang="zh-CN" altLang="en-US" sz="1200" dirty="0">
                <a:latin typeface="+mn-ea"/>
              </a:rPr>
              <a:t>中心主机通过下行信道向二级主机广播分组；</a:t>
            </a:r>
          </a:p>
          <a:p>
            <a:pPr>
              <a:lnSpc>
                <a:spcPct val="120000"/>
              </a:lnSpc>
              <a:spcBef>
                <a:spcPct val="5000"/>
              </a:spcBef>
            </a:pPr>
            <a:r>
              <a:rPr lang="zh-CN" altLang="en-US" sz="1200" dirty="0">
                <a:latin typeface="+mn-ea"/>
              </a:rPr>
              <a:t>二级主机通过上行信道向中心主机发送分组（可能会冲突，无线电信道是一个公用信道）。如图所示。</a:t>
            </a:r>
            <a:endParaRPr lang="en-US" altLang="zh-CN" sz="1200" dirty="0">
              <a:latin typeface="+mn-ea"/>
            </a:endParaRPr>
          </a:p>
          <a:p>
            <a:pPr marL="0" indent="0" eaLnBrk="1">
              <a:lnSpc>
                <a:spcPct val="120000"/>
              </a:lnSpc>
              <a:spcBef>
                <a:spcPct val="5000"/>
              </a:spcBef>
              <a:buNone/>
            </a:pPr>
            <a:r>
              <a:rPr lang="en-US" altLang="zh-CN" dirty="0">
                <a:latin typeface="+mj-ea"/>
              </a:rPr>
              <a:t>ALOHA</a:t>
            </a:r>
            <a:r>
              <a:rPr lang="zh-CN" altLang="en-US" sz="1200" dirty="0">
                <a:solidFill>
                  <a:srgbClr val="FF6600"/>
                </a:solidFill>
                <a:latin typeface="+mn-ea"/>
              </a:rPr>
              <a:t>有两种形式：</a:t>
            </a:r>
            <a:r>
              <a:rPr lang="zh-CN" altLang="en-US" sz="1200" dirty="0">
                <a:latin typeface="+mn-ea"/>
                <a:hlinkClick r:id="" action="ppaction://noaction"/>
              </a:rPr>
              <a:t>时隙</a:t>
            </a:r>
            <a:r>
              <a:rPr lang="en-US" altLang="zh-CN" sz="1200" dirty="0">
                <a:latin typeface="+mn-ea"/>
                <a:hlinkClick r:id="" action="ppaction://noaction"/>
              </a:rPr>
              <a:t>ALOHA</a:t>
            </a:r>
            <a:r>
              <a:rPr lang="zh-CN" altLang="en-US" sz="1200" dirty="0">
                <a:latin typeface="+mn-ea"/>
              </a:rPr>
              <a:t>和</a:t>
            </a:r>
            <a:r>
              <a:rPr lang="zh-CN" altLang="en-US" sz="1200" dirty="0">
                <a:latin typeface="+mn-ea"/>
                <a:hlinkClick r:id="" action="ppaction://noaction"/>
              </a:rPr>
              <a:t>纯</a:t>
            </a:r>
            <a:r>
              <a:rPr lang="en-US" altLang="zh-CN" sz="1200" dirty="0">
                <a:latin typeface="+mn-ea"/>
                <a:hlinkClick r:id="" action="ppaction://noaction"/>
              </a:rPr>
              <a:t>ALOHA</a:t>
            </a:r>
            <a:r>
              <a:rPr lang="zh-CN" altLang="en-US" sz="1200" dirty="0">
                <a:latin typeface="+mn-ea"/>
              </a:rPr>
              <a:t>。我们将分别进行介绍。</a:t>
            </a:r>
          </a:p>
          <a:p>
            <a:pPr>
              <a:lnSpc>
                <a:spcPct val="120000"/>
              </a:lnSpc>
              <a:spcBef>
                <a:spcPct val="5000"/>
              </a:spcBef>
            </a:pP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45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95748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9B8AC70D-8CC0-4A41-85BF-CB086585A5A9}" type="slidenum">
              <a:rPr lang="en-US" altLang="zh-CN" smtClean="0">
                <a:latin typeface="Times New Roman" panose="02020603050405020304" pitchFamily="18" charset="0"/>
              </a:rPr>
              <a:pPr/>
              <a:t>46</a:t>
            </a:fld>
            <a:endParaRPr lang="en-US" altLang="zh-CN">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cap="flat"/>
        </p:spPr>
      </p:sp>
      <p:sp>
        <p:nvSpPr>
          <p:cNvPr id="63492" name="Rectangle 3"/>
          <p:cNvSpPr>
            <a:spLocks noGrp="1" noChangeArrowheads="1"/>
          </p:cNvSpPr>
          <p:nvPr>
            <p:ph type="body" idx="1"/>
          </p:nvPr>
        </p:nvSpPr>
        <p:spPr>
          <a:noFill/>
        </p:spPr>
        <p:txBody>
          <a:bodyPr/>
          <a:lstStyle/>
          <a:p>
            <a:r>
              <a:rPr lang="zh-CN" altLang="en-US"/>
              <a:t>首先介绍第一种纯</a:t>
            </a:r>
            <a:r>
              <a:rPr lang="en-US" altLang="zh-CN"/>
              <a:t>Aloha</a:t>
            </a:r>
            <a:r>
              <a:rPr lang="zh-CN" altLang="en-US"/>
              <a:t>多址访问协议。直观分析其冲突可能性！</a:t>
            </a:r>
          </a:p>
        </p:txBody>
      </p:sp>
    </p:spTree>
    <p:extLst>
      <p:ext uri="{BB962C8B-B14F-4D97-AF65-F5344CB8AC3E}">
        <p14:creationId xmlns:p14="http://schemas.microsoft.com/office/powerpoint/2010/main" val="355148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D9366607-E91A-486A-878E-0BEBA73A02B1}" type="slidenum">
              <a:rPr lang="en-US" altLang="zh-CN" smtClean="0">
                <a:latin typeface="Times New Roman" panose="02020603050405020304" pitchFamily="18" charset="0"/>
              </a:rPr>
              <a:pPr/>
              <a:t>47</a:t>
            </a:fld>
            <a:endParaRPr lang="en-US" altLang="zh-CN">
              <a:latin typeface="Times New Roman" panose="02020603050405020304" pitchFamily="18" charset="0"/>
            </a:endParaRPr>
          </a:p>
        </p:txBody>
      </p:sp>
      <p:sp>
        <p:nvSpPr>
          <p:cNvPr id="65539" name="Rectangle 2"/>
          <p:cNvSpPr>
            <a:spLocks noGrp="1" noRot="1" noChangeAspect="1" noChangeArrowheads="1" noTextEdit="1"/>
          </p:cNvSpPr>
          <p:nvPr>
            <p:ph type="sldImg"/>
          </p:nvPr>
        </p:nvSpPr>
        <p:spPr>
          <a:ln cap="flat"/>
        </p:spPr>
      </p:sp>
      <p:sp>
        <p:nvSpPr>
          <p:cNvPr id="65540" name="Rectangle 3"/>
          <p:cNvSpPr>
            <a:spLocks noGrp="1" noChangeArrowheads="1"/>
          </p:cNvSpPr>
          <p:nvPr>
            <p:ph type="body" idx="1"/>
          </p:nvPr>
        </p:nvSpPr>
        <p:spPr>
          <a:noFill/>
        </p:spPr>
        <p:txBody>
          <a:bodyPr/>
          <a:lstStyle/>
          <a:p>
            <a:r>
              <a:rPr lang="zh-CN" altLang="en-US" dirty="0"/>
              <a:t>数学理论上分析其信道成功发送（无冲突发送）的效率</a:t>
            </a:r>
          </a:p>
        </p:txBody>
      </p:sp>
    </p:spTree>
    <p:extLst>
      <p:ext uri="{BB962C8B-B14F-4D97-AF65-F5344CB8AC3E}">
        <p14:creationId xmlns:p14="http://schemas.microsoft.com/office/powerpoint/2010/main" val="1717198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D1246E43-4892-4409-8F52-9B5D7BABEBE0}" type="slidenum">
              <a:rPr lang="en-US" altLang="zh-CN" smtClean="0">
                <a:latin typeface="Times New Roman" panose="02020603050405020304" pitchFamily="18" charset="0"/>
              </a:rPr>
              <a:pPr/>
              <a:t>49</a:t>
            </a:fld>
            <a:endParaRPr lang="en-US" altLang="zh-CN">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cap="flat"/>
        </p:spPr>
      </p:sp>
      <p:sp>
        <p:nvSpPr>
          <p:cNvPr id="68612" name="Rectangle 3"/>
          <p:cNvSpPr>
            <a:spLocks noGrp="1" noChangeArrowheads="1"/>
          </p:cNvSpPr>
          <p:nvPr>
            <p:ph type="body" idx="1"/>
          </p:nvPr>
        </p:nvSpPr>
        <p:spPr>
          <a:noFill/>
        </p:spPr>
        <p:txBody>
          <a:bodyPr/>
          <a:lstStyle/>
          <a:p>
            <a:r>
              <a:rPr lang="zh-CN" altLang="en-US"/>
              <a:t>然后，介绍第二种时隙</a:t>
            </a:r>
            <a:r>
              <a:rPr lang="en-US" altLang="zh-CN"/>
              <a:t>Aloha</a:t>
            </a:r>
            <a:r>
              <a:rPr lang="zh-CN" altLang="en-US"/>
              <a:t>多址访问协议的原理。</a:t>
            </a:r>
          </a:p>
          <a:p>
            <a:endParaRPr lang="en-US" altLang="zh-CN"/>
          </a:p>
        </p:txBody>
      </p:sp>
    </p:spTree>
    <p:extLst>
      <p:ext uri="{BB962C8B-B14F-4D97-AF65-F5344CB8AC3E}">
        <p14:creationId xmlns:p14="http://schemas.microsoft.com/office/powerpoint/2010/main" val="2312885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CB9F0F97-2B34-434E-B69E-6B164F16C64F}" type="slidenum">
              <a:rPr lang="en-US" altLang="zh-CN" smtClean="0">
                <a:latin typeface="Times New Roman" panose="02020603050405020304" pitchFamily="18" charset="0"/>
              </a:rPr>
              <a:pPr/>
              <a:t>50</a:t>
            </a:fld>
            <a:endParaRPr lang="en-US" altLang="zh-CN">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cap="flat"/>
        </p:spPr>
      </p:sp>
      <p:sp>
        <p:nvSpPr>
          <p:cNvPr id="70660" name="Rectangle 3"/>
          <p:cNvSpPr>
            <a:spLocks noGrp="1" noChangeArrowheads="1"/>
          </p:cNvSpPr>
          <p:nvPr>
            <p:ph type="body" idx="1"/>
          </p:nvPr>
        </p:nvSpPr>
        <p:spPr>
          <a:noFill/>
        </p:spPr>
        <p:txBody>
          <a:bodyPr/>
          <a:lstStyle/>
          <a:p>
            <a:r>
              <a:rPr lang="zh-CN" altLang="en-US"/>
              <a:t>根据其原理，举例直观分析其冲突和成功发送的可能性！</a:t>
            </a:r>
          </a:p>
          <a:p>
            <a:r>
              <a:rPr lang="zh-CN" altLang="en-US"/>
              <a:t>再分析其优缺点！</a:t>
            </a:r>
          </a:p>
        </p:txBody>
      </p:sp>
    </p:spTree>
    <p:extLst>
      <p:ext uri="{BB962C8B-B14F-4D97-AF65-F5344CB8AC3E}">
        <p14:creationId xmlns:p14="http://schemas.microsoft.com/office/powerpoint/2010/main" val="1528035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6D9C316D-B2F3-471C-BB6A-E32BE2632205}" type="slidenum">
              <a:rPr lang="en-US" altLang="zh-CN" smtClean="0">
                <a:latin typeface="Times New Roman" panose="02020603050405020304" pitchFamily="18" charset="0"/>
              </a:rPr>
              <a:pPr/>
              <a:t>51</a:t>
            </a:fld>
            <a:endParaRPr lang="en-US" altLang="zh-CN">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cap="flat"/>
        </p:spPr>
      </p:sp>
      <p:sp>
        <p:nvSpPr>
          <p:cNvPr id="72708" name="Rectangle 3"/>
          <p:cNvSpPr>
            <a:spLocks noGrp="1" noChangeArrowheads="1"/>
          </p:cNvSpPr>
          <p:nvPr>
            <p:ph type="body" idx="1"/>
          </p:nvPr>
        </p:nvSpPr>
        <p:spPr>
          <a:noFill/>
        </p:spPr>
        <p:txBody>
          <a:bodyPr/>
          <a:lstStyle/>
          <a:p>
            <a:r>
              <a:rPr lang="zh-CN" altLang="en-US"/>
              <a:t>数学理论上分析其信道成功发送的效率！</a:t>
            </a:r>
          </a:p>
        </p:txBody>
      </p:sp>
    </p:spTree>
    <p:extLst>
      <p:ext uri="{BB962C8B-B14F-4D97-AF65-F5344CB8AC3E}">
        <p14:creationId xmlns:p14="http://schemas.microsoft.com/office/powerpoint/2010/main" val="3577201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A5115B8E-0F47-48F7-B751-C99E87A96669}" type="slidenum">
              <a:rPr lang="en-US" altLang="zh-CN" smtClean="0">
                <a:latin typeface="Times New Roman" pitchFamily="18" charset="0"/>
                <a:ea typeface="ＭＳ Ｐゴシック" pitchFamily="34" charset="-128"/>
              </a:rPr>
              <a:pPr/>
              <a:t>5</a:t>
            </a:fld>
            <a:endParaRPr lang="en-US" altLang="zh-CN">
              <a:latin typeface="Times New Roman" pitchFamily="18" charset="0"/>
              <a:ea typeface="ＭＳ Ｐゴシック" pitchFamily="34" charset="-128"/>
            </a:endParaRPr>
          </a:p>
        </p:txBody>
      </p:sp>
      <p:sp>
        <p:nvSpPr>
          <p:cNvPr id="152579" name="Rectangle 2"/>
          <p:cNvSpPr>
            <a:spLocks noGrp="1" noRot="1" noChangeAspect="1" noChangeArrowheads="1" noTextEdit="1"/>
          </p:cNvSpPr>
          <p:nvPr>
            <p:ph type="sldImg"/>
          </p:nvPr>
        </p:nvSpPr>
        <p:spPr>
          <a:xfrm>
            <a:off x="685800" y="1143000"/>
            <a:ext cx="5486400" cy="3086100"/>
          </a:xfrm>
          <a:ln/>
        </p:spPr>
      </p:sp>
      <p:sp>
        <p:nvSpPr>
          <p:cNvPr id="9933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我们来看一下链路层涉及到的主要术语</a:t>
            </a:r>
            <a:endParaRPr lang="en-US" altLang="zh-CN" dirty="0"/>
          </a:p>
          <a:p>
            <a:pPr>
              <a:defRPr/>
            </a:pPr>
            <a:r>
              <a:rPr lang="zh-CN" altLang="en-US" dirty="0"/>
              <a:t>链路层的节点包括了主机和路由器；</a:t>
            </a:r>
            <a:endParaRPr lang="en-US" altLang="zh-CN" dirty="0"/>
          </a:p>
          <a:p>
            <a:pPr>
              <a:defRPr/>
            </a:pPr>
            <a:r>
              <a:rPr lang="zh-CN" altLang="en-US" dirty="0"/>
              <a:t>我们将沿通信路径，将相邻节点连接起来的通信信道称为链路，这里的链路可以将主机与路由器，或者路由器与路由器连接起来。</a:t>
            </a:r>
            <a:endParaRPr lang="en-US" altLang="zh-CN" dirty="0"/>
          </a:p>
          <a:p>
            <a:pPr>
              <a:defRPr/>
            </a:pPr>
            <a:r>
              <a:rPr lang="zh-CN" altLang="en-US" dirty="0"/>
              <a:t>为了将一个数据报从源主机传输到目的主机，数据报必须通过沿端到端路径上的各段链路传输。</a:t>
            </a:r>
            <a:endParaRPr lang="en-US" altLang="zh-CN" dirty="0"/>
          </a:p>
          <a:p>
            <a:pPr>
              <a:defRPr/>
            </a:pPr>
            <a:r>
              <a:rPr lang="zh-CN" altLang="en-US" dirty="0"/>
              <a:t>链路主要包括：有线链路和无线链路。</a:t>
            </a:r>
            <a:endParaRPr lang="en-US" altLang="zh-CN" dirty="0"/>
          </a:p>
          <a:p>
            <a:pPr>
              <a:defRPr/>
            </a:pPr>
            <a:r>
              <a:rPr lang="zh-CN" altLang="en-US" dirty="0"/>
              <a:t>在实际链路上传输时，传输节点需要将数据报封装成数据帧进行传输。</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rgbClr val="CC0000"/>
                </a:solidFill>
                <a:latin typeface="+mn-ea"/>
                <a:ea typeface="+mn-ea"/>
              </a:rPr>
              <a:t>数据链路层</a:t>
            </a:r>
            <a:r>
              <a:rPr lang="zh-CN" altLang="en-US" sz="1200" i="1" dirty="0">
                <a:latin typeface="+mn-ea"/>
                <a:ea typeface="+mn-ea"/>
              </a:rPr>
              <a:t>的职责是将数据报从一个节点传送到与该节点直接有物理链路相连的另一个节点。</a:t>
            </a:r>
            <a:endParaRPr lang="en-US" altLang="zh-CN" sz="1200" i="1" dirty="0">
              <a:latin typeface="+mn-ea"/>
              <a:ea typeface="+mn-ea"/>
            </a:endParaRPr>
          </a:p>
          <a:p>
            <a:pPr>
              <a:defRPr/>
            </a:pPr>
            <a:endParaRPr lang="zh-CN" altLang="zh-CN" dirty="0"/>
          </a:p>
        </p:txBody>
      </p:sp>
    </p:spTree>
    <p:extLst>
      <p:ext uri="{BB962C8B-B14F-4D97-AF65-F5344CB8AC3E}">
        <p14:creationId xmlns:p14="http://schemas.microsoft.com/office/powerpoint/2010/main" val="2903343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a:t>
            </a:r>
            <a:r>
              <a:rPr lang="en-US" altLang="zh-CN" dirty="0"/>
              <a:t>ALOHA</a:t>
            </a:r>
            <a:r>
              <a:rPr lang="zh-CN" altLang="en-US" dirty="0"/>
              <a:t>协议，目前以太网中广泛使用的是载波侦听多路访问协议</a:t>
            </a:r>
            <a:r>
              <a:rPr lang="en-US" altLang="zh-CN" dirty="0"/>
              <a:t>CSMA</a:t>
            </a:r>
            <a:r>
              <a:rPr lang="zh-CN" altLang="en-US" dirty="0"/>
              <a:t>。</a:t>
            </a:r>
            <a:endParaRPr lang="en-US" altLang="zh-CN" dirty="0"/>
          </a:p>
          <a:p>
            <a:r>
              <a:rPr lang="en-US" altLang="zh-CN" dirty="0"/>
              <a:t>CSMA</a:t>
            </a:r>
            <a:r>
              <a:rPr lang="zh-CN" altLang="en-US" dirty="0"/>
              <a:t>的基本思想是</a:t>
            </a:r>
            <a:r>
              <a:rPr lang="zh-CN" altLang="en-US" sz="2400" dirty="0">
                <a:latin typeface="+mn-ea"/>
              </a:rPr>
              <a:t>某个节点在发送之前，先监听信道。</a:t>
            </a:r>
            <a:endParaRPr lang="en-US" altLang="zh-CN" sz="2400" dirty="0">
              <a:latin typeface="+mn-ea"/>
            </a:endParaRPr>
          </a:p>
          <a:p>
            <a:r>
              <a:rPr lang="zh-CN" altLang="en-US" dirty="0">
                <a:latin typeface="+mn-ea"/>
              </a:rPr>
              <a:t>信道忙：有其他节点正往信道发送帧，该节点随机等待（回退）一段时间，然后再侦听信道。</a:t>
            </a:r>
            <a:endParaRPr lang="en-US" altLang="zh-CN" dirty="0">
              <a:latin typeface="+mn-ea"/>
            </a:endParaRPr>
          </a:p>
          <a:p>
            <a:r>
              <a:rPr lang="zh-CN" altLang="en-US" dirty="0">
                <a:latin typeface="+mn-ea"/>
              </a:rPr>
              <a:t>信道空：该节点开始传输整个数据帧。</a:t>
            </a:r>
            <a:endParaRPr lang="en-US" altLang="zh-CN" dirty="0">
              <a:latin typeface="+mn-ea"/>
            </a:endParaRPr>
          </a:p>
          <a:p>
            <a:r>
              <a:rPr lang="zh-CN" altLang="en-US" dirty="0">
                <a:latin typeface="+mn-ea"/>
              </a:rPr>
              <a:t>这个思想来自于我们人类的习惯，即</a:t>
            </a:r>
            <a:r>
              <a:rPr lang="zh-CN" altLang="en-US" sz="1200" b="1" dirty="0">
                <a:solidFill>
                  <a:srgbClr val="FF0000"/>
                </a:solidFill>
                <a:latin typeface="+mn-ea"/>
              </a:rPr>
              <a:t>自己说话之前，先听一下有没有其他人正在说话，不要打断他人说话</a:t>
            </a:r>
            <a:r>
              <a:rPr lang="en-US" altLang="zh-CN" sz="1200" b="1" dirty="0">
                <a:solidFill>
                  <a:srgbClr val="FF0000"/>
                </a:solidFill>
                <a:latin typeface="+mn-ea"/>
              </a:rPr>
              <a:t>!</a:t>
            </a:r>
          </a:p>
          <a:p>
            <a:pPr>
              <a:lnSpc>
                <a:spcPct val="115000"/>
              </a:lnSpc>
            </a:pPr>
            <a:r>
              <a:rPr lang="en-US" altLang="zh-CN" sz="2400" b="1" dirty="0">
                <a:solidFill>
                  <a:srgbClr val="FF0000"/>
                </a:solidFill>
                <a:latin typeface="+mn-ea"/>
              </a:rPr>
              <a:t>CSMA </a:t>
            </a:r>
            <a:r>
              <a:rPr lang="zh-CN" altLang="en-US" sz="2400" b="1" dirty="0">
                <a:solidFill>
                  <a:srgbClr val="FF0000"/>
                </a:solidFill>
                <a:latin typeface="+mn-ea"/>
              </a:rPr>
              <a:t>的特点：</a:t>
            </a:r>
            <a:r>
              <a:rPr lang="zh-CN" altLang="en-US" dirty="0">
                <a:latin typeface="+mn-ea"/>
              </a:rPr>
              <a:t>发前监听，可减少冲突。由于传播时延的存在，仍有</a:t>
            </a:r>
            <a:r>
              <a:rPr lang="zh-CN" altLang="en-US" u="sng" dirty="0">
                <a:solidFill>
                  <a:srgbClr val="FF0000"/>
                </a:solidFill>
                <a:latin typeface="+mn-ea"/>
              </a:rPr>
              <a:t>可能出现冲突，并造成信道浪费</a:t>
            </a:r>
            <a:r>
              <a:rPr lang="zh-CN" altLang="en-US" dirty="0">
                <a:latin typeface="+mn-ea"/>
              </a:rPr>
              <a:t>。</a:t>
            </a:r>
          </a:p>
          <a:p>
            <a:endParaRPr lang="en-US" altLang="zh-CN" sz="1200" b="1" dirty="0">
              <a:solidFill>
                <a:srgbClr val="FF0000"/>
              </a:solidFill>
              <a:latin typeface="+mn-ea"/>
            </a:endParaRPr>
          </a:p>
          <a:p>
            <a:endParaRPr lang="zh-CN" altLang="en-US"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867117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我们来看一个</a:t>
            </a:r>
            <a:r>
              <a:rPr lang="en-US" altLang="zh-CN" dirty="0"/>
              <a:t>CSMA</a:t>
            </a:r>
            <a:r>
              <a:rPr lang="zh-CN" altLang="en-US" dirty="0"/>
              <a:t>发送冲突的图例。</a:t>
            </a:r>
            <a:r>
              <a:rPr lang="zh-CN" altLang="en-US" sz="1200" dirty="0">
                <a:latin typeface="+mn-ea"/>
              </a:rPr>
              <a:t> 这是一个广播总线连接</a:t>
            </a:r>
            <a:r>
              <a:rPr lang="en-US" altLang="zh-CN" sz="1200" dirty="0">
                <a:latin typeface="+mn-ea"/>
              </a:rPr>
              <a:t>4</a:t>
            </a:r>
            <a:r>
              <a:rPr lang="zh-CN" altLang="en-US" sz="1200" dirty="0">
                <a:latin typeface="+mn-ea"/>
              </a:rPr>
              <a:t>个节点</a:t>
            </a:r>
            <a:r>
              <a:rPr lang="en-US" altLang="zh-CN" sz="1200" dirty="0">
                <a:latin typeface="+mn-ea"/>
              </a:rPr>
              <a:t>(A</a:t>
            </a:r>
            <a:r>
              <a:rPr lang="zh-CN" altLang="en-US" sz="1200" dirty="0">
                <a:latin typeface="+mn-ea"/>
              </a:rPr>
              <a:t>、</a:t>
            </a:r>
            <a:r>
              <a:rPr lang="en-US" altLang="zh-CN" sz="1200" dirty="0">
                <a:latin typeface="+mn-ea"/>
              </a:rPr>
              <a:t>B</a:t>
            </a:r>
            <a:r>
              <a:rPr lang="zh-CN" altLang="en-US" sz="1200" dirty="0">
                <a:latin typeface="+mn-ea"/>
              </a:rPr>
              <a:t>、</a:t>
            </a:r>
            <a:r>
              <a:rPr lang="en-US" altLang="zh-CN" sz="1200" dirty="0">
                <a:latin typeface="+mn-ea"/>
              </a:rPr>
              <a:t>C</a:t>
            </a:r>
            <a:r>
              <a:rPr lang="zh-CN" altLang="en-US" sz="1200" dirty="0">
                <a:latin typeface="+mn-ea"/>
              </a:rPr>
              <a:t>、</a:t>
            </a:r>
            <a:r>
              <a:rPr lang="en-US" altLang="zh-CN" sz="1200" dirty="0">
                <a:latin typeface="+mn-ea"/>
              </a:rPr>
              <a:t>D)</a:t>
            </a:r>
            <a:r>
              <a:rPr lang="zh-CN" altLang="en-US" sz="1200" dirty="0">
                <a:latin typeface="+mn-ea"/>
              </a:rPr>
              <a:t>传输的时空图。</a:t>
            </a:r>
            <a:endParaRPr lang="en-US" altLang="zh-CN" sz="1200" dirty="0">
              <a:latin typeface="+mn-ea"/>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546582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0000"/>
              </a:lnSpc>
            </a:pPr>
            <a:r>
              <a:rPr lang="zh-CN" altLang="en-US" sz="1200" dirty="0">
                <a:solidFill>
                  <a:schemeClr val="hlink"/>
                </a:solidFill>
                <a:latin typeface="+mn-ea"/>
              </a:rPr>
              <a:t>在时间</a:t>
            </a:r>
            <a:r>
              <a:rPr lang="en-US" altLang="zh-CN" sz="1200" dirty="0">
                <a:solidFill>
                  <a:schemeClr val="hlink"/>
                </a:solidFill>
                <a:latin typeface="+mn-ea"/>
              </a:rPr>
              <a:t>t</a:t>
            </a:r>
            <a:r>
              <a:rPr lang="en-US" altLang="zh-CN" sz="1200" baseline="-25000" dirty="0">
                <a:solidFill>
                  <a:schemeClr val="hlink"/>
                </a:solidFill>
                <a:latin typeface="+mn-ea"/>
              </a:rPr>
              <a:t>0</a:t>
            </a:r>
            <a:r>
              <a:rPr lang="zh-CN" altLang="en-US" sz="1200" dirty="0">
                <a:solidFill>
                  <a:schemeClr val="hlink"/>
                </a:solidFill>
                <a:latin typeface="+mn-ea"/>
              </a:rPr>
              <a:t>：</a:t>
            </a:r>
            <a:r>
              <a:rPr lang="zh-CN" altLang="en-US" sz="1200" dirty="0">
                <a:latin typeface="+mn-ea"/>
              </a:rPr>
              <a:t>节点</a:t>
            </a:r>
            <a:r>
              <a:rPr lang="en-US" altLang="zh-CN" sz="1200" dirty="0">
                <a:latin typeface="+mn-ea"/>
              </a:rPr>
              <a:t>B</a:t>
            </a:r>
            <a:r>
              <a:rPr lang="zh-CN" altLang="en-US" sz="1200" dirty="0">
                <a:latin typeface="+mn-ea"/>
              </a:rPr>
              <a:t>侦听到信道空，开始传输帧，沿着媒体传播比特。</a:t>
            </a:r>
          </a:p>
          <a:p>
            <a:pPr>
              <a:lnSpc>
                <a:spcPct val="110000"/>
              </a:lnSpc>
            </a:pPr>
            <a:r>
              <a:rPr lang="zh-CN" altLang="en-US" sz="1200" dirty="0">
                <a:solidFill>
                  <a:schemeClr val="hlink"/>
                </a:solidFill>
                <a:latin typeface="+mn-ea"/>
              </a:rPr>
              <a:t>在时间</a:t>
            </a:r>
            <a:r>
              <a:rPr lang="en-US" altLang="zh-CN" sz="1200" dirty="0">
                <a:solidFill>
                  <a:schemeClr val="hlink"/>
                </a:solidFill>
                <a:latin typeface="+mn-ea"/>
              </a:rPr>
              <a:t>t</a:t>
            </a:r>
            <a:r>
              <a:rPr lang="en-US" altLang="zh-CN" sz="1200" baseline="-25000" dirty="0">
                <a:solidFill>
                  <a:schemeClr val="hlink"/>
                </a:solidFill>
                <a:latin typeface="+mn-ea"/>
              </a:rPr>
              <a:t>1</a:t>
            </a:r>
            <a:r>
              <a:rPr lang="zh-CN" altLang="en-US" sz="1200" dirty="0">
                <a:solidFill>
                  <a:schemeClr val="hlink"/>
                </a:solidFill>
                <a:latin typeface="+mn-ea"/>
              </a:rPr>
              <a:t>：</a:t>
            </a:r>
            <a:r>
              <a:rPr lang="zh-CN" altLang="en-US" sz="1200" dirty="0">
                <a:latin typeface="+mn-ea"/>
              </a:rPr>
              <a:t>节点</a:t>
            </a:r>
            <a:r>
              <a:rPr lang="en-US" altLang="zh-CN" sz="1200" dirty="0">
                <a:latin typeface="+mn-ea"/>
              </a:rPr>
              <a:t>D</a:t>
            </a:r>
            <a:r>
              <a:rPr lang="zh-CN" altLang="en-US" sz="1200" dirty="0">
                <a:latin typeface="+mn-ea"/>
              </a:rPr>
              <a:t>有帧要发送。</a:t>
            </a:r>
            <a:r>
              <a:rPr lang="en-US" altLang="zh-CN" sz="1200" dirty="0">
                <a:solidFill>
                  <a:srgbClr val="FF0000"/>
                </a:solidFill>
                <a:latin typeface="+mn-ea"/>
              </a:rPr>
              <a:t>B</a:t>
            </a:r>
            <a:r>
              <a:rPr lang="zh-CN" altLang="en-US" sz="1200" dirty="0">
                <a:solidFill>
                  <a:srgbClr val="FF0000"/>
                </a:solidFill>
                <a:latin typeface="+mn-ea"/>
              </a:rPr>
              <a:t>的传输信号未到达</a:t>
            </a:r>
            <a:r>
              <a:rPr lang="en-US" altLang="zh-CN" sz="1200" dirty="0">
                <a:solidFill>
                  <a:srgbClr val="FF0000"/>
                </a:solidFill>
                <a:latin typeface="+mn-ea"/>
              </a:rPr>
              <a:t>D</a:t>
            </a:r>
            <a:r>
              <a:rPr lang="zh-CN" altLang="en-US" sz="1200" dirty="0">
                <a:solidFill>
                  <a:srgbClr val="FF0000"/>
                </a:solidFill>
                <a:latin typeface="+mn-ea"/>
              </a:rPr>
              <a:t>，因此</a:t>
            </a:r>
            <a:r>
              <a:rPr lang="en-US" altLang="zh-CN" sz="1200" dirty="0">
                <a:solidFill>
                  <a:srgbClr val="FF0000"/>
                </a:solidFill>
                <a:latin typeface="+mn-ea"/>
              </a:rPr>
              <a:t>D</a:t>
            </a:r>
            <a:r>
              <a:rPr lang="zh-CN" altLang="en-US" sz="1200" dirty="0">
                <a:solidFill>
                  <a:srgbClr val="FF0000"/>
                </a:solidFill>
                <a:latin typeface="+mn-ea"/>
              </a:rPr>
              <a:t>检测到信道空</a:t>
            </a:r>
            <a:r>
              <a:rPr lang="zh-CN" altLang="en-US" sz="1200" dirty="0">
                <a:latin typeface="+mn-ea"/>
              </a:rPr>
              <a:t>，开始传输数据帧。很快，</a:t>
            </a:r>
            <a:r>
              <a:rPr lang="en-US" altLang="zh-CN" sz="1200" dirty="0">
                <a:latin typeface="+mn-ea"/>
              </a:rPr>
              <a:t>B</a:t>
            </a:r>
            <a:r>
              <a:rPr lang="zh-CN" altLang="en-US" sz="1200" dirty="0">
                <a:latin typeface="+mn-ea"/>
              </a:rPr>
              <a:t>的传输开始在</a:t>
            </a:r>
            <a:r>
              <a:rPr lang="en-US" altLang="zh-CN" sz="1200" dirty="0">
                <a:latin typeface="+mn-ea"/>
              </a:rPr>
              <a:t>D</a:t>
            </a:r>
            <a:r>
              <a:rPr lang="zh-CN" altLang="en-US" sz="1200" dirty="0">
                <a:latin typeface="+mn-ea"/>
              </a:rPr>
              <a:t>节点干扰</a:t>
            </a:r>
            <a:r>
              <a:rPr lang="en-US" altLang="zh-CN" sz="1200" dirty="0">
                <a:latin typeface="+mn-ea"/>
              </a:rPr>
              <a:t>D</a:t>
            </a:r>
            <a:r>
              <a:rPr lang="zh-CN" altLang="en-US" sz="1200" dirty="0">
                <a:latin typeface="+mn-ea"/>
              </a:rPr>
              <a:t>的传输</a:t>
            </a:r>
            <a:r>
              <a:rPr lang="zh-CN" altLang="en-US" sz="1200" dirty="0">
                <a:solidFill>
                  <a:srgbClr val="FF0000"/>
                </a:solidFill>
                <a:latin typeface="+mn-ea"/>
              </a:rPr>
              <a:t>（冲突）</a:t>
            </a:r>
          </a:p>
          <a:p>
            <a:pPr marL="0" indent="0" eaLnBrk="1">
              <a:lnSpc>
                <a:spcPct val="110000"/>
              </a:lnSpc>
              <a:buNone/>
            </a:pPr>
            <a:r>
              <a:rPr lang="zh-CN" altLang="en-US" sz="1200" dirty="0">
                <a:latin typeface="+mn-ea"/>
              </a:rPr>
              <a:t>我们可以看到传播时延越长，节点不能侦听到另一个节点已经开始传输的可能性越大。</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05590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CSMA</a:t>
            </a:r>
            <a:r>
              <a:rPr lang="zh-CN" altLang="en-US" dirty="0"/>
              <a:t>中，</a:t>
            </a:r>
            <a:r>
              <a:rPr lang="zh-CN" altLang="en-US" sz="1200" dirty="0">
                <a:solidFill>
                  <a:srgbClr val="FF0000"/>
                </a:solidFill>
                <a:latin typeface="+mn-ea"/>
              </a:rPr>
              <a:t>节点没有进行冲突检测</a:t>
            </a:r>
            <a:r>
              <a:rPr lang="zh-CN" altLang="en-US" sz="1200" dirty="0">
                <a:latin typeface="+mn-ea"/>
              </a:rPr>
              <a:t>，既使发生了冲突，节点仍继续传输它们的帧。但</a:t>
            </a:r>
            <a:r>
              <a:rPr lang="zh-CN" altLang="en-US" sz="1200" dirty="0">
                <a:solidFill>
                  <a:srgbClr val="FF0000"/>
                </a:solidFill>
                <a:latin typeface="+mn-ea"/>
              </a:rPr>
              <a:t>该帧已经被破坏、是无用的帧，信道传输时间被浪费。</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203660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因此，进一步提出了</a:t>
            </a:r>
            <a:r>
              <a:rPr lang="zh-CN" altLang="en-US" dirty="0">
                <a:latin typeface="+mj-ea"/>
              </a:rPr>
              <a:t>带冲突检测的</a:t>
            </a:r>
            <a:r>
              <a:rPr lang="en-US" altLang="zh-CN" dirty="0">
                <a:latin typeface="+mj-ea"/>
              </a:rPr>
              <a:t>CSMA</a:t>
            </a:r>
            <a:r>
              <a:rPr lang="zh-CN" altLang="en-US" dirty="0">
                <a:latin typeface="+mj-ea"/>
              </a:rPr>
              <a:t>机制，即</a:t>
            </a:r>
            <a:r>
              <a:rPr lang="en-US" altLang="zh-CN" dirty="0">
                <a:latin typeface="+mj-ea"/>
              </a:rPr>
              <a:t>CSMA/CD</a:t>
            </a:r>
            <a:r>
              <a:rPr lang="zh-CN" altLang="en-US" dirty="0">
                <a:latin typeface="+mj-ea"/>
              </a:rPr>
              <a:t>。</a:t>
            </a:r>
            <a:endParaRPr lang="en-US" altLang="zh-CN" dirty="0">
              <a:latin typeface="+mj-ea"/>
            </a:endParaRPr>
          </a:p>
          <a:p>
            <a:pPr marL="266700" indent="-266700" eaLnBrk="1">
              <a:lnSpc>
                <a:spcPct val="125000"/>
              </a:lnSpc>
              <a:buFont typeface="ZapfDingbats" pitchFamily="82" charset="2"/>
              <a:buNone/>
            </a:pPr>
            <a:r>
              <a:rPr lang="zh-CN" altLang="en-US" dirty="0">
                <a:latin typeface="+mj-ea"/>
              </a:rPr>
              <a:t>该机制</a:t>
            </a:r>
            <a:r>
              <a:rPr lang="zh-CN" altLang="en-US" sz="2400" dirty="0">
                <a:latin typeface="+mn-ea"/>
              </a:rPr>
              <a:t>增加“</a:t>
            </a:r>
            <a:r>
              <a:rPr lang="zh-CN" altLang="en-US" sz="2400" dirty="0">
                <a:solidFill>
                  <a:srgbClr val="FF0000"/>
                </a:solidFill>
                <a:latin typeface="+mn-ea"/>
              </a:rPr>
              <a:t>载波侦听</a:t>
            </a:r>
            <a:r>
              <a:rPr lang="zh-CN" altLang="en-US" sz="2400" dirty="0">
                <a:latin typeface="+mn-ea"/>
              </a:rPr>
              <a:t>”和“</a:t>
            </a:r>
            <a:r>
              <a:rPr lang="zh-CN" altLang="en-US" sz="2400" dirty="0">
                <a:solidFill>
                  <a:srgbClr val="FF0000"/>
                </a:solidFill>
                <a:latin typeface="+mn-ea"/>
              </a:rPr>
              <a:t>冲突检测</a:t>
            </a:r>
            <a:r>
              <a:rPr lang="zh-CN" altLang="en-US" sz="2400" dirty="0">
                <a:latin typeface="+mn-ea"/>
              </a:rPr>
              <a:t>”两个规则。</a:t>
            </a:r>
          </a:p>
          <a:p>
            <a:pPr>
              <a:lnSpc>
                <a:spcPct val="115000"/>
              </a:lnSpc>
            </a:pPr>
            <a:r>
              <a:rPr lang="zh-CN" altLang="en-US" sz="2400" dirty="0">
                <a:latin typeface="+mn-ea"/>
              </a:rPr>
              <a:t>基本原理是</a:t>
            </a:r>
            <a:endParaRPr lang="en-US" altLang="zh-CN" sz="2400" dirty="0">
              <a:latin typeface="+mn-ea"/>
            </a:endParaRPr>
          </a:p>
          <a:p>
            <a:pPr>
              <a:lnSpc>
                <a:spcPct val="115000"/>
              </a:lnSpc>
            </a:pPr>
            <a:r>
              <a:rPr lang="zh-CN" altLang="en-US" sz="2400" dirty="0">
                <a:latin typeface="+mn-ea"/>
              </a:rPr>
              <a:t>传送前先侦听，</a:t>
            </a:r>
            <a:r>
              <a:rPr lang="zh-CN" altLang="en-US" dirty="0">
                <a:latin typeface="+mn-ea"/>
              </a:rPr>
              <a:t>信道忙：延迟传送；信道闲：传送整个帧。</a:t>
            </a:r>
            <a:endParaRPr lang="en-US" altLang="zh-CN" dirty="0">
              <a:latin typeface="+mn-ea"/>
            </a:endParaRPr>
          </a:p>
          <a:p>
            <a:pPr>
              <a:lnSpc>
                <a:spcPct val="125000"/>
              </a:lnSpc>
            </a:pPr>
            <a:r>
              <a:rPr lang="zh-CN" altLang="en-US" sz="2400" dirty="0">
                <a:latin typeface="+mn-ea"/>
              </a:rPr>
              <a:t>在传输数据帧的同时进行冲突检测：一旦检测到冲突就立即停止传输，并尽快重发。</a:t>
            </a:r>
          </a:p>
          <a:p>
            <a:pPr>
              <a:lnSpc>
                <a:spcPct val="115000"/>
              </a:lnSpc>
            </a:pPr>
            <a:r>
              <a:rPr lang="en-US" altLang="zh-CN" sz="2400" dirty="0">
                <a:latin typeface="+mj-ea"/>
              </a:rPr>
              <a:t>CSMA/CD</a:t>
            </a:r>
            <a:r>
              <a:rPr lang="zh-CN" altLang="en-US" sz="2400" dirty="0">
                <a:latin typeface="+mj-ea"/>
              </a:rPr>
              <a:t>的</a:t>
            </a:r>
            <a:r>
              <a:rPr lang="zh-CN" altLang="en-US" sz="2400" dirty="0">
                <a:latin typeface="+mn-ea"/>
              </a:rPr>
              <a:t>目的是缩短无效传送时间，提高信道的利用率。</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38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xfrm>
            <a:off x="685800" y="1143000"/>
            <a:ext cx="5486400" cy="3086100"/>
          </a:xfrm>
          <a:ln/>
        </p:spPr>
      </p:sp>
      <p:sp>
        <p:nvSpPr>
          <p:cNvPr id="162819" name="备注占位符 2"/>
          <p:cNvSpPr>
            <a:spLocks noGrp="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可以看到</a:t>
            </a:r>
            <a:r>
              <a:rPr lang="en-US" altLang="zh-CN" dirty="0"/>
              <a:t>CSMA/CD</a:t>
            </a:r>
            <a:r>
              <a:rPr lang="zh-CN" altLang="en-US" dirty="0"/>
              <a:t>中虽然也会发生碰撞，但是</a:t>
            </a:r>
            <a:r>
              <a:rPr lang="zh-CN" altLang="en-US" sz="1200" dirty="0">
                <a:latin typeface="+mn-ea"/>
              </a:rPr>
              <a:t>两个节点</a:t>
            </a:r>
            <a:r>
              <a:rPr lang="en-US" altLang="zh-CN" sz="1200" dirty="0">
                <a:latin typeface="+mn-ea"/>
              </a:rPr>
              <a:t>B</a:t>
            </a:r>
            <a:r>
              <a:rPr lang="zh-CN" altLang="en-US" sz="1200" dirty="0">
                <a:latin typeface="+mn-ea"/>
              </a:rPr>
              <a:t>、</a:t>
            </a:r>
            <a:r>
              <a:rPr lang="en-US" altLang="zh-CN" sz="1200" dirty="0">
                <a:latin typeface="+mn-ea"/>
              </a:rPr>
              <a:t>D</a:t>
            </a:r>
            <a:r>
              <a:rPr lang="zh-CN" altLang="en-US" sz="1200" dirty="0">
                <a:latin typeface="+mn-ea"/>
              </a:rPr>
              <a:t>在检测到冲突之后很短的时间内都放弃传输。</a:t>
            </a:r>
          </a:p>
          <a:p>
            <a:endParaRPr lang="en-US" altLang="zh-CN" dirty="0"/>
          </a:p>
          <a:p>
            <a:endParaRPr lang="en-US" altLang="zh-CN" dirty="0"/>
          </a:p>
          <a:p>
            <a:r>
              <a:rPr lang="zh-CN" altLang="en-US" dirty="0"/>
              <a:t>（备注）</a:t>
            </a:r>
            <a:endParaRPr lang="en-US" altLang="zh-CN" dirty="0"/>
          </a:p>
          <a:p>
            <a:r>
              <a:rPr lang="zh-CN" altLang="en-US" dirty="0"/>
              <a:t>黄色表示</a:t>
            </a:r>
            <a:r>
              <a:rPr lang="en-US" altLang="zh-CN" dirty="0"/>
              <a:t>B</a:t>
            </a:r>
            <a:r>
              <a:rPr lang="zh-CN" altLang="en-US" dirty="0"/>
              <a:t>节点的传播物理范围，红色表示</a:t>
            </a:r>
            <a:r>
              <a:rPr lang="en-US" altLang="zh-CN" dirty="0"/>
              <a:t>D</a:t>
            </a:r>
            <a:r>
              <a:rPr lang="zh-CN" altLang="en-US" dirty="0"/>
              <a:t>节点的物理传播范围</a:t>
            </a:r>
            <a:endParaRPr lang="en-US" altLang="zh-CN" dirty="0"/>
          </a:p>
          <a:p>
            <a:r>
              <a:rPr lang="zh-CN" altLang="en-US" dirty="0"/>
              <a:t>注意给学生讲解怎么看时空图，横轴表示四个节点在空间中的位置，纵轴表示时间</a:t>
            </a:r>
            <a:endParaRPr lang="en-US" altLang="zh-CN" dirty="0"/>
          </a:p>
          <a:p>
            <a:r>
              <a:rPr lang="zh-CN" altLang="en-US" dirty="0"/>
              <a:t>在时刻</a:t>
            </a:r>
            <a:r>
              <a:rPr lang="en-US" altLang="zh-CN" dirty="0"/>
              <a:t>t0</a:t>
            </a:r>
            <a:r>
              <a:rPr lang="zh-CN" altLang="en-US" dirty="0"/>
              <a:t>，节点</a:t>
            </a:r>
            <a:r>
              <a:rPr lang="en-US" altLang="zh-CN" dirty="0"/>
              <a:t>B</a:t>
            </a:r>
            <a:r>
              <a:rPr lang="zh-CN" altLang="en-US" dirty="0"/>
              <a:t>侦听到信道是空闲的，因为当前没有其他节点在传输，于是节点</a:t>
            </a:r>
            <a:r>
              <a:rPr lang="en-US" altLang="zh-CN" dirty="0"/>
              <a:t>B</a:t>
            </a:r>
            <a:r>
              <a:rPr lang="zh-CN" altLang="en-US" dirty="0"/>
              <a:t>开始传输</a:t>
            </a:r>
            <a:endParaRPr lang="en-US" altLang="zh-CN" dirty="0"/>
          </a:p>
          <a:p>
            <a:r>
              <a:rPr lang="zh-CN" altLang="en-US" dirty="0"/>
              <a:t>在</a:t>
            </a:r>
            <a:r>
              <a:rPr lang="en-US" altLang="zh-CN" dirty="0"/>
              <a:t>t1</a:t>
            </a:r>
            <a:r>
              <a:rPr lang="zh-CN" altLang="en-US" dirty="0"/>
              <a:t>时刻，由于</a:t>
            </a:r>
            <a:r>
              <a:rPr lang="en-US" altLang="zh-CN" dirty="0"/>
              <a:t>B</a:t>
            </a:r>
            <a:r>
              <a:rPr lang="zh-CN" altLang="en-US" dirty="0"/>
              <a:t>节点的电磁波还没有传播到</a:t>
            </a:r>
            <a:r>
              <a:rPr lang="en-US" altLang="zh-CN" dirty="0"/>
              <a:t>D</a:t>
            </a:r>
            <a:r>
              <a:rPr lang="zh-CN" altLang="en-US" dirty="0"/>
              <a:t>能检测的范围，因此</a:t>
            </a:r>
            <a:r>
              <a:rPr lang="en-US" altLang="zh-CN" dirty="0"/>
              <a:t>D</a:t>
            </a:r>
            <a:r>
              <a:rPr lang="zh-CN" altLang="en-US" dirty="0"/>
              <a:t>节点发现信道空闲，开始传输，这个时候就会产生相互干扰</a:t>
            </a:r>
            <a:endParaRPr lang="en-US" altLang="zh-CN" dirty="0"/>
          </a:p>
          <a:p>
            <a:r>
              <a:rPr lang="en-US" altLang="zh-CN" dirty="0"/>
              <a:t>D</a:t>
            </a:r>
            <a:r>
              <a:rPr lang="zh-CN" altLang="en-US" dirty="0"/>
              <a:t>节点检测到干扰后，会立即放弃传输，</a:t>
            </a:r>
            <a:r>
              <a:rPr lang="en-US" altLang="zh-CN" dirty="0"/>
              <a:t>B</a:t>
            </a:r>
            <a:r>
              <a:rPr lang="zh-CN" altLang="en-US" dirty="0"/>
              <a:t>节点也会放弃</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591E2741-DAFD-4187-8ABF-269D8A58D69E}" type="slidenum">
              <a:rPr lang="zh-CN" altLang="en-US" smtClean="0">
                <a:solidFill>
                  <a:prstClr val="black"/>
                </a:solidFill>
                <a:latin typeface="Calibri"/>
                <a:ea typeface="宋体"/>
              </a:rPr>
              <a:pPr>
                <a:defRPr/>
              </a:pPr>
              <a:t>58</a:t>
            </a:fld>
            <a:endParaRPr lang="en-US" altLang="zh-CN">
              <a:solidFill>
                <a:prstClr val="black"/>
              </a:solidFill>
              <a:latin typeface="Calibri"/>
              <a:ea typeface="宋体"/>
            </a:endParaRPr>
          </a:p>
        </p:txBody>
      </p:sp>
    </p:spTree>
    <p:extLst>
      <p:ext uri="{BB962C8B-B14F-4D97-AF65-F5344CB8AC3E}">
        <p14:creationId xmlns:p14="http://schemas.microsoft.com/office/powerpoint/2010/main" val="4675185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我们说</a:t>
            </a:r>
            <a:r>
              <a:rPr lang="zh-CN" altLang="en-US" dirty="0">
                <a:latin typeface="+mj-ea"/>
              </a:rPr>
              <a:t>以太网也是采用</a:t>
            </a:r>
            <a:r>
              <a:rPr lang="en-US" altLang="zh-CN" dirty="0">
                <a:latin typeface="+mj-ea"/>
              </a:rPr>
              <a:t>CSMA/CD</a:t>
            </a:r>
            <a:r>
              <a:rPr lang="zh-CN" altLang="en-US" dirty="0">
                <a:latin typeface="+mj-ea"/>
              </a:rPr>
              <a:t>机制来访问共享信道。</a:t>
            </a:r>
            <a:endParaRPr lang="en-US" altLang="zh-CN" dirty="0">
              <a:latin typeface="+mj-ea"/>
            </a:endParaRPr>
          </a:p>
          <a:p>
            <a:r>
              <a:rPr lang="zh-CN" altLang="en-US" dirty="0">
                <a:latin typeface="+mj-ea"/>
              </a:rPr>
              <a:t>其基本思想如下：</a:t>
            </a:r>
            <a:endParaRPr lang="en-US" altLang="zh-CN" dirty="0">
              <a:latin typeface="+mj-ea"/>
            </a:endParaRPr>
          </a:p>
          <a:p>
            <a:pPr eaLnBrk="1">
              <a:lnSpc>
                <a:spcPct val="120000"/>
              </a:lnSpc>
              <a:buFont typeface="Arial" panose="020B0604020202020204" pitchFamily="34" charset="0"/>
              <a:buNone/>
              <a:defRPr/>
            </a:pPr>
            <a:r>
              <a:rPr lang="zh-CN" altLang="en-US" sz="1200" kern="0" dirty="0">
                <a:latin typeface="+mn-ea"/>
              </a:rPr>
              <a:t>首先，适配器从网络层获得一个数据报，封装成帧，准备发送；</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第二，如果适配器侦听到信道空闲，开始传输帧；如果检测到信道繁忙，将等待一段时间，直到侦听到信道空闲，开始传输帧；</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第三，在传输过程中，适配器会同时监听是否有其他适配器的信号能量；</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如果适配器在整个帧的传输过程中，没有监听到其他信号，则完成该帧的传输；如果监听到来自其他适配器的信号，则中止传输帧；</a:t>
            </a:r>
            <a:endParaRPr lang="en-US" altLang="zh-CN" sz="1200" kern="0" dirty="0">
              <a:latin typeface="+mn-ea"/>
            </a:endParaRPr>
          </a:p>
          <a:p>
            <a:pPr eaLnBrk="1">
              <a:lnSpc>
                <a:spcPct val="120000"/>
              </a:lnSpc>
              <a:buFont typeface="Arial" panose="020B0604020202020204" pitchFamily="34" charset="0"/>
              <a:buNone/>
              <a:defRPr/>
            </a:pPr>
            <a:r>
              <a:rPr lang="zh-CN" altLang="en-US" sz="1200" kern="0" dirty="0">
                <a:latin typeface="+mn-ea"/>
              </a:rPr>
              <a:t>中止传输后，适配器会等待一个随机时间，重新执行步骤</a:t>
            </a:r>
            <a:r>
              <a:rPr lang="en-US" altLang="zh-CN" sz="1200" kern="0" dirty="0">
                <a:latin typeface="+mn-ea"/>
              </a:rPr>
              <a:t>2</a:t>
            </a:r>
            <a:endParaRPr lang="zh-CN" altLang="en-US" sz="1200" kern="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59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46376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以太网比较特别的是在检测到碰撞后，节点会随机回退一个时间再次重传数据帧，这个回退时间采用的是二进制指数回退法，</a:t>
            </a:r>
            <a:endParaRPr lang="en-US" altLang="zh-CN" dirty="0"/>
          </a:p>
          <a:p>
            <a:r>
              <a:rPr lang="zh-CN" altLang="en-US" dirty="0"/>
              <a:t>这里我们对二进制指数回退进行简单介绍。</a:t>
            </a:r>
            <a:endParaRPr lang="en-US" altLang="zh-CN" dirty="0"/>
          </a:p>
          <a:p>
            <a:r>
              <a:rPr lang="zh-CN" altLang="en-US" dirty="0"/>
              <a:t>假设一个数据帧经过了</a:t>
            </a:r>
            <a:r>
              <a:rPr lang="en-US" altLang="zh-CN" dirty="0"/>
              <a:t>n</a:t>
            </a:r>
            <a:r>
              <a:rPr lang="zh-CN" altLang="en-US" dirty="0"/>
              <a:t>次碰撞，则</a:t>
            </a:r>
            <a:r>
              <a:rPr lang="zh-CN" altLang="en-US" kern="0" dirty="0">
                <a:latin typeface="+mn-ea"/>
              </a:rPr>
              <a:t>节点随机地从</a:t>
            </a:r>
            <a:r>
              <a:rPr lang="en-US" altLang="zh-CN" kern="0" dirty="0">
                <a:latin typeface="+mn-ea"/>
              </a:rPr>
              <a:t>{0,1,2….</a:t>
            </a:r>
            <a:r>
              <a:rPr lang="zh-CN" altLang="en-US" kern="0" dirty="0">
                <a:latin typeface="+mn-ea"/>
              </a:rPr>
              <a:t> </a:t>
            </a:r>
            <a:r>
              <a:rPr lang="en-US" altLang="zh-CN" kern="0" dirty="0">
                <a:latin typeface="+mn-ea"/>
              </a:rPr>
              <a:t>2^n-1}</a:t>
            </a:r>
            <a:r>
              <a:rPr lang="zh-CN" altLang="en-US" kern="0" dirty="0">
                <a:latin typeface="+mn-ea"/>
              </a:rPr>
              <a:t>中选择一个</a:t>
            </a:r>
            <a:r>
              <a:rPr lang="en-US" altLang="zh-CN" kern="0" dirty="0">
                <a:latin typeface="+mn-ea"/>
              </a:rPr>
              <a:t>K</a:t>
            </a:r>
            <a:r>
              <a:rPr lang="zh-CN" altLang="en-US" kern="0" dirty="0">
                <a:latin typeface="+mn-ea"/>
              </a:rPr>
              <a:t>值，等待时间是该网卡发送</a:t>
            </a:r>
            <a:r>
              <a:rPr lang="en-US" altLang="zh-CN" kern="0" dirty="0">
                <a:latin typeface="+mn-ea"/>
              </a:rPr>
              <a:t>512bit</a:t>
            </a:r>
            <a:r>
              <a:rPr lang="zh-CN" altLang="en-US" kern="0" dirty="0">
                <a:latin typeface="+mn-ea"/>
              </a:rPr>
              <a:t>时间的</a:t>
            </a:r>
            <a:r>
              <a:rPr lang="en-US" altLang="zh-CN" kern="0" dirty="0">
                <a:latin typeface="+mn-ea"/>
              </a:rPr>
              <a:t>K</a:t>
            </a:r>
            <a:r>
              <a:rPr lang="zh-CN" altLang="en-US" kern="0" dirty="0">
                <a:latin typeface="+mn-ea"/>
              </a:rPr>
              <a:t>倍。</a:t>
            </a:r>
            <a:endParaRPr lang="en-US" altLang="zh-CN" kern="0" dirty="0">
              <a:latin typeface="+mn-ea"/>
            </a:endParaRPr>
          </a:p>
          <a:p>
            <a:r>
              <a:rPr lang="zh-CN" altLang="en-US" kern="0" dirty="0">
                <a:latin typeface="+mn-ea"/>
              </a:rPr>
              <a:t>假设目前只发生了</a:t>
            </a:r>
            <a:r>
              <a:rPr lang="en-US" altLang="zh-CN" kern="0" dirty="0">
                <a:latin typeface="+mn-ea"/>
              </a:rPr>
              <a:t>1</a:t>
            </a:r>
            <a:r>
              <a:rPr lang="zh-CN" altLang="en-US" kern="0" dirty="0">
                <a:latin typeface="+mn-ea"/>
              </a:rPr>
              <a:t>次碰撞，则从</a:t>
            </a:r>
            <a:r>
              <a:rPr lang="en-US" altLang="zh-CN" kern="0" dirty="0">
                <a:latin typeface="+mn-ea"/>
              </a:rPr>
              <a:t>{0,1}</a:t>
            </a:r>
            <a:r>
              <a:rPr lang="zh-CN" altLang="en-US" kern="0" dirty="0">
                <a:latin typeface="+mn-ea"/>
              </a:rPr>
              <a:t>中等概率选择一个值作为</a:t>
            </a:r>
            <a:r>
              <a:rPr lang="en-US" altLang="zh-CN" kern="0" dirty="0">
                <a:latin typeface="+mn-ea"/>
              </a:rPr>
              <a:t>K</a:t>
            </a:r>
            <a:r>
              <a:rPr lang="zh-CN" altLang="en-US" kern="0" dirty="0">
                <a:latin typeface="+mn-ea"/>
              </a:rPr>
              <a:t>的值，假设这里选择的是</a:t>
            </a:r>
            <a:r>
              <a:rPr lang="en-US" altLang="zh-CN" kern="0" dirty="0">
                <a:latin typeface="+mn-ea"/>
              </a:rPr>
              <a:t>1</a:t>
            </a:r>
            <a:r>
              <a:rPr lang="zh-CN" altLang="en-US" kern="0" dirty="0">
                <a:latin typeface="+mn-ea"/>
              </a:rPr>
              <a:t>，则等待时间为该网卡发送</a:t>
            </a:r>
            <a:r>
              <a:rPr lang="en-US" altLang="zh-CN" kern="0" dirty="0">
                <a:latin typeface="+mn-ea"/>
              </a:rPr>
              <a:t>512bit</a:t>
            </a:r>
            <a:r>
              <a:rPr lang="zh-CN" altLang="en-US" kern="0" dirty="0">
                <a:latin typeface="+mn-ea"/>
              </a:rPr>
              <a:t>时间，即</a:t>
            </a:r>
            <a:r>
              <a:rPr lang="en-US" altLang="zh-CN" kern="0" dirty="0">
                <a:latin typeface="+mn-ea"/>
              </a:rPr>
              <a:t>100Mbps</a:t>
            </a:r>
            <a:r>
              <a:rPr lang="zh-CN" altLang="en-US" kern="0" dirty="0">
                <a:latin typeface="+mn-ea"/>
              </a:rPr>
              <a:t>的网卡，发送</a:t>
            </a:r>
            <a:r>
              <a:rPr lang="en-US" altLang="zh-CN" kern="0" dirty="0">
                <a:latin typeface="+mn-ea"/>
              </a:rPr>
              <a:t>512</a:t>
            </a:r>
            <a:r>
              <a:rPr lang="zh-CN" altLang="en-US" kern="0" dirty="0">
                <a:latin typeface="+mn-ea"/>
              </a:rPr>
              <a:t>比特需要的时间为</a:t>
            </a:r>
            <a:r>
              <a:rPr lang="en-US" altLang="zh-CN" kern="0" dirty="0">
                <a:latin typeface="+mn-ea"/>
              </a:rPr>
              <a:t>5.12</a:t>
            </a:r>
            <a:r>
              <a:rPr lang="zh-CN" altLang="en-US" kern="0" dirty="0">
                <a:latin typeface="+mn-ea"/>
              </a:rPr>
              <a:t>微妙。</a:t>
            </a:r>
            <a:endParaRPr lang="en-US" altLang="zh-CN" kern="0" dirty="0">
              <a:latin typeface="+mn-ea"/>
            </a:endParaRPr>
          </a:p>
          <a:p>
            <a:r>
              <a:rPr lang="zh-CN" altLang="en-US" kern="0" dirty="0">
                <a:latin typeface="+mn-ea"/>
              </a:rPr>
              <a:t>假设目前发生了</a:t>
            </a:r>
            <a:r>
              <a:rPr lang="en-US" altLang="zh-CN" kern="0" dirty="0">
                <a:latin typeface="+mn-ea"/>
              </a:rPr>
              <a:t>3</a:t>
            </a:r>
            <a:r>
              <a:rPr lang="zh-CN" altLang="en-US" kern="0" dirty="0">
                <a:latin typeface="+mn-ea"/>
              </a:rPr>
              <a:t>次碰撞，则从</a:t>
            </a:r>
            <a:r>
              <a:rPr lang="en-US" altLang="zh-CN" kern="0" dirty="0">
                <a:latin typeface="+mn-ea"/>
              </a:rPr>
              <a:t>{</a:t>
            </a:r>
            <a:r>
              <a:rPr lang="en-US" altLang="zh-CN" sz="1200" kern="0" dirty="0">
                <a:latin typeface="+mn-ea"/>
              </a:rPr>
              <a:t>0,1,2,3,4,5,6,7</a:t>
            </a:r>
            <a:r>
              <a:rPr lang="en-US" altLang="zh-CN" kern="0" dirty="0">
                <a:latin typeface="+mn-ea"/>
              </a:rPr>
              <a:t>}</a:t>
            </a:r>
            <a:r>
              <a:rPr lang="zh-CN" altLang="en-US" kern="0" dirty="0">
                <a:latin typeface="+mn-ea"/>
              </a:rPr>
              <a:t>中中等概率选择一个值作为</a:t>
            </a:r>
            <a:r>
              <a:rPr lang="en-US" altLang="zh-CN" kern="0" dirty="0">
                <a:latin typeface="+mn-ea"/>
              </a:rPr>
              <a:t>K</a:t>
            </a:r>
            <a:r>
              <a:rPr lang="zh-CN" altLang="en-US" kern="0" dirty="0">
                <a:latin typeface="+mn-ea"/>
              </a:rPr>
              <a:t>的值，假设这里选择的是</a:t>
            </a:r>
            <a:r>
              <a:rPr lang="en-US" altLang="zh-CN" kern="0" dirty="0">
                <a:latin typeface="+mn-ea"/>
              </a:rPr>
              <a:t>5</a:t>
            </a:r>
            <a:r>
              <a:rPr lang="zh-CN" altLang="en-US" kern="0" dirty="0">
                <a:latin typeface="+mn-ea"/>
              </a:rPr>
              <a:t>，则等待的时间为</a:t>
            </a:r>
            <a:r>
              <a:rPr lang="en-US" altLang="zh-CN" kern="0" dirty="0">
                <a:latin typeface="+mn-ea"/>
              </a:rPr>
              <a:t>5</a:t>
            </a:r>
            <a:r>
              <a:rPr lang="zh-CN" altLang="en-US" kern="0" dirty="0">
                <a:latin typeface="+mn-ea"/>
              </a:rPr>
              <a:t>*</a:t>
            </a:r>
            <a:r>
              <a:rPr lang="en-US" altLang="zh-CN" kern="0" dirty="0">
                <a:latin typeface="+mn-ea"/>
              </a:rPr>
              <a:t>5.12</a:t>
            </a:r>
            <a:r>
              <a:rPr lang="zh-CN" altLang="en-US" kern="0" dirty="0">
                <a:latin typeface="+mn-ea"/>
              </a:rPr>
              <a:t>微妙。</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758237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最后，我们介绍轮流协议。</a:t>
            </a:r>
            <a:endParaRPr lang="en-US" altLang="zh-CN" dirty="0"/>
          </a:p>
          <a:p>
            <a:r>
              <a:rPr lang="zh-CN" altLang="en-US" dirty="0"/>
              <a:t>轮流协议包括了轮询和令牌传递两种类型的协议。</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3062976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4778F6F-61B1-44BC-9E6A-AC14F9F58AEC}" type="slidenum">
              <a:rPr lang="en-US" altLang="zh-CN" smtClean="0">
                <a:solidFill>
                  <a:prstClr val="black"/>
                </a:solidFill>
                <a:latin typeface="Times New Roman" pitchFamily="18" charset="0"/>
                <a:ea typeface="ＭＳ Ｐゴシック" pitchFamily="34" charset="-128"/>
              </a:rPr>
              <a:pPr/>
              <a:t>62</a:t>
            </a:fld>
            <a:endParaRPr lang="en-US" altLang="zh-CN">
              <a:solidFill>
                <a:prstClr val="black"/>
              </a:solidFill>
              <a:latin typeface="Times New Roman" pitchFamily="18" charset="0"/>
              <a:ea typeface="ＭＳ Ｐゴシック" pitchFamily="34" charset="-128"/>
            </a:endParaRPr>
          </a:p>
        </p:txBody>
      </p:sp>
      <p:sp>
        <p:nvSpPr>
          <p:cNvPr id="163843" name="Rectangle 2"/>
          <p:cNvSpPr>
            <a:spLocks noGrp="1" noRot="1" noChangeAspect="1" noChangeArrowheads="1" noTextEdit="1"/>
          </p:cNvSpPr>
          <p:nvPr>
            <p:ph type="sldImg"/>
          </p:nvPr>
        </p:nvSpPr>
        <p:spPr>
          <a:xfrm>
            <a:off x="685800" y="1143000"/>
            <a:ext cx="5486400" cy="3086100"/>
          </a:xfrm>
          <a:ln/>
        </p:spPr>
      </p:sp>
      <p:sp>
        <p:nvSpPr>
          <p:cNvPr id="1300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第一种是轮询协议，</a:t>
            </a:r>
            <a:endParaRPr lang="en-US" altLang="zh-CN" dirty="0"/>
          </a:p>
          <a:p>
            <a:pPr>
              <a:defRPr/>
            </a:pPr>
            <a:r>
              <a:rPr lang="zh-CN" altLang="en-US" dirty="0"/>
              <a:t>轮询协议要求首先从连入共享信道的节点中选择一个作为主节点，其余节点为从节点。</a:t>
            </a:r>
            <a:endParaRPr lang="en-US" altLang="zh-CN" dirty="0"/>
          </a:p>
          <a:p>
            <a:pPr>
              <a:defRPr/>
            </a:pPr>
            <a:r>
              <a:rPr lang="zh-CN" altLang="en-US" dirty="0"/>
              <a:t>主节点以循环的方式轮询每个节点。例如主节点首先向节点</a:t>
            </a:r>
            <a:r>
              <a:rPr lang="en-US" altLang="zh-CN" dirty="0"/>
              <a:t>1</a:t>
            </a:r>
            <a:r>
              <a:rPr lang="zh-CN" altLang="en-US" dirty="0"/>
              <a:t>发送一个报文，告诉它（节点</a:t>
            </a:r>
            <a:r>
              <a:rPr lang="en-US" altLang="zh-CN" dirty="0"/>
              <a:t>1</a:t>
            </a:r>
            <a:r>
              <a:rPr lang="zh-CN" altLang="en-US" dirty="0"/>
              <a:t>）能够传输的帧的最多数量。如果节点</a:t>
            </a:r>
            <a:r>
              <a:rPr lang="en-US" altLang="zh-CN" dirty="0"/>
              <a:t>1</a:t>
            </a:r>
            <a:r>
              <a:rPr lang="zh-CN" altLang="en-US" dirty="0"/>
              <a:t>有数据要发送，则最多可发送允许的最多数据的数据；</a:t>
            </a:r>
            <a:endParaRPr lang="en-US" altLang="zh-CN" dirty="0"/>
          </a:p>
          <a:p>
            <a:pPr>
              <a:defRPr/>
            </a:pPr>
            <a:r>
              <a:rPr lang="zh-CN" altLang="en-US" dirty="0"/>
              <a:t>然后主节点会继续询问节点</a:t>
            </a:r>
            <a:r>
              <a:rPr lang="en-US" altLang="zh-CN" dirty="0"/>
              <a:t>2</a:t>
            </a:r>
            <a:r>
              <a:rPr lang="zh-CN" altLang="en-US" dirty="0"/>
              <a:t>，节点</a:t>
            </a:r>
            <a:r>
              <a:rPr lang="en-US" altLang="zh-CN" dirty="0"/>
              <a:t>3</a:t>
            </a:r>
            <a:r>
              <a:rPr lang="zh-CN" altLang="en-US" dirty="0"/>
              <a:t>。</a:t>
            </a:r>
            <a:endParaRPr lang="en-US" altLang="zh-CN" dirty="0"/>
          </a:p>
          <a:p>
            <a:pPr>
              <a:defRPr/>
            </a:pPr>
            <a:r>
              <a:rPr lang="zh-CN" altLang="en-US" dirty="0"/>
              <a:t>轮询的优点是消除了困扰随机接入的碰撞和空时隙问题，这使得轮询能取得更高的效率。</a:t>
            </a:r>
            <a:endParaRPr lang="en-US" altLang="zh-CN" dirty="0"/>
          </a:p>
          <a:p>
            <a:pPr>
              <a:defRPr/>
            </a:pPr>
            <a:r>
              <a:rPr lang="zh-CN" altLang="en-US" dirty="0"/>
              <a:t>但是它也有缺点：</a:t>
            </a:r>
            <a:endParaRPr lang="en-US" altLang="zh-CN" dirty="0"/>
          </a:p>
          <a:p>
            <a:pPr>
              <a:defRPr/>
            </a:pPr>
            <a:r>
              <a:rPr lang="zh-CN" altLang="en-US" dirty="0"/>
              <a:t>第一个缺点是轮询引入了额外的开销，</a:t>
            </a:r>
            <a:r>
              <a:rPr lang="en-US" altLang="zh-CN" dirty="0"/>
              <a:t>poll</a:t>
            </a:r>
            <a:r>
              <a:rPr lang="zh-CN" altLang="en-US" dirty="0"/>
              <a:t>报文；</a:t>
            </a:r>
            <a:endParaRPr lang="en-US" altLang="zh-CN" dirty="0"/>
          </a:p>
          <a:p>
            <a:pPr>
              <a:defRPr/>
            </a:pPr>
            <a:r>
              <a:rPr lang="zh-CN" altLang="en-US" dirty="0"/>
              <a:t>第二个缺点是该协议引入了轮询时延，即通知一个节点“它可以传输”所需的时间。</a:t>
            </a:r>
            <a:endParaRPr lang="en-US" altLang="zh-CN" dirty="0"/>
          </a:p>
          <a:p>
            <a:pPr>
              <a:defRPr/>
            </a:pPr>
            <a:r>
              <a:rPr lang="zh-CN" altLang="en-US" dirty="0"/>
              <a:t>第三个缺点是如果主节点有故障，整个信道都会变得不能工作。</a:t>
            </a:r>
            <a:endParaRPr lang="zh-CN" altLang="zh-CN" dirty="0"/>
          </a:p>
        </p:txBody>
      </p:sp>
    </p:spTree>
    <p:extLst>
      <p:ext uri="{BB962C8B-B14F-4D97-AF65-F5344CB8AC3E}">
        <p14:creationId xmlns:p14="http://schemas.microsoft.com/office/powerpoint/2010/main" val="4079202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FCC1A5ED-4868-487A-AF3E-6F53E4CE96B3}" type="slidenum">
              <a:rPr lang="en-US" altLang="zh-CN" smtClean="0">
                <a:latin typeface="Times New Roman" pitchFamily="18" charset="0"/>
                <a:ea typeface="ＭＳ Ｐゴシック" pitchFamily="34" charset="-128"/>
              </a:rPr>
              <a:pPr/>
              <a:t>6</a:t>
            </a:fld>
            <a:endParaRPr lang="en-US" altLang="zh-CN">
              <a:latin typeface="Times New Roman" pitchFamily="18" charset="0"/>
              <a:ea typeface="ＭＳ Ｐゴシック" pitchFamily="34" charset="-128"/>
            </a:endParaRPr>
          </a:p>
        </p:txBody>
      </p:sp>
      <p:sp>
        <p:nvSpPr>
          <p:cNvPr id="153603" name="Rectangle 2"/>
          <p:cNvSpPr>
            <a:spLocks noGrp="1" noRot="1" noChangeAspect="1" noChangeArrowheads="1" noTextEdit="1"/>
          </p:cNvSpPr>
          <p:nvPr>
            <p:ph type="sldImg"/>
          </p:nvPr>
        </p:nvSpPr>
        <p:spPr>
          <a:xfrm>
            <a:off x="685800" y="1143000"/>
            <a:ext cx="5486400" cy="3086100"/>
          </a:xfrm>
          <a:ln/>
        </p:spPr>
      </p:sp>
      <p:sp>
        <p:nvSpPr>
          <p:cNvPr id="1003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这里我们进一步通过一个交通运输的类比来说明链路层的功能。</a:t>
            </a:r>
            <a:endParaRPr lang="en-US" altLang="zh-CN" dirty="0"/>
          </a:p>
          <a:p>
            <a:pPr>
              <a:defRPr/>
            </a:pPr>
            <a:r>
              <a:rPr lang="zh-CN" altLang="en-US" dirty="0"/>
              <a:t>我们说数据报可以在不同的链路上传输，每段链路可以采取不同的链路层协议，例如在第一段链路上采用以太网技术，在中间链路采用帧中继技术，在最后一跳链路采用</a:t>
            </a:r>
            <a:r>
              <a:rPr lang="en-US" altLang="zh-CN" dirty="0"/>
              <a:t>802.11</a:t>
            </a:r>
            <a:r>
              <a:rPr lang="zh-CN" altLang="en-US" dirty="0"/>
              <a:t>无线以太网技术。</a:t>
            </a:r>
            <a:endParaRPr lang="en-US" altLang="zh-CN" dirty="0"/>
          </a:p>
          <a:p>
            <a:pPr>
              <a:defRPr/>
            </a:pPr>
            <a:r>
              <a:rPr lang="zh-CN" altLang="en-US" dirty="0"/>
              <a:t>其次，我们说不同的链路层协议提供的服务也是不同的，例如有的链路层协议可以提供可靠数据传输服务，而有的链路层协议，例如以太网协议，不能提供数据的可靠传输服务。</a:t>
            </a:r>
            <a:endParaRPr lang="en-US" altLang="zh-CN" dirty="0"/>
          </a:p>
          <a:p>
            <a:pPr>
              <a:defRPr/>
            </a:pPr>
            <a:r>
              <a:rPr lang="zh-CN" altLang="en-US" dirty="0"/>
              <a:t>链路层的功能非常类似于我们的交通运输，例如一个人要从电子科大到瑞士的洛桑。那么他的旅程分为三段：</a:t>
            </a:r>
            <a:endParaRPr lang="en-US" altLang="zh-CN" dirty="0"/>
          </a:p>
          <a:p>
            <a:pPr>
              <a:defRPr/>
            </a:pPr>
            <a:r>
              <a:rPr lang="zh-CN" altLang="en-US" dirty="0"/>
              <a:t>第一段是从学校到双流机场，这一段旅程的交通工具是汽车，</a:t>
            </a:r>
            <a:endParaRPr lang="en-US" altLang="zh-CN" dirty="0"/>
          </a:p>
          <a:p>
            <a:pPr>
              <a:defRPr/>
            </a:pPr>
            <a:r>
              <a:rPr lang="zh-CN" altLang="en-US" dirty="0"/>
              <a:t>第二段是从双流机场到日内瓦，这一段旅程的交通工具是飞机，</a:t>
            </a:r>
            <a:endParaRPr lang="en-US" altLang="zh-CN" dirty="0"/>
          </a:p>
          <a:p>
            <a:pPr>
              <a:defRPr/>
            </a:pPr>
            <a:r>
              <a:rPr lang="zh-CN" altLang="en-US" dirty="0"/>
              <a:t>第三段是从日内瓦到洛桑，这一段旅程的交通工具是火车。最终到达目的地。</a:t>
            </a:r>
            <a:endParaRPr lang="en-US" altLang="zh-CN" dirty="0"/>
          </a:p>
          <a:p>
            <a:pPr>
              <a:defRPr/>
            </a:pPr>
            <a:r>
              <a:rPr lang="zh-CN" altLang="en-US" dirty="0"/>
              <a:t>在这个类比中，旅客就相当于我们的数据报，三段旅程相当于我们的三段通信链路，三段旅程可以采用不同的运输模式，相当于三种不同的链路层协议。</a:t>
            </a:r>
            <a:endParaRPr lang="en-US" altLang="zh-CN" dirty="0"/>
          </a:p>
          <a:p>
            <a:pPr>
              <a:defRPr/>
            </a:pPr>
            <a:endParaRPr lang="en-US" altLang="zh-CN" dirty="0"/>
          </a:p>
          <a:p>
            <a:pPr>
              <a:defRPr/>
            </a:pPr>
            <a:endParaRPr lang="zh-CN" altLang="zh-CN" dirty="0"/>
          </a:p>
        </p:txBody>
      </p:sp>
    </p:spTree>
    <p:extLst>
      <p:ext uri="{BB962C8B-B14F-4D97-AF65-F5344CB8AC3E}">
        <p14:creationId xmlns:p14="http://schemas.microsoft.com/office/powerpoint/2010/main" val="28126869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6871871-1D14-4111-ADCE-E0E8F90DBBE4}" type="slidenum">
              <a:rPr lang="en-US" altLang="zh-CN" smtClean="0">
                <a:solidFill>
                  <a:prstClr val="black"/>
                </a:solidFill>
                <a:latin typeface="Times New Roman" pitchFamily="18" charset="0"/>
                <a:ea typeface="ＭＳ Ｐゴシック" pitchFamily="34" charset="-128"/>
              </a:rPr>
              <a:pPr/>
              <a:t>63</a:t>
            </a:fld>
            <a:endParaRPr lang="en-US" altLang="zh-CN">
              <a:solidFill>
                <a:prstClr val="black"/>
              </a:solidFill>
              <a:latin typeface="Times New Roman" pitchFamily="18" charset="0"/>
              <a:ea typeface="ＭＳ Ｐゴシック" pitchFamily="34" charset="-128"/>
            </a:endParaRPr>
          </a:p>
        </p:txBody>
      </p:sp>
      <p:sp>
        <p:nvSpPr>
          <p:cNvPr id="164867" name="Rectangle 2"/>
          <p:cNvSpPr>
            <a:spLocks noGrp="1" noRot="1" noChangeAspect="1" noChangeArrowheads="1" noTextEdit="1"/>
          </p:cNvSpPr>
          <p:nvPr>
            <p:ph type="sldImg"/>
          </p:nvPr>
        </p:nvSpPr>
        <p:spPr>
          <a:xfrm>
            <a:off x="685800" y="1143000"/>
            <a:ext cx="5486400" cy="3086100"/>
          </a:xfrm>
          <a:ln/>
        </p:spPr>
      </p:sp>
      <p:sp>
        <p:nvSpPr>
          <p:cNvPr id="1310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第二种轮流协议是令牌传递协议。</a:t>
            </a:r>
            <a:endParaRPr lang="en-US" altLang="zh-CN" dirty="0"/>
          </a:p>
          <a:p>
            <a:pPr>
              <a:defRPr/>
            </a:pPr>
            <a:r>
              <a:rPr lang="zh-CN" altLang="en-US" dirty="0"/>
              <a:t>在这种协议中没有主节点，一个称为令牌的小的特殊帧在节点之间以某种固定的次序进行交换。</a:t>
            </a:r>
            <a:endParaRPr lang="en-US" altLang="zh-CN" dirty="0"/>
          </a:p>
          <a:p>
            <a:pPr>
              <a:defRPr/>
            </a:pPr>
            <a:r>
              <a:rPr lang="zh-CN" altLang="en-US" dirty="0"/>
              <a:t>例如节点</a:t>
            </a:r>
            <a:r>
              <a:rPr lang="en-US" altLang="zh-CN" dirty="0"/>
              <a:t>1</a:t>
            </a:r>
            <a:r>
              <a:rPr lang="zh-CN" altLang="en-US" dirty="0"/>
              <a:t>可能总是把令牌发送给节点</a:t>
            </a:r>
            <a:r>
              <a:rPr lang="en-US" altLang="zh-CN" dirty="0"/>
              <a:t>2</a:t>
            </a:r>
            <a:r>
              <a:rPr lang="zh-CN" altLang="en-US" dirty="0"/>
              <a:t>，节点</a:t>
            </a:r>
            <a:r>
              <a:rPr lang="en-US" altLang="zh-CN" dirty="0"/>
              <a:t>2</a:t>
            </a:r>
            <a:r>
              <a:rPr lang="zh-CN" altLang="en-US" dirty="0"/>
              <a:t>可能总是把令牌发送给节点</a:t>
            </a:r>
            <a:r>
              <a:rPr lang="en-US" altLang="zh-CN" dirty="0"/>
              <a:t>3</a:t>
            </a:r>
            <a:r>
              <a:rPr lang="zh-CN" altLang="en-US" dirty="0"/>
              <a:t>，而节点</a:t>
            </a:r>
            <a:r>
              <a:rPr lang="en-US" altLang="zh-CN" dirty="0"/>
              <a:t>4</a:t>
            </a:r>
            <a:r>
              <a:rPr lang="zh-CN" altLang="en-US" dirty="0"/>
              <a:t>总是把令牌发送给节点</a:t>
            </a:r>
            <a:r>
              <a:rPr lang="en-US" altLang="zh-CN" dirty="0"/>
              <a:t>1.</a:t>
            </a:r>
          </a:p>
          <a:p>
            <a:pPr>
              <a:defRPr/>
            </a:pPr>
            <a:r>
              <a:rPr lang="zh-CN" altLang="en-US" dirty="0"/>
              <a:t>当一个节点收到令牌时，仅当它有一些数据帧要发送时，它才持有这个令牌，否则，它立即向下一个节点转发该令牌。</a:t>
            </a:r>
            <a:endParaRPr lang="en-US" altLang="zh-CN" dirty="0"/>
          </a:p>
          <a:p>
            <a:pPr>
              <a:defRPr/>
            </a:pPr>
            <a:r>
              <a:rPr lang="zh-CN" altLang="en-US" dirty="0"/>
              <a:t>当一个节点收到令牌时，如果它确实有数据帧要传输，它发送最大数目的帧数，然后把令牌转发给下一个节点。</a:t>
            </a:r>
            <a:endParaRPr lang="en-US" altLang="zh-CN" dirty="0"/>
          </a:p>
          <a:p>
            <a:pPr>
              <a:defRPr/>
            </a:pPr>
            <a:r>
              <a:rPr lang="zh-CN" altLang="en-US" dirty="0"/>
              <a:t>令牌传递是分布式的，有很高的效率。但是它也有一些问题：</a:t>
            </a:r>
            <a:endParaRPr lang="en-US" altLang="zh-CN" dirty="0"/>
          </a:p>
          <a:p>
            <a:pPr>
              <a:defRPr/>
            </a:pPr>
            <a:r>
              <a:rPr lang="zh-CN" altLang="en-US" dirty="0"/>
              <a:t>例如一个节点的故障可能会使整个信道崩溃。</a:t>
            </a:r>
            <a:endParaRPr lang="zh-CN" altLang="zh-CN" dirty="0"/>
          </a:p>
        </p:txBody>
      </p:sp>
    </p:spTree>
    <p:extLst>
      <p:ext uri="{BB962C8B-B14F-4D97-AF65-F5344CB8AC3E}">
        <p14:creationId xmlns:p14="http://schemas.microsoft.com/office/powerpoint/2010/main" val="2110222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0B4DDA51-DAC4-4255-90D5-7F70F9E05914}" type="slidenum">
              <a:rPr lang="en-US" altLang="zh-CN" smtClean="0">
                <a:solidFill>
                  <a:prstClr val="black"/>
                </a:solidFill>
                <a:latin typeface="Times New Roman" pitchFamily="18" charset="0"/>
                <a:ea typeface="ＭＳ Ｐゴシック" pitchFamily="34" charset="-128"/>
              </a:rPr>
              <a:pPr/>
              <a:t>64</a:t>
            </a:fld>
            <a:endParaRPr lang="en-US" altLang="zh-CN">
              <a:solidFill>
                <a:prstClr val="black"/>
              </a:solidFill>
              <a:latin typeface="Times New Roman" pitchFamily="18" charset="0"/>
              <a:ea typeface="ＭＳ Ｐゴシック" pitchFamily="34" charset="-128"/>
            </a:endParaRPr>
          </a:p>
        </p:txBody>
      </p:sp>
      <p:sp>
        <p:nvSpPr>
          <p:cNvPr id="165891" name="Rectangle 2"/>
          <p:cNvSpPr>
            <a:spLocks noGrp="1" noRot="1" noChangeAspect="1" noChangeArrowheads="1" noTextEdit="1"/>
          </p:cNvSpPr>
          <p:nvPr>
            <p:ph type="sldImg"/>
          </p:nvPr>
        </p:nvSpPr>
        <p:spPr>
          <a:xfrm>
            <a:off x="685800" y="1143000"/>
            <a:ext cx="5486400" cy="3086100"/>
          </a:xfrm>
          <a:ln/>
        </p:spPr>
      </p:sp>
      <p:sp>
        <p:nvSpPr>
          <p:cNvPr id="1321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最后我们对本次讲座介绍的多路访问控制协议进行简单总结。</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包括：</a:t>
            </a:r>
            <a:r>
              <a:rPr lang="zh-CN" altLang="en-US" sz="1200" b="1" dirty="0">
                <a:solidFill>
                  <a:srgbClr val="990033"/>
                </a:solidFill>
                <a:latin typeface="+mn-ea"/>
              </a:rPr>
              <a:t>信道划分协议</a:t>
            </a:r>
            <a:r>
              <a:rPr lang="zh-CN" altLang="en-US" sz="1200" b="0" dirty="0">
                <a:solidFill>
                  <a:srgbClr val="990033"/>
                </a:solidFill>
                <a:latin typeface="+mn-ea"/>
              </a:rPr>
              <a:t>、随机接入协议，这里要求大家掌握</a:t>
            </a:r>
            <a:r>
              <a:rPr lang="en-US" altLang="zh-CN" dirty="0">
                <a:latin typeface="+mn-ea"/>
              </a:rPr>
              <a:t>ALOHA, S-ALOHA, CSMA, CSMA/CD</a:t>
            </a:r>
            <a:r>
              <a:rPr lang="zh-CN" altLang="en-US" dirty="0">
                <a:latin typeface="+mn-ea"/>
              </a:rPr>
              <a:t>的基本操作过程。大家需要记住的是以太网采用的是</a:t>
            </a:r>
            <a:r>
              <a:rPr lang="en-US" altLang="zh-CN" dirty="0">
                <a:latin typeface="+mn-ea"/>
              </a:rPr>
              <a:t>CSMA/CD</a:t>
            </a:r>
            <a:r>
              <a:rPr lang="zh-CN" altLang="en-US" dirty="0">
                <a:latin typeface="+mn-ea"/>
              </a:rPr>
              <a:t>协议。</a:t>
            </a:r>
            <a:endParaRPr lang="en-US" altLang="zh-CN" dirty="0">
              <a:latin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无线以太网</a:t>
            </a:r>
            <a:r>
              <a:rPr lang="en-US" altLang="zh-CN" dirty="0">
                <a:latin typeface="+mn-ea"/>
              </a:rPr>
              <a:t>802.11</a:t>
            </a:r>
            <a:r>
              <a:rPr lang="zh-CN" altLang="en-US" dirty="0">
                <a:latin typeface="+mn-ea"/>
              </a:rPr>
              <a:t>中采用的协议是</a:t>
            </a:r>
            <a:r>
              <a:rPr lang="en-US" altLang="zh-CN" dirty="0">
                <a:latin typeface="+mn-ea"/>
              </a:rPr>
              <a:t>CSMA/CA</a:t>
            </a:r>
            <a:r>
              <a:rPr lang="zh-CN" altLang="en-US" dirty="0">
                <a:latin typeface="+mn-ea"/>
              </a:rPr>
              <a:t>，带有冲突避免的载波侦听多路访问协议。</a:t>
            </a:r>
            <a:endParaRPr lang="en-US" altLang="zh-CN" dirty="0">
              <a:latin typeface="+mn-ea"/>
            </a:endParaRPr>
          </a:p>
          <a:p>
            <a:pPr>
              <a:defRPr/>
            </a:pPr>
            <a:endParaRPr lang="zh-CN" altLang="zh-CN" dirty="0"/>
          </a:p>
        </p:txBody>
      </p:sp>
    </p:spTree>
    <p:extLst>
      <p:ext uri="{BB962C8B-B14F-4D97-AF65-F5344CB8AC3E}">
        <p14:creationId xmlns:p14="http://schemas.microsoft.com/office/powerpoint/2010/main" val="3034929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同学们，你们好！今天我将继续给大家讲解第</a:t>
            </a:r>
            <a:r>
              <a:rPr lang="en-US" altLang="zh-CN" dirty="0"/>
              <a:t>5.4</a:t>
            </a:r>
            <a:r>
              <a:rPr lang="zh-CN" altLang="en-US" dirty="0"/>
              <a:t>节，交换局域网，重点介绍其中的链路层寻址和</a:t>
            </a:r>
            <a:r>
              <a:rPr lang="en-US" altLang="zh-CN" dirty="0"/>
              <a:t>ARP</a:t>
            </a:r>
            <a:r>
              <a:rPr lang="zh-CN" altLang="en-US" dirty="0"/>
              <a:t>协议。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42396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64098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51643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294487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69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347675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248720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815355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22957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F34E5D3F-269E-4E85-826C-9736E1F95AC8}" type="slidenum">
              <a:rPr lang="en-US" altLang="zh-CN" smtClean="0">
                <a:latin typeface="Times New Roman" pitchFamily="18" charset="0"/>
                <a:ea typeface="ＭＳ Ｐゴシック" pitchFamily="34" charset="-128"/>
              </a:rPr>
              <a:pPr/>
              <a:t>7</a:t>
            </a:fld>
            <a:endParaRPr lang="en-US" altLang="zh-CN">
              <a:latin typeface="Times New Roman" pitchFamily="18" charset="0"/>
              <a:ea typeface="ＭＳ Ｐゴシック" pitchFamily="34" charset="-128"/>
            </a:endParaRPr>
          </a:p>
        </p:txBody>
      </p:sp>
      <p:sp>
        <p:nvSpPr>
          <p:cNvPr id="154627" name="Rectangle 2"/>
          <p:cNvSpPr>
            <a:spLocks noGrp="1" noRot="1" noChangeAspect="1" noChangeArrowheads="1" noTextEdit="1"/>
          </p:cNvSpPr>
          <p:nvPr>
            <p:ph type="sldImg"/>
          </p:nvPr>
        </p:nvSpPr>
        <p:spPr>
          <a:xfrm>
            <a:off x="685800" y="1143000"/>
            <a:ext cx="5486400" cy="3086100"/>
          </a:xfrm>
          <a:ln/>
        </p:spPr>
      </p:sp>
      <p:sp>
        <p:nvSpPr>
          <p:cNvPr id="1013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接着我们进一步介绍链路层可以提供的服务，这里大家需要特别区别链路层提供的服务和以太网能够提供的链路层服务是两个不同的概念。</a:t>
            </a:r>
            <a:endParaRPr lang="en-US" altLang="zh-CN" dirty="0"/>
          </a:p>
          <a:p>
            <a:pPr>
              <a:defRPr/>
            </a:pPr>
            <a:r>
              <a:rPr lang="zh-CN" altLang="en-US" dirty="0"/>
              <a:t>第一个服务是：将数据报封装成数据帧，增加相应的头部和尾部信息，然后对于共享链路，能够接入链路</a:t>
            </a:r>
            <a:endParaRPr lang="en-US" altLang="zh-CN" dirty="0"/>
          </a:p>
          <a:p>
            <a:pPr>
              <a:defRPr/>
            </a:pPr>
            <a:r>
              <a:rPr lang="zh-CN" altLang="en-US" dirty="0"/>
              <a:t>第二个服务是：在相邻节点之间可靠传输数据帧，当传输链路是比特错误率很低的链路时，例如光纤和双绞线，很少使用可靠数据传输机制；而在无线链路这样的高比特错误率链路时，通常会增加可靠数据传输机制。</a:t>
            </a:r>
            <a:endParaRPr lang="en-US" altLang="zh-CN" dirty="0"/>
          </a:p>
          <a:p>
            <a:pPr>
              <a:defRPr/>
            </a:pPr>
            <a:r>
              <a:rPr lang="zh-CN" altLang="en-US" dirty="0"/>
              <a:t>这里请同学们思考一个问题：既然在传输层实现了端到端的可靠数据传输，为什么还需要在链路层提供可靠数据传输呢？</a:t>
            </a:r>
            <a:endParaRPr lang="en-US" altLang="zh-CN" dirty="0"/>
          </a:p>
        </p:txBody>
      </p:sp>
    </p:spTree>
    <p:extLst>
      <p:ext uri="{BB962C8B-B14F-4D97-AF65-F5344CB8AC3E}">
        <p14:creationId xmlns:p14="http://schemas.microsoft.com/office/powerpoint/2010/main" val="22012218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227024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449797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153863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0777284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5646154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a:t>
            </a:r>
            <a:r>
              <a:rPr lang="en-US" altLang="zh-CN" dirty="0"/>
              <a:t>5.4.1</a:t>
            </a:r>
            <a:r>
              <a:rPr lang="zh-CN" altLang="en-US" dirty="0"/>
              <a:t>节，链路层寻址和</a:t>
            </a:r>
            <a:r>
              <a:rPr lang="en-US" altLang="zh-CN" dirty="0"/>
              <a:t>ARP</a:t>
            </a:r>
            <a:r>
              <a:rPr lang="zh-CN" altLang="en-US" dirty="0"/>
              <a:t>协议。</a:t>
            </a:r>
            <a:endParaRPr lang="en-US" altLang="zh-CN" dirty="0"/>
          </a:p>
          <a:p>
            <a:r>
              <a:rPr lang="zh-CN" altLang="en-US" dirty="0"/>
              <a:t>网络中的每个节点都有网络层地址和链路层地址。</a:t>
            </a:r>
            <a:endParaRPr lang="en-US" altLang="zh-CN" dirty="0"/>
          </a:p>
          <a:p>
            <a:pPr eaLnBrk="1">
              <a:lnSpc>
                <a:spcPct val="120000"/>
              </a:lnSpc>
              <a:buFont typeface="Wingdings" panose="05000000000000000000" pitchFamily="2" charset="2"/>
              <a:buNone/>
              <a:defRPr/>
            </a:pPr>
            <a:r>
              <a:rPr lang="zh-CN" altLang="en-US" sz="2400" kern="0" dirty="0">
                <a:latin typeface="+mn-ea"/>
                <a:hlinkClick r:id="" action="ppaction://noaction"/>
              </a:rPr>
              <a:t>其中网络层地址</a:t>
            </a:r>
            <a:r>
              <a:rPr lang="zh-CN" altLang="en-US" sz="2400" kern="0" dirty="0">
                <a:latin typeface="+mn-ea"/>
              </a:rPr>
              <a:t>是节点在网络中分配的唯一地址（</a:t>
            </a:r>
            <a:r>
              <a:rPr lang="en-US" altLang="zh-CN" sz="2400" kern="0" dirty="0">
                <a:latin typeface="+mn-ea"/>
              </a:rPr>
              <a:t>IP</a:t>
            </a:r>
            <a:r>
              <a:rPr lang="zh-CN" altLang="en-US" sz="2400" kern="0" dirty="0">
                <a:latin typeface="+mn-ea"/>
              </a:rPr>
              <a:t>地址），用于把分组转发到目的网络。长度为</a:t>
            </a:r>
            <a:r>
              <a:rPr lang="en-US" altLang="zh-CN" sz="2400" kern="0" dirty="0">
                <a:latin typeface="+mn-ea"/>
              </a:rPr>
              <a:t>32</a:t>
            </a:r>
            <a:r>
              <a:rPr lang="zh-CN" altLang="en-US" sz="2400" kern="0" dirty="0">
                <a:latin typeface="+mn-ea"/>
              </a:rPr>
              <a:t>比特（</a:t>
            </a:r>
            <a:r>
              <a:rPr lang="en-US" altLang="zh-CN" sz="2400" kern="0" dirty="0">
                <a:latin typeface="+mn-ea"/>
              </a:rPr>
              <a:t>IPv4</a:t>
            </a:r>
            <a:r>
              <a:rPr lang="zh-CN" altLang="en-US" sz="2400" kern="0" dirty="0">
                <a:latin typeface="+mn-ea"/>
              </a:rPr>
              <a:t>）。</a:t>
            </a:r>
          </a:p>
          <a:p>
            <a:pPr eaLnBrk="1">
              <a:lnSpc>
                <a:spcPct val="120000"/>
              </a:lnSpc>
              <a:buFont typeface="Wingdings" panose="05000000000000000000" pitchFamily="2" charset="2"/>
              <a:buNone/>
              <a:defRPr/>
            </a:pPr>
            <a:r>
              <a:rPr lang="zh-CN" altLang="en-US" sz="2400" kern="0" dirty="0">
                <a:latin typeface="+mn-ea"/>
              </a:rPr>
              <a:t>链路层地址：又叫做</a:t>
            </a:r>
            <a:r>
              <a:rPr lang="en-US" altLang="zh-CN" sz="2400" kern="0" dirty="0">
                <a:latin typeface="+mn-ea"/>
              </a:rPr>
              <a:t>MAC</a:t>
            </a:r>
            <a:r>
              <a:rPr lang="zh-CN" altLang="en-US" sz="2400" kern="0" dirty="0">
                <a:latin typeface="+mn-ea"/>
              </a:rPr>
              <a:t>地址或物理地址、局域网地址，</a:t>
            </a:r>
            <a:r>
              <a:rPr lang="zh-CN" altLang="en-US" kern="0" dirty="0">
                <a:latin typeface="+mn-ea"/>
              </a:rPr>
              <a:t>用于把数据帧从一个节点传送到另一个节点</a:t>
            </a:r>
            <a:r>
              <a:rPr lang="en-US" altLang="zh-CN" kern="0" dirty="0">
                <a:latin typeface="+mn-ea"/>
              </a:rPr>
              <a:t>(</a:t>
            </a:r>
            <a:r>
              <a:rPr lang="zh-CN" altLang="en-US" kern="0" dirty="0">
                <a:latin typeface="+mn-ea"/>
              </a:rPr>
              <a:t>同一网络中</a:t>
            </a:r>
            <a:r>
              <a:rPr lang="en-US" altLang="zh-CN" kern="0" dirty="0">
                <a:latin typeface="+mn-ea"/>
              </a:rPr>
              <a:t>)</a:t>
            </a:r>
            <a:r>
              <a:rPr lang="zh-CN" altLang="en-US" kern="0" dirty="0">
                <a:latin typeface="+mn-ea"/>
              </a:rPr>
              <a:t>。</a:t>
            </a:r>
            <a:endParaRPr lang="en-US" altLang="zh-CN" kern="0" dirty="0">
              <a:latin typeface="+mn-ea"/>
            </a:endParaRPr>
          </a:p>
          <a:p>
            <a:pPr eaLnBrk="1">
              <a:lnSpc>
                <a:spcPct val="130000"/>
              </a:lnSpc>
              <a:buFont typeface="Wingdings" panose="05000000000000000000" pitchFamily="2" charset="2"/>
              <a:buNone/>
            </a:pPr>
            <a:r>
              <a:rPr lang="zh-CN" altLang="en-US" sz="2400" dirty="0">
                <a:latin typeface="+mn-ea"/>
              </a:rPr>
              <a:t>我们说</a:t>
            </a:r>
            <a:r>
              <a:rPr lang="en-US" altLang="zh-CN" sz="2400" dirty="0">
                <a:latin typeface="+mn-ea"/>
              </a:rPr>
              <a:t>MAC</a:t>
            </a:r>
            <a:r>
              <a:rPr lang="zh-CN" altLang="en-US" sz="2400" dirty="0">
                <a:latin typeface="+mn-ea"/>
              </a:rPr>
              <a:t>地址是</a:t>
            </a:r>
            <a:r>
              <a:rPr lang="zh-CN" altLang="en-US" dirty="0">
                <a:latin typeface="+mn-ea"/>
              </a:rPr>
              <a:t>节点“网卡”本身所带的地址（具有唯一性）。</a:t>
            </a:r>
            <a:endParaRPr lang="en-US" altLang="zh-CN" dirty="0">
              <a:latin typeface="+mn-ea"/>
            </a:endParaRPr>
          </a:p>
          <a:p>
            <a:pPr eaLnBrk="1">
              <a:lnSpc>
                <a:spcPct val="130000"/>
              </a:lnSpc>
              <a:buFont typeface="Wingdings" panose="05000000000000000000" pitchFamily="2" charset="2"/>
              <a:buNone/>
            </a:pPr>
            <a:r>
              <a:rPr lang="en-US" altLang="zh-CN" dirty="0">
                <a:latin typeface="+mn-ea"/>
              </a:rPr>
              <a:t>MAC</a:t>
            </a:r>
            <a:r>
              <a:rPr lang="zh-CN" altLang="en-US" dirty="0">
                <a:latin typeface="+mn-ea"/>
              </a:rPr>
              <a:t>地址长度通常为</a:t>
            </a:r>
            <a:r>
              <a:rPr lang="en-US" altLang="zh-CN" dirty="0">
                <a:latin typeface="+mn-ea"/>
              </a:rPr>
              <a:t>6</a:t>
            </a:r>
            <a:r>
              <a:rPr lang="zh-CN" altLang="en-US" dirty="0">
                <a:latin typeface="+mn-ea"/>
              </a:rPr>
              <a:t>字节</a:t>
            </a:r>
            <a:r>
              <a:rPr lang="en-US" altLang="zh-CN" dirty="0">
                <a:latin typeface="+mn-ea"/>
              </a:rPr>
              <a:t>(48</a:t>
            </a:r>
            <a:r>
              <a:rPr lang="zh-CN" altLang="en-US" dirty="0">
                <a:latin typeface="+mn-ea"/>
              </a:rPr>
              <a:t>比特</a:t>
            </a:r>
            <a:r>
              <a:rPr lang="en-US" altLang="zh-CN" dirty="0">
                <a:latin typeface="+mn-ea"/>
              </a:rPr>
              <a:t>)</a:t>
            </a:r>
            <a:r>
              <a:rPr lang="zh-CN" altLang="en-US" dirty="0">
                <a:latin typeface="+mn-ea"/>
              </a:rPr>
              <a:t>，共</a:t>
            </a:r>
            <a:r>
              <a:rPr lang="en-US" altLang="zh-CN" dirty="0">
                <a:latin typeface="+mn-ea"/>
              </a:rPr>
              <a:t>2</a:t>
            </a:r>
            <a:r>
              <a:rPr lang="en-US" altLang="zh-CN" baseline="30000" dirty="0">
                <a:latin typeface="+mn-ea"/>
              </a:rPr>
              <a:t>48</a:t>
            </a:r>
            <a:r>
              <a:rPr lang="zh-CN" altLang="en-US" dirty="0">
                <a:latin typeface="+mn-ea"/>
              </a:rPr>
              <a:t>个。</a:t>
            </a:r>
            <a:endParaRPr lang="en-US" altLang="zh-CN" dirty="0">
              <a:latin typeface="+mn-ea"/>
            </a:endParaRPr>
          </a:p>
          <a:p>
            <a:pPr eaLnBrk="1">
              <a:lnSpc>
                <a:spcPct val="130000"/>
              </a:lnSpc>
              <a:buFont typeface="Wingdings" panose="05000000000000000000" pitchFamily="2" charset="2"/>
              <a:buNone/>
            </a:pPr>
            <a:r>
              <a:rPr lang="en-US" altLang="zh-CN" dirty="0">
                <a:latin typeface="+mn-ea"/>
              </a:rPr>
              <a:t>6</a:t>
            </a:r>
            <a:r>
              <a:rPr lang="zh-CN" altLang="en-US" dirty="0">
                <a:latin typeface="+mn-ea"/>
              </a:rPr>
              <a:t>字节地址用</a:t>
            </a:r>
            <a:r>
              <a:rPr lang="en-US" altLang="zh-CN" dirty="0">
                <a:solidFill>
                  <a:srgbClr val="FF0000"/>
                </a:solidFill>
                <a:latin typeface="+mn-ea"/>
              </a:rPr>
              <a:t>16</a:t>
            </a:r>
            <a:r>
              <a:rPr lang="zh-CN" altLang="en-US" dirty="0">
                <a:solidFill>
                  <a:srgbClr val="FF0000"/>
                </a:solidFill>
                <a:latin typeface="+mn-ea"/>
              </a:rPr>
              <a:t>进制表示</a:t>
            </a:r>
            <a:r>
              <a:rPr lang="zh-CN" altLang="en-US" dirty="0">
                <a:latin typeface="+mn-ea"/>
              </a:rPr>
              <a:t>，每个字节表示为一对</a:t>
            </a:r>
            <a:r>
              <a:rPr lang="en-US" altLang="zh-CN" dirty="0">
                <a:latin typeface="+mn-ea"/>
              </a:rPr>
              <a:t>16</a:t>
            </a:r>
            <a:r>
              <a:rPr lang="zh-CN" altLang="en-US" dirty="0">
                <a:latin typeface="+mn-ea"/>
              </a:rPr>
              <a:t>进制数</a:t>
            </a:r>
            <a:endParaRPr lang="en-US" altLang="zh-CN" dirty="0">
              <a:latin typeface="+mn-ea"/>
            </a:endParaRPr>
          </a:p>
          <a:p>
            <a:pPr eaLnBrk="1">
              <a:lnSpc>
                <a:spcPct val="130000"/>
              </a:lnSpc>
              <a:buFont typeface="Wingdings" panose="05000000000000000000" pitchFamily="2" charset="2"/>
              <a:buNone/>
            </a:pPr>
            <a:r>
              <a:rPr lang="zh-CN" altLang="en-US" dirty="0">
                <a:latin typeface="+mn-ea"/>
              </a:rPr>
              <a:t>网卡的</a:t>
            </a:r>
            <a:r>
              <a:rPr lang="en-US" altLang="zh-CN" dirty="0">
                <a:latin typeface="+mn-ea"/>
              </a:rPr>
              <a:t>MAC</a:t>
            </a:r>
            <a:r>
              <a:rPr lang="zh-CN" altLang="en-US" dirty="0">
                <a:latin typeface="+mn-ea"/>
              </a:rPr>
              <a:t>地址是</a:t>
            </a:r>
            <a:r>
              <a:rPr lang="zh-CN" altLang="en-US" dirty="0">
                <a:solidFill>
                  <a:srgbClr val="FF0000"/>
                </a:solidFill>
                <a:latin typeface="+mn-ea"/>
              </a:rPr>
              <a:t>永久的</a:t>
            </a:r>
            <a:r>
              <a:rPr lang="zh-CN" altLang="en-US" dirty="0">
                <a:latin typeface="+mn-ea"/>
              </a:rPr>
              <a:t>（生产时固化在其</a:t>
            </a:r>
            <a:r>
              <a:rPr lang="en-US" altLang="zh-CN" dirty="0">
                <a:latin typeface="+mn-ea"/>
              </a:rPr>
              <a:t>ROM</a:t>
            </a:r>
            <a:r>
              <a:rPr lang="zh-CN" altLang="en-US" dirty="0">
                <a:latin typeface="+mn-ea"/>
              </a:rPr>
              <a:t>里）</a:t>
            </a:r>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0420802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这是局域网地址的例子。我们说局域网中每个网卡都有唯一的局域网地址。</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例如图中左边的主机的局域网地址是</a:t>
            </a:r>
            <a:r>
              <a:rPr lang="en-US" altLang="zh-CN" sz="1200" b="1" dirty="0">
                <a:latin typeface="Comic Sans MS" pitchFamily="66" charset="0"/>
              </a:rPr>
              <a:t>71-65-F7-2B-08-53</a:t>
            </a:r>
            <a:r>
              <a:rPr lang="zh-CN" altLang="en-US" sz="1200" b="0" dirty="0">
                <a:latin typeface="+mn-lt"/>
              </a:rPr>
              <a:t>。</a:t>
            </a:r>
            <a:endParaRPr lang="en-US" altLang="zh-CN" sz="1200" b="1" dirty="0">
              <a:latin typeface="Comic Sans MS" pitchFamily="66" charset="0"/>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79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393074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我们说</a:t>
            </a:r>
            <a:r>
              <a:rPr lang="en-US" altLang="zh-CN" dirty="0"/>
              <a:t>MAC</a:t>
            </a:r>
            <a:r>
              <a:rPr lang="zh-CN" altLang="en-US" dirty="0"/>
              <a:t>地址的分配是由专门机构完成的。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IEEE</a:t>
            </a:r>
            <a:r>
              <a:rPr lang="zh-CN" altLang="en-US" dirty="0">
                <a:latin typeface="+mn-ea"/>
              </a:rPr>
              <a:t>负责分配六个字节中的</a:t>
            </a:r>
            <a:r>
              <a:rPr lang="zh-CN" altLang="en-US" dirty="0">
                <a:solidFill>
                  <a:srgbClr val="FF0000"/>
                </a:solidFill>
                <a:latin typeface="+mn-ea"/>
              </a:rPr>
              <a:t>前三个字节</a:t>
            </a:r>
            <a:r>
              <a:rPr lang="zh-CN" altLang="en-US" dirty="0">
                <a:latin typeface="+mn-ea"/>
              </a:rPr>
              <a:t>（高</a:t>
            </a:r>
            <a:r>
              <a:rPr lang="en-US" altLang="zh-CN" dirty="0">
                <a:latin typeface="+mn-ea"/>
              </a:rPr>
              <a:t>24</a:t>
            </a:r>
            <a:r>
              <a:rPr lang="zh-CN" altLang="en-US" dirty="0">
                <a:latin typeface="+mn-ea"/>
              </a:rPr>
              <a:t>位，</a:t>
            </a:r>
            <a:r>
              <a:rPr lang="zh-CN" altLang="en-US" dirty="0">
                <a:solidFill>
                  <a:srgbClr val="FF0000"/>
                </a:solidFill>
                <a:latin typeface="+mn-ea"/>
              </a:rPr>
              <a:t>地址块</a:t>
            </a:r>
            <a:r>
              <a:rPr lang="zh-CN" altLang="en-US" dirty="0">
                <a:latin typeface="+mn-ea"/>
              </a:rPr>
              <a:t>）</a:t>
            </a:r>
            <a:endParaRPr lang="en-US" altLang="zh-CN" dirty="0">
              <a:latin typeface="+mn-ea"/>
            </a:endParaRPr>
          </a:p>
          <a:p>
            <a:pPr>
              <a:lnSpc>
                <a:spcPct val="120000"/>
              </a:lnSpc>
              <a:spcBef>
                <a:spcPct val="10000"/>
              </a:spcBef>
            </a:pPr>
            <a:r>
              <a:rPr lang="zh-CN" altLang="en-US" sz="2400" dirty="0">
                <a:solidFill>
                  <a:schemeClr val="hlink"/>
                </a:solidFill>
                <a:latin typeface="+mn-ea"/>
              </a:rPr>
              <a:t>我们说</a:t>
            </a:r>
            <a:r>
              <a:rPr lang="en-US" altLang="zh-CN" sz="2400" dirty="0">
                <a:solidFill>
                  <a:schemeClr val="hlink"/>
                </a:solidFill>
                <a:latin typeface="+mn-ea"/>
              </a:rPr>
              <a:t>MAC</a:t>
            </a:r>
            <a:r>
              <a:rPr lang="zh-CN" altLang="en-US" sz="2400" dirty="0">
                <a:solidFill>
                  <a:schemeClr val="hlink"/>
                </a:solidFill>
                <a:latin typeface="+mn-ea"/>
              </a:rPr>
              <a:t>地址是平面结构，是指</a:t>
            </a:r>
            <a:r>
              <a:rPr lang="zh-CN" altLang="en-US" dirty="0">
                <a:latin typeface="+mn-ea"/>
              </a:rPr>
              <a:t>带有同一网卡的节点，在任何网络中都有同样的</a:t>
            </a:r>
            <a:r>
              <a:rPr lang="en-US" altLang="zh-CN" dirty="0">
                <a:latin typeface="+mn-ea"/>
              </a:rPr>
              <a:t>MAC</a:t>
            </a:r>
            <a:r>
              <a:rPr lang="zh-CN" altLang="en-US" dirty="0">
                <a:latin typeface="+mn-ea"/>
              </a:rPr>
              <a:t>地址。</a:t>
            </a:r>
          </a:p>
          <a:p>
            <a:pPr>
              <a:lnSpc>
                <a:spcPct val="120000"/>
              </a:lnSpc>
              <a:spcBef>
                <a:spcPct val="10000"/>
              </a:spcBef>
            </a:pPr>
            <a:r>
              <a:rPr lang="zh-CN" altLang="en-US" sz="2400" dirty="0">
                <a:solidFill>
                  <a:schemeClr val="hlink"/>
                </a:solidFill>
                <a:latin typeface="+mn-ea"/>
              </a:rPr>
              <a:t>而</a:t>
            </a:r>
            <a:r>
              <a:rPr lang="en-US" altLang="zh-CN" sz="2400" dirty="0">
                <a:solidFill>
                  <a:schemeClr val="hlink"/>
                </a:solidFill>
                <a:latin typeface="+mn-ea"/>
              </a:rPr>
              <a:t>IP</a:t>
            </a:r>
            <a:r>
              <a:rPr lang="zh-CN" altLang="en-US" sz="2400" dirty="0">
                <a:solidFill>
                  <a:schemeClr val="hlink"/>
                </a:solidFill>
                <a:latin typeface="+mn-ea"/>
              </a:rPr>
              <a:t>地址具有层次结构，是指</a:t>
            </a:r>
            <a:r>
              <a:rPr lang="zh-CN" altLang="en-US" dirty="0">
                <a:latin typeface="+mn-ea"/>
              </a:rPr>
              <a:t>当节点移动到不同网络时，节点的</a:t>
            </a:r>
            <a:r>
              <a:rPr lang="en-US" altLang="zh-CN" dirty="0">
                <a:latin typeface="+mn-ea"/>
              </a:rPr>
              <a:t>IP</a:t>
            </a:r>
            <a:r>
              <a:rPr lang="zh-CN" altLang="en-US" dirty="0">
                <a:latin typeface="+mn-ea"/>
              </a:rPr>
              <a:t>地址发生改变。</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2414264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a:t>
            </a:r>
            <a:r>
              <a:rPr lang="en-US" altLang="zh-CN" dirty="0"/>
              <a:t>MAC</a:t>
            </a:r>
            <a:r>
              <a:rPr lang="zh-CN" altLang="en-US" dirty="0"/>
              <a:t>地址的识别。</a:t>
            </a:r>
            <a:endParaRPr lang="en-US" altLang="zh-CN" dirty="0"/>
          </a:p>
          <a:p>
            <a:pPr>
              <a:lnSpc>
                <a:spcPct val="120000"/>
              </a:lnSpc>
              <a:spcBef>
                <a:spcPct val="15000"/>
              </a:spcBef>
            </a:pPr>
            <a:r>
              <a:rPr lang="zh-CN" altLang="en-US" sz="2400" dirty="0">
                <a:latin typeface="+mn-ea"/>
              </a:rPr>
              <a:t>广播信道的局域网中，一个节点发送的帧，在信道上广播传输，其他节点都可能收到该帧。</a:t>
            </a:r>
            <a:endParaRPr lang="en-US" altLang="zh-CN" sz="2400" dirty="0">
              <a:latin typeface="+mn-ea"/>
            </a:endParaRPr>
          </a:p>
          <a:p>
            <a:pPr>
              <a:lnSpc>
                <a:spcPct val="120000"/>
              </a:lnSpc>
              <a:spcBef>
                <a:spcPct val="15000"/>
              </a:spcBef>
            </a:pPr>
            <a:r>
              <a:rPr lang="zh-CN" altLang="en-US" sz="2400" dirty="0">
                <a:latin typeface="+mn-ea"/>
              </a:rPr>
              <a:t>大多数情况，一个节点只向某个特定的节点发送。</a:t>
            </a:r>
            <a:endParaRPr lang="en-US" altLang="zh-CN" sz="2400" dirty="0">
              <a:latin typeface="+mn-ea"/>
            </a:endParaRPr>
          </a:p>
          <a:p>
            <a:pPr>
              <a:lnSpc>
                <a:spcPct val="120000"/>
              </a:lnSpc>
              <a:spcBef>
                <a:spcPct val="15000"/>
              </a:spcBef>
            </a:pPr>
            <a:r>
              <a:rPr lang="zh-CN" altLang="en-US" sz="2400" dirty="0">
                <a:latin typeface="+mn-ea"/>
              </a:rPr>
              <a:t>由“网卡”负责</a:t>
            </a:r>
            <a:r>
              <a:rPr lang="en-US" altLang="zh-CN" sz="2400" dirty="0">
                <a:latin typeface="+mn-ea"/>
              </a:rPr>
              <a:t>MAC</a:t>
            </a:r>
            <a:r>
              <a:rPr lang="zh-CN" altLang="en-US" sz="2400" dirty="0">
                <a:latin typeface="+mn-ea"/>
              </a:rPr>
              <a:t>地址的封装和识别。</a:t>
            </a:r>
            <a:endParaRPr lang="en-US" altLang="zh-CN" sz="2400" i="1" dirty="0">
              <a:latin typeface="+mn-ea"/>
            </a:endParaRPr>
          </a:p>
          <a:p>
            <a:pPr>
              <a:lnSpc>
                <a:spcPct val="120000"/>
              </a:lnSpc>
              <a:spcBef>
                <a:spcPct val="15000"/>
              </a:spcBef>
            </a:pPr>
            <a:r>
              <a:rPr lang="zh-CN" altLang="en-US" sz="2400" b="1" dirty="0">
                <a:solidFill>
                  <a:srgbClr val="FF0000"/>
                </a:solidFill>
                <a:latin typeface="+mn-ea"/>
              </a:rPr>
              <a:t>发送适配器</a:t>
            </a:r>
            <a:r>
              <a:rPr lang="zh-CN" altLang="en-US" sz="2400" dirty="0">
                <a:solidFill>
                  <a:schemeClr val="hlink"/>
                </a:solidFill>
                <a:latin typeface="+mn-ea"/>
              </a:rPr>
              <a:t>：</a:t>
            </a:r>
            <a:r>
              <a:rPr lang="zh-CN" altLang="en-US" sz="2400" dirty="0">
                <a:latin typeface="+mn-ea"/>
              </a:rPr>
              <a:t>将目的</a:t>
            </a:r>
            <a:r>
              <a:rPr lang="en-US" altLang="zh-CN" sz="2400" dirty="0">
                <a:latin typeface="+mn-ea"/>
              </a:rPr>
              <a:t>MAC</a:t>
            </a:r>
            <a:r>
              <a:rPr lang="zh-CN" altLang="en-US" sz="2400" dirty="0">
                <a:latin typeface="+mn-ea"/>
              </a:rPr>
              <a:t>地址封装到帧中，并发送。所有其他适配器都会收到这个帧。</a:t>
            </a:r>
            <a:endParaRPr lang="en-US" altLang="zh-CN" sz="2400" dirty="0">
              <a:latin typeface="+mn-ea"/>
            </a:endParaRPr>
          </a:p>
          <a:p>
            <a:pPr>
              <a:lnSpc>
                <a:spcPct val="120000"/>
              </a:lnSpc>
              <a:spcBef>
                <a:spcPct val="15000"/>
              </a:spcBef>
            </a:pPr>
            <a:r>
              <a:rPr lang="zh-CN" altLang="en-US" sz="2400" b="1" dirty="0">
                <a:solidFill>
                  <a:srgbClr val="FF0000"/>
                </a:solidFill>
                <a:latin typeface="+mn-ea"/>
              </a:rPr>
              <a:t>接收适配器</a:t>
            </a:r>
            <a:r>
              <a:rPr lang="zh-CN" altLang="en-US" sz="2400" dirty="0">
                <a:solidFill>
                  <a:schemeClr val="hlink"/>
                </a:solidFill>
                <a:latin typeface="+mn-ea"/>
              </a:rPr>
              <a:t>：</a:t>
            </a:r>
            <a:r>
              <a:rPr lang="zh-CN" altLang="en-US" sz="2400" dirty="0">
                <a:latin typeface="+mn-ea"/>
              </a:rPr>
              <a:t>检查帧的目的</a:t>
            </a:r>
            <a:r>
              <a:rPr lang="en-US" altLang="zh-CN" sz="2400" dirty="0">
                <a:latin typeface="+mn-ea"/>
              </a:rPr>
              <a:t>MAC</a:t>
            </a:r>
            <a:r>
              <a:rPr lang="zh-CN" altLang="en-US" sz="2400" dirty="0">
                <a:latin typeface="+mn-ea"/>
              </a:rPr>
              <a:t>地址是否与自己</a:t>
            </a:r>
            <a:r>
              <a:rPr lang="en-US" altLang="zh-CN" sz="2400" dirty="0">
                <a:latin typeface="+mn-ea"/>
              </a:rPr>
              <a:t>MAC</a:t>
            </a:r>
            <a:r>
              <a:rPr lang="zh-CN" altLang="en-US" sz="2400" dirty="0">
                <a:latin typeface="+mn-ea"/>
              </a:rPr>
              <a:t>地址相匹配：</a:t>
            </a:r>
            <a:endParaRPr lang="en-US" altLang="zh-CN" sz="2400" dirty="0">
              <a:latin typeface="+mn-ea"/>
            </a:endParaRPr>
          </a:p>
          <a:p>
            <a:pPr>
              <a:lnSpc>
                <a:spcPct val="120000"/>
              </a:lnSpc>
              <a:spcBef>
                <a:spcPct val="15000"/>
              </a:spcBef>
            </a:pPr>
            <a:r>
              <a:rPr lang="zh-CN" altLang="en-US" sz="2400" dirty="0">
                <a:solidFill>
                  <a:srgbClr val="FF0000"/>
                </a:solidFill>
                <a:latin typeface="+mn-ea"/>
              </a:rPr>
              <a:t>如果</a:t>
            </a:r>
            <a:r>
              <a:rPr lang="zh-CN" altLang="en-US" dirty="0">
                <a:solidFill>
                  <a:srgbClr val="FF0000"/>
                </a:solidFill>
                <a:latin typeface="+mn-ea"/>
              </a:rPr>
              <a:t>匹配：</a:t>
            </a:r>
            <a:r>
              <a:rPr lang="zh-CN" altLang="en-US" dirty="0">
                <a:latin typeface="+mn-ea"/>
              </a:rPr>
              <a:t>接收该帧，取出数据报，并传递给上层。</a:t>
            </a:r>
            <a:endParaRPr lang="en-US" altLang="zh-CN" dirty="0">
              <a:latin typeface="+mn-ea"/>
            </a:endParaRPr>
          </a:p>
          <a:p>
            <a:pPr>
              <a:lnSpc>
                <a:spcPct val="120000"/>
              </a:lnSpc>
              <a:spcBef>
                <a:spcPct val="15000"/>
              </a:spcBef>
            </a:pPr>
            <a:r>
              <a:rPr lang="zh-CN" altLang="en-US" dirty="0">
                <a:solidFill>
                  <a:srgbClr val="FF0000"/>
                </a:solidFill>
                <a:latin typeface="+mn-ea"/>
              </a:rPr>
              <a:t>如果不匹配：</a:t>
            </a:r>
            <a:r>
              <a:rPr lang="zh-CN" altLang="en-US" dirty="0">
                <a:latin typeface="+mn-ea"/>
              </a:rPr>
              <a:t>丢弃该帧。</a:t>
            </a:r>
            <a:endParaRPr lang="en-US" altLang="zh-CN" dirty="0">
              <a:latin typeface="+mn-ea"/>
            </a:endParaRPr>
          </a:p>
          <a:p>
            <a:pPr>
              <a:lnSpc>
                <a:spcPct val="120000"/>
              </a:lnSpc>
              <a:spcBef>
                <a:spcPct val="15000"/>
              </a:spcBef>
            </a:pPr>
            <a:r>
              <a:rPr lang="zh-CN" altLang="en-US" sz="2400" dirty="0">
                <a:latin typeface="+mn-ea"/>
              </a:rPr>
              <a:t>这里介绍一个特殊的广播帧：它是发送给所有节点的帧，因此它的目的</a:t>
            </a:r>
            <a:r>
              <a:rPr lang="en-US" altLang="zh-CN" sz="2400" dirty="0">
                <a:latin typeface="+mn-ea"/>
              </a:rPr>
              <a:t>MAC</a:t>
            </a:r>
            <a:r>
              <a:rPr lang="zh-CN" altLang="en-US" sz="2400" dirty="0">
                <a:latin typeface="+mn-ea"/>
              </a:rPr>
              <a:t>地址需要用广播地址，广播地址就是全</a:t>
            </a:r>
            <a:r>
              <a:rPr lang="en-US" altLang="zh-CN" sz="2400" dirty="0">
                <a:latin typeface="+mn-ea"/>
              </a:rPr>
              <a:t>1</a:t>
            </a:r>
            <a:r>
              <a:rPr lang="zh-CN" altLang="en-US" sz="2400" dirty="0">
                <a:latin typeface="+mn-ea"/>
              </a:rPr>
              <a:t>地址：</a:t>
            </a:r>
            <a:r>
              <a:rPr lang="en-US" altLang="zh-CN" sz="2400" dirty="0">
                <a:latin typeface="+mn-ea"/>
              </a:rPr>
              <a:t>FF-FF-FF-FF-FF-FF</a:t>
            </a:r>
            <a:endParaRPr lang="zh-CN" altLang="en-US"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509194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刚刚我们讲到在单条链路上，数据帧的接收是根据目的</a:t>
            </a:r>
            <a:r>
              <a:rPr lang="en-US" altLang="zh-CN" dirty="0"/>
              <a:t>MAC</a:t>
            </a:r>
            <a:r>
              <a:rPr lang="zh-CN" altLang="en-US" dirty="0"/>
              <a:t>地址。</a:t>
            </a:r>
            <a:endParaRPr lang="en-US" altLang="zh-CN" dirty="0"/>
          </a:p>
          <a:p>
            <a:r>
              <a:rPr lang="zh-CN" altLang="en-US" dirty="0"/>
              <a:t>这里我们简单回顾下，一个节点的三种不同的地址表示。</a:t>
            </a:r>
            <a:endParaRPr lang="en-US" altLang="zh-CN" dirty="0"/>
          </a:p>
          <a:p>
            <a:r>
              <a:rPr lang="zh-CN" altLang="en-US" dirty="0"/>
              <a:t>第一种表示是：应用层的主机名，例如域名；</a:t>
            </a:r>
            <a:endParaRPr lang="en-US" altLang="zh-CN" dirty="0"/>
          </a:p>
          <a:p>
            <a:r>
              <a:rPr lang="zh-CN" altLang="en-US" dirty="0"/>
              <a:t>第二种表示是：网络层的</a:t>
            </a:r>
            <a:r>
              <a:rPr lang="en-US" altLang="zh-CN" dirty="0"/>
              <a:t>IP</a:t>
            </a:r>
            <a:r>
              <a:rPr lang="zh-CN" altLang="en-US" dirty="0"/>
              <a:t>地址，用于在网络层寻址，即路由器根据目的</a:t>
            </a:r>
            <a:r>
              <a:rPr lang="en-US" altLang="zh-CN" dirty="0"/>
              <a:t>IP</a:t>
            </a:r>
            <a:r>
              <a:rPr lang="zh-CN" altLang="en-US" dirty="0"/>
              <a:t>地址来进行转发；主机也根据目的</a:t>
            </a:r>
            <a:r>
              <a:rPr lang="en-US" altLang="zh-CN" dirty="0"/>
              <a:t>IP</a:t>
            </a:r>
            <a:r>
              <a:rPr lang="zh-CN" altLang="en-US" dirty="0"/>
              <a:t>地址是否是本机地址来判断是否接收。</a:t>
            </a:r>
            <a:endParaRPr lang="en-US" altLang="zh-CN" dirty="0"/>
          </a:p>
          <a:p>
            <a:r>
              <a:rPr lang="zh-CN" altLang="en-US" dirty="0"/>
              <a:t>第三章表示是：链路层的</a:t>
            </a:r>
            <a:r>
              <a:rPr lang="en-US" altLang="zh-CN" dirty="0"/>
              <a:t>MAC</a:t>
            </a:r>
            <a:r>
              <a:rPr lang="zh-CN" altLang="en-US" dirty="0"/>
              <a:t>地址，用于在链路层寻址，即实际链路传输时，每个主机网卡根据目的</a:t>
            </a:r>
            <a:r>
              <a:rPr lang="en-US" altLang="zh-CN" dirty="0"/>
              <a:t>MAC</a:t>
            </a:r>
            <a:r>
              <a:rPr lang="zh-CN" altLang="en-US" dirty="0"/>
              <a:t>地址是否是本机的</a:t>
            </a:r>
            <a:r>
              <a:rPr lang="en-US" altLang="zh-CN" dirty="0"/>
              <a:t>MAC</a:t>
            </a:r>
            <a:r>
              <a:rPr lang="zh-CN" altLang="en-US" dirty="0"/>
              <a:t>地址来判断是否接收。</a:t>
            </a:r>
            <a:endParaRPr lang="en-US" altLang="zh-CN" dirty="0"/>
          </a:p>
          <a:p>
            <a:r>
              <a:rPr lang="zh-CN" altLang="en-US" dirty="0"/>
              <a:t>在本页的例子中，标出了每个主机的</a:t>
            </a:r>
            <a:r>
              <a:rPr lang="en-US" altLang="zh-CN" dirty="0"/>
              <a:t>IP</a:t>
            </a:r>
            <a:r>
              <a:rPr lang="zh-CN" altLang="en-US" dirty="0"/>
              <a:t>地址和每个网卡的</a:t>
            </a:r>
            <a:r>
              <a:rPr lang="en-US" altLang="zh-CN" dirty="0"/>
              <a:t>MAC</a:t>
            </a:r>
            <a:r>
              <a:rPr lang="zh-CN" altLang="en-US" dirty="0"/>
              <a:t>地址。</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45615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FDBE4F0-6102-460A-9B54-3A5251E7A717}" type="slidenum">
              <a:rPr lang="en-US" altLang="zh-CN" smtClean="0">
                <a:latin typeface="Times New Roman" pitchFamily="18" charset="0"/>
                <a:ea typeface="ＭＳ Ｐゴシック" pitchFamily="34" charset="-128"/>
              </a:rPr>
              <a:pPr/>
              <a:t>8</a:t>
            </a:fld>
            <a:endParaRPr lang="en-US" altLang="zh-CN">
              <a:latin typeface="Times New Roman" pitchFamily="18" charset="0"/>
              <a:ea typeface="ＭＳ Ｐゴシック" pitchFamily="34" charset="-128"/>
            </a:endParaRPr>
          </a:p>
        </p:txBody>
      </p:sp>
      <p:sp>
        <p:nvSpPr>
          <p:cNvPr id="155651" name="Rectangle 2"/>
          <p:cNvSpPr>
            <a:spLocks noGrp="1" noRot="1" noChangeAspect="1" noChangeArrowheads="1" noTextEdit="1"/>
          </p:cNvSpPr>
          <p:nvPr>
            <p:ph type="sldImg"/>
          </p:nvPr>
        </p:nvSpPr>
        <p:spPr>
          <a:xfrm>
            <a:off x="685800" y="1143000"/>
            <a:ext cx="5486400" cy="3086100"/>
          </a:xfrm>
          <a:ln/>
        </p:spPr>
      </p:sp>
      <p:sp>
        <p:nvSpPr>
          <p:cNvPr id="1024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链路层可以提供的第三个服务是：流量控制机制，用于控制发送节点向接收节点发送数据帧的频率。避免过快发送，使接收节点的缓冲区溢出。</a:t>
            </a:r>
            <a:endParaRPr lang="en-US" altLang="zh-CN" dirty="0"/>
          </a:p>
          <a:p>
            <a:pPr>
              <a:defRPr/>
            </a:pPr>
            <a:r>
              <a:rPr lang="zh-CN" altLang="en-US" dirty="0"/>
              <a:t>链路层可以提供的第四个服务是：错误检测机制，接收方需要检测收到的数据帧是否发生比特错误，如果检测到错误，则可以通知发送方重传数据帧或直接丢弃该数据帧。</a:t>
            </a:r>
            <a:endParaRPr lang="en-US" altLang="zh-CN" dirty="0"/>
          </a:p>
          <a:p>
            <a:pPr>
              <a:defRPr/>
            </a:pPr>
            <a:r>
              <a:rPr lang="zh-CN" altLang="en-US" dirty="0"/>
              <a:t>链路层可以提供的第五个服务是：错误纠正机制，接收方可以对比特错误进行标识和纠正，不需要请求重传数据帧。</a:t>
            </a:r>
            <a:endParaRPr lang="en-US" altLang="zh-CN" dirty="0"/>
          </a:p>
          <a:p>
            <a:pPr>
              <a:defRPr/>
            </a:pPr>
            <a:r>
              <a:rPr lang="zh-CN" altLang="en-US" dirty="0"/>
              <a:t>链路层可以提供的第六个服务是：半双工或全双工的数据传输，在半双工模式下，链路的两个节点都可以发送数据帧，但不能同时发送。</a:t>
            </a:r>
            <a:endParaRPr lang="zh-CN" altLang="zh-CN" dirty="0"/>
          </a:p>
        </p:txBody>
      </p:sp>
    </p:spTree>
    <p:extLst>
      <p:ext uri="{BB962C8B-B14F-4D97-AF65-F5344CB8AC3E}">
        <p14:creationId xmlns:p14="http://schemas.microsoft.com/office/powerpoint/2010/main" val="36806173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那么，我们说实际的数据帧发送，需要目的主机的</a:t>
            </a:r>
            <a:r>
              <a:rPr lang="en-US" altLang="zh-CN" dirty="0"/>
              <a:t>IP</a:t>
            </a:r>
            <a:r>
              <a:rPr lang="zh-CN" altLang="en-US" dirty="0"/>
              <a:t>地址和</a:t>
            </a:r>
            <a:r>
              <a:rPr lang="en-US" altLang="zh-CN" dirty="0"/>
              <a:t>MAC</a:t>
            </a:r>
            <a:r>
              <a:rPr lang="zh-CN" altLang="en-US" dirty="0"/>
              <a:t>地址，这就需要提供地址之间的转化服务。</a:t>
            </a:r>
            <a:endParaRPr lang="en-US" altLang="zh-CN" dirty="0"/>
          </a:p>
          <a:p>
            <a:r>
              <a:rPr lang="zh-CN" altLang="en-US" dirty="0"/>
              <a:t>例如已知主机名，怎么查找该主机名对应的</a:t>
            </a:r>
            <a:r>
              <a:rPr lang="en-US" altLang="zh-CN" dirty="0"/>
              <a:t>IP</a:t>
            </a:r>
            <a:r>
              <a:rPr lang="zh-CN" altLang="en-US" dirty="0"/>
              <a:t>地址呢？这就需要用到</a:t>
            </a:r>
            <a:r>
              <a:rPr lang="en-US" altLang="zh-CN" dirty="0"/>
              <a:t>DNS</a:t>
            </a:r>
            <a:r>
              <a:rPr lang="zh-CN" altLang="en-US" dirty="0"/>
              <a:t>域名解析服务；</a:t>
            </a:r>
            <a:endParaRPr lang="en-US" altLang="zh-CN" dirty="0"/>
          </a:p>
          <a:p>
            <a:r>
              <a:rPr lang="zh-CN" altLang="en-US" dirty="0"/>
              <a:t>那么如果已知目的主机的</a:t>
            </a:r>
            <a:r>
              <a:rPr lang="en-US" altLang="zh-CN" dirty="0"/>
              <a:t>IP</a:t>
            </a:r>
            <a:r>
              <a:rPr lang="zh-CN" altLang="en-US" dirty="0"/>
              <a:t>地址，怎么查找它在同一个局域网中的</a:t>
            </a:r>
            <a:r>
              <a:rPr lang="en-US" altLang="zh-CN" dirty="0"/>
              <a:t>MAC</a:t>
            </a:r>
            <a:r>
              <a:rPr lang="zh-CN" altLang="en-US" dirty="0"/>
              <a:t>地址呢？这就需要用到</a:t>
            </a:r>
            <a:r>
              <a:rPr lang="en-US" altLang="zh-CN" dirty="0"/>
              <a:t>ARP</a:t>
            </a:r>
            <a:r>
              <a:rPr lang="zh-CN" altLang="en-US" dirty="0"/>
              <a:t>协议。</a:t>
            </a:r>
            <a:endParaRPr lang="en-US" altLang="zh-CN" dirty="0"/>
          </a:p>
          <a:p>
            <a:r>
              <a:rPr lang="zh-CN" altLang="en-US" dirty="0"/>
              <a:t>我们说</a:t>
            </a:r>
            <a:r>
              <a:rPr lang="en-US" altLang="zh-CN" dirty="0"/>
              <a:t>ARP</a:t>
            </a:r>
            <a:r>
              <a:rPr lang="zh-CN" altLang="en-US" dirty="0"/>
              <a:t>协议的主要作用是将</a:t>
            </a:r>
            <a:r>
              <a:rPr lang="en-US" altLang="zh-CN" dirty="0"/>
              <a:t>IP</a:t>
            </a:r>
            <a:r>
              <a:rPr lang="zh-CN" altLang="en-US" dirty="0"/>
              <a:t>地址解析为其对应的</a:t>
            </a:r>
            <a:r>
              <a:rPr lang="en-US" altLang="zh-CN" dirty="0"/>
              <a:t>MAC</a:t>
            </a:r>
            <a:r>
              <a:rPr lang="zh-CN" altLang="en-US" dirty="0"/>
              <a:t>地址。</a:t>
            </a:r>
            <a:endParaRPr lang="en-US" altLang="zh-CN" dirty="0"/>
          </a:p>
          <a:p>
            <a:r>
              <a:rPr lang="zh-CN" altLang="en-US" dirty="0"/>
              <a:t>需要说明的是</a:t>
            </a:r>
            <a:r>
              <a:rPr lang="en-US" altLang="zh-CN" dirty="0"/>
              <a:t>ARP</a:t>
            </a:r>
            <a:r>
              <a:rPr lang="zh-CN" altLang="en-US" dirty="0"/>
              <a:t>协议只为在同一个局域网内部的节点进行</a:t>
            </a:r>
            <a:r>
              <a:rPr lang="en-US" altLang="zh-CN" dirty="0"/>
              <a:t>IP</a:t>
            </a:r>
            <a:r>
              <a:rPr lang="zh-CN" altLang="en-US" dirty="0"/>
              <a:t>地址解析。</a:t>
            </a: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83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972401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EF17253F-E39F-49CC-BFD0-4CC7C9D56FBD}" type="slidenum">
              <a:rPr lang="en-US" altLang="zh-CN" smtClean="0">
                <a:solidFill>
                  <a:prstClr val="black"/>
                </a:solidFill>
                <a:latin typeface="Times New Roman" pitchFamily="18" charset="0"/>
                <a:ea typeface="ＭＳ Ｐゴシック" pitchFamily="34" charset="-128"/>
              </a:rPr>
              <a:pPr/>
              <a:t>84</a:t>
            </a:fld>
            <a:endParaRPr lang="en-US" altLang="zh-CN">
              <a:solidFill>
                <a:prstClr val="black"/>
              </a:solidFill>
              <a:latin typeface="Times New Roman" pitchFamily="18" charset="0"/>
              <a:ea typeface="ＭＳ Ｐゴシック" pitchFamily="34" charset="-128"/>
            </a:endParaRPr>
          </a:p>
        </p:txBody>
      </p:sp>
      <p:sp>
        <p:nvSpPr>
          <p:cNvPr id="166915" name="Rectangle 2"/>
          <p:cNvSpPr>
            <a:spLocks noGrp="1" noRot="1" noChangeAspect="1" noChangeArrowheads="1" noTextEdit="1"/>
          </p:cNvSpPr>
          <p:nvPr>
            <p:ph type="sldImg"/>
          </p:nvPr>
        </p:nvSpPr>
        <p:spPr>
          <a:xfrm>
            <a:off x="685800" y="1143000"/>
            <a:ext cx="5486400" cy="3086100"/>
          </a:xfrm>
          <a:ln/>
        </p:spPr>
      </p:sp>
      <p:sp>
        <p:nvSpPr>
          <p:cNvPr id="1372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下面我们来看一下</a:t>
            </a:r>
            <a:r>
              <a:rPr lang="en-US" altLang="zh-CN" dirty="0"/>
              <a:t>ARP</a:t>
            </a:r>
            <a:r>
              <a:rPr lang="zh-CN" altLang="en-US" dirty="0"/>
              <a:t>协议是如何帮助进行</a:t>
            </a:r>
            <a:r>
              <a:rPr lang="en-US" altLang="zh-CN" dirty="0"/>
              <a:t>IP</a:t>
            </a:r>
            <a:r>
              <a:rPr lang="zh-CN" altLang="en-US" dirty="0"/>
              <a:t>地址解析的。</a:t>
            </a:r>
            <a:endParaRPr lang="en-US" altLang="zh-CN" dirty="0"/>
          </a:p>
          <a:p>
            <a:pPr>
              <a:defRPr/>
            </a:pPr>
            <a:r>
              <a:rPr lang="zh-CN" altLang="en-US" dirty="0"/>
              <a:t>我们说局域网上的每个节点都会维护一个</a:t>
            </a:r>
            <a:r>
              <a:rPr lang="en-US" altLang="zh-CN" dirty="0"/>
              <a:t>ARP</a:t>
            </a:r>
            <a:r>
              <a:rPr lang="zh-CN" altLang="en-US" dirty="0"/>
              <a:t>表，这个表中会记录节点当前所知的</a:t>
            </a:r>
            <a:r>
              <a:rPr lang="en-US" altLang="zh-CN" dirty="0"/>
              <a:t>IP</a:t>
            </a:r>
            <a:r>
              <a:rPr lang="zh-CN" altLang="en-US" dirty="0"/>
              <a:t>地址到</a:t>
            </a:r>
            <a:r>
              <a:rPr lang="en-US" altLang="zh-CN" dirty="0"/>
              <a:t>MAC</a:t>
            </a:r>
            <a:r>
              <a:rPr lang="zh-CN" altLang="en-US" dirty="0"/>
              <a:t>地址的映射信息。</a:t>
            </a:r>
            <a:endParaRPr lang="en-US" altLang="zh-CN" dirty="0"/>
          </a:p>
          <a:p>
            <a:pPr>
              <a:defRPr/>
            </a:pPr>
            <a:r>
              <a:rPr lang="en-US" altLang="zh-CN" sz="1200" b="1" dirty="0">
                <a:latin typeface="+mn-ea"/>
              </a:rPr>
              <a:t> &lt; IP address; MAC address; TTL&gt;</a:t>
            </a:r>
          </a:p>
          <a:p>
            <a:pPr>
              <a:defRPr/>
            </a:pPr>
            <a:r>
              <a:rPr lang="zh-CN" altLang="en-US" sz="1200" b="1" dirty="0">
                <a:latin typeface="+mn-ea"/>
              </a:rPr>
              <a:t>这里的</a:t>
            </a:r>
            <a:r>
              <a:rPr lang="en-US" altLang="zh-CN" sz="1200" b="1" dirty="0">
                <a:latin typeface="+mn-ea"/>
              </a:rPr>
              <a:t>TTL</a:t>
            </a:r>
            <a:r>
              <a:rPr lang="zh-CN" altLang="en-US" sz="1200" b="1" dirty="0">
                <a:latin typeface="+mn-ea"/>
              </a:rPr>
              <a:t>是指的这个表项的存活时间，通常</a:t>
            </a:r>
            <a:r>
              <a:rPr lang="en-US" altLang="zh-CN" sz="1200" b="1" dirty="0">
                <a:latin typeface="+mn-ea"/>
              </a:rPr>
              <a:t>20</a:t>
            </a:r>
            <a:r>
              <a:rPr lang="zh-CN" altLang="en-US" sz="1200" b="1" dirty="0">
                <a:latin typeface="+mn-ea"/>
              </a:rPr>
              <a:t>分钟以后，这个表项就会被删除。</a:t>
            </a:r>
            <a:endParaRPr lang="en-US" altLang="zh-CN" sz="1200" b="1" dirty="0">
              <a:latin typeface="+mn-ea"/>
            </a:endParaRPr>
          </a:p>
          <a:p>
            <a:pPr>
              <a:defRPr/>
            </a:pPr>
            <a:endParaRPr lang="en-US" altLang="zh-CN" dirty="0"/>
          </a:p>
          <a:p>
            <a:pPr>
              <a:defRPr/>
            </a:pPr>
            <a:endParaRPr lang="zh-CN" altLang="zh-CN" dirty="0"/>
          </a:p>
        </p:txBody>
      </p:sp>
    </p:spTree>
    <p:extLst>
      <p:ext uri="{BB962C8B-B14F-4D97-AF65-F5344CB8AC3E}">
        <p14:creationId xmlns:p14="http://schemas.microsoft.com/office/powerpoint/2010/main" val="32305105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E736D00F-9BB6-4840-91AB-060F34911AC7}" type="slidenum">
              <a:rPr lang="en-US" altLang="zh-CN" smtClean="0">
                <a:solidFill>
                  <a:prstClr val="black"/>
                </a:solidFill>
                <a:latin typeface="Times New Roman" pitchFamily="18" charset="0"/>
                <a:ea typeface="ＭＳ Ｐゴシック" pitchFamily="34" charset="-128"/>
              </a:rPr>
              <a:pPr/>
              <a:t>85</a:t>
            </a:fld>
            <a:endParaRPr lang="en-US" altLang="zh-CN">
              <a:solidFill>
                <a:prstClr val="black"/>
              </a:solidFill>
              <a:latin typeface="Times New Roman" pitchFamily="18" charset="0"/>
              <a:ea typeface="ＭＳ Ｐゴシック" pitchFamily="34" charset="-128"/>
            </a:endParaRPr>
          </a:p>
        </p:txBody>
      </p:sp>
      <p:sp>
        <p:nvSpPr>
          <p:cNvPr id="167939" name="Rectangle 2"/>
          <p:cNvSpPr>
            <a:spLocks noGrp="1" noRot="1" noChangeAspect="1" noChangeArrowheads="1" noTextEdit="1"/>
          </p:cNvSpPr>
          <p:nvPr>
            <p:ph type="sldImg"/>
          </p:nvPr>
        </p:nvSpPr>
        <p:spPr>
          <a:xfrm>
            <a:off x="685800" y="1143000"/>
            <a:ext cx="5486400" cy="3086100"/>
          </a:xfrm>
          <a:ln/>
        </p:spPr>
      </p:sp>
      <p:sp>
        <p:nvSpPr>
          <p:cNvPr id="1382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假设同一个局域网中主机</a:t>
            </a:r>
            <a:r>
              <a:rPr lang="en-US" altLang="zh-CN" dirty="0"/>
              <a:t>A</a:t>
            </a:r>
            <a:r>
              <a:rPr lang="zh-CN" altLang="en-US" sz="2400" dirty="0"/>
              <a:t>希望发送数据报给主机</a:t>
            </a:r>
            <a:r>
              <a:rPr lang="en-US" altLang="zh-CN" sz="2400" dirty="0"/>
              <a:t>B</a:t>
            </a:r>
            <a:r>
              <a:rPr lang="zh-CN" altLang="en-US" sz="2400" dirty="0"/>
              <a:t>，</a:t>
            </a:r>
            <a:endParaRPr lang="en-US" altLang="zh-CN" sz="2400" dirty="0"/>
          </a:p>
          <a:p>
            <a:pPr>
              <a:defRPr/>
            </a:pPr>
            <a:r>
              <a:rPr lang="zh-CN" altLang="en-US" sz="2400" dirty="0"/>
              <a:t>主机</a:t>
            </a:r>
            <a:r>
              <a:rPr lang="en-US" altLang="zh-CN" sz="2400" dirty="0"/>
              <a:t>A</a:t>
            </a:r>
            <a:r>
              <a:rPr lang="zh-CN" altLang="en-US" sz="2400" dirty="0"/>
              <a:t>首先查找自己维护的</a:t>
            </a:r>
            <a:r>
              <a:rPr lang="en-US" altLang="zh-CN" sz="2400" dirty="0"/>
              <a:t>ARP</a:t>
            </a:r>
            <a:r>
              <a:rPr lang="zh-CN" altLang="en-US" sz="2400" dirty="0"/>
              <a:t>表，看是否存在</a:t>
            </a:r>
            <a:r>
              <a:rPr lang="en-US" altLang="zh-CN" sz="2400" dirty="0"/>
              <a:t>B</a:t>
            </a:r>
            <a:r>
              <a:rPr lang="zh-CN" altLang="en-US" sz="2400" dirty="0"/>
              <a:t>的</a:t>
            </a:r>
            <a:r>
              <a:rPr lang="en-US" altLang="zh-CN" sz="2400" dirty="0"/>
              <a:t>MAC</a:t>
            </a:r>
            <a:r>
              <a:rPr lang="zh-CN" altLang="en-US" sz="2400" dirty="0"/>
              <a:t>地址，假设</a:t>
            </a:r>
            <a:r>
              <a:rPr lang="en-US" altLang="zh-CN" dirty="0"/>
              <a:t>B</a:t>
            </a:r>
            <a:r>
              <a:rPr lang="zh-CN" altLang="en-US" dirty="0"/>
              <a:t>的</a:t>
            </a:r>
            <a:r>
              <a:rPr lang="en-US" altLang="zh-CN" dirty="0"/>
              <a:t>MAC</a:t>
            </a:r>
            <a:r>
              <a:rPr lang="zh-CN" altLang="en-US" dirty="0"/>
              <a:t>地址不在</a:t>
            </a:r>
            <a:r>
              <a:rPr lang="en-US" altLang="zh-CN" dirty="0"/>
              <a:t>A</a:t>
            </a:r>
            <a:r>
              <a:rPr lang="zh-CN" altLang="en-US" dirty="0"/>
              <a:t>的</a:t>
            </a:r>
            <a:r>
              <a:rPr lang="en-US" altLang="zh-CN" dirty="0"/>
              <a:t>ARP</a:t>
            </a:r>
            <a:r>
              <a:rPr lang="zh-CN" altLang="en-US" dirty="0"/>
              <a:t>映射表中。</a:t>
            </a:r>
            <a:endParaRPr lang="en-US" altLang="zh-CN" dirty="0"/>
          </a:p>
          <a:p>
            <a:pPr>
              <a:lnSpc>
                <a:spcPct val="110000"/>
              </a:lnSpc>
            </a:pPr>
            <a:r>
              <a:rPr lang="zh-CN" altLang="en-US" sz="2400" dirty="0"/>
              <a:t>则主机</a:t>
            </a:r>
            <a:r>
              <a:rPr lang="en-US" altLang="zh-CN" sz="2400" dirty="0"/>
              <a:t>A</a:t>
            </a:r>
            <a:r>
              <a:rPr lang="zh-CN" altLang="en-US" sz="2400" dirty="0"/>
              <a:t>首先广播</a:t>
            </a:r>
            <a:r>
              <a:rPr lang="en-US" altLang="zh-CN" sz="2400" dirty="0"/>
              <a:t>ARP</a:t>
            </a:r>
            <a:r>
              <a:rPr lang="zh-CN" altLang="en-US" sz="2400" dirty="0"/>
              <a:t>查询分组</a:t>
            </a:r>
            <a:r>
              <a:rPr lang="en-US" altLang="zh-CN" sz="2400" dirty="0"/>
              <a:t>,</a:t>
            </a:r>
            <a:r>
              <a:rPr lang="zh-CN" altLang="en-US" sz="2400" dirty="0"/>
              <a:t>其中包含</a:t>
            </a:r>
            <a:r>
              <a:rPr lang="en-US" altLang="zh-CN" sz="2400" dirty="0"/>
              <a:t>B</a:t>
            </a:r>
            <a:r>
              <a:rPr lang="zh-CN" altLang="en-US" sz="2400" dirty="0"/>
              <a:t>的</a:t>
            </a:r>
            <a:r>
              <a:rPr lang="en-US" altLang="zh-CN" sz="2400" dirty="0"/>
              <a:t>IP</a:t>
            </a:r>
            <a:r>
              <a:rPr lang="zh-CN" altLang="en-US" sz="2400" dirty="0"/>
              <a:t>地址，查询分组是个广播帧，即</a:t>
            </a:r>
            <a:r>
              <a:rPr lang="zh-CN" altLang="en-US" dirty="0"/>
              <a:t>目的</a:t>
            </a:r>
            <a:r>
              <a:rPr lang="en-US" altLang="zh-CN" dirty="0"/>
              <a:t>MAC</a:t>
            </a:r>
            <a:r>
              <a:rPr lang="zh-CN" altLang="en-US" dirty="0"/>
              <a:t>地址是</a:t>
            </a:r>
            <a:r>
              <a:rPr lang="en-US" altLang="zh-CN" dirty="0"/>
              <a:t>FF-FF-FF-FF-FF-FF</a:t>
            </a:r>
            <a:r>
              <a:rPr lang="zh-CN" altLang="en-US" dirty="0"/>
              <a:t>。</a:t>
            </a:r>
            <a:endParaRPr lang="en-US" altLang="zh-CN" dirty="0"/>
          </a:p>
          <a:p>
            <a:pPr>
              <a:lnSpc>
                <a:spcPct val="110000"/>
              </a:lnSpc>
            </a:pPr>
            <a:r>
              <a:rPr lang="zh-CN" altLang="en-US" dirty="0"/>
              <a:t>因此局域网中所有节点收到</a:t>
            </a:r>
            <a:r>
              <a:rPr lang="en-US" altLang="zh-CN" dirty="0"/>
              <a:t>ARP</a:t>
            </a:r>
            <a:r>
              <a:rPr lang="zh-CN" altLang="en-US" dirty="0"/>
              <a:t>查询分组，其余主机发现查询的不是本机的</a:t>
            </a:r>
            <a:r>
              <a:rPr lang="en-US" altLang="zh-CN" dirty="0"/>
              <a:t>MAC</a:t>
            </a:r>
            <a:r>
              <a:rPr lang="zh-CN" altLang="en-US" dirty="0"/>
              <a:t>地址，因此不进行回应。</a:t>
            </a:r>
            <a:endParaRPr lang="en-US" altLang="zh-CN" dirty="0"/>
          </a:p>
          <a:p>
            <a:pPr>
              <a:lnSpc>
                <a:spcPct val="110000"/>
              </a:lnSpc>
            </a:pPr>
            <a:r>
              <a:rPr lang="zh-CN" altLang="en-US" dirty="0"/>
              <a:t>只有</a:t>
            </a:r>
            <a:r>
              <a:rPr lang="zh-CN" altLang="en-US" sz="2400" dirty="0"/>
              <a:t>主机</a:t>
            </a:r>
            <a:r>
              <a:rPr lang="en-US" altLang="zh-CN" sz="2400" dirty="0"/>
              <a:t>B</a:t>
            </a:r>
            <a:r>
              <a:rPr lang="zh-CN" altLang="en-US" sz="2400" dirty="0"/>
              <a:t>收到</a:t>
            </a:r>
            <a:r>
              <a:rPr lang="en-US" altLang="zh-CN" sz="2400" dirty="0"/>
              <a:t>ARP</a:t>
            </a:r>
            <a:r>
              <a:rPr lang="zh-CN" altLang="en-US" sz="2400" dirty="0"/>
              <a:t>查询分组后，返回</a:t>
            </a:r>
            <a:r>
              <a:rPr lang="en-US" altLang="zh-CN" sz="2400" dirty="0"/>
              <a:t>B</a:t>
            </a:r>
            <a:r>
              <a:rPr lang="zh-CN" altLang="en-US" sz="2400" dirty="0"/>
              <a:t>的</a:t>
            </a:r>
            <a:r>
              <a:rPr lang="en-US" altLang="zh-CN" sz="2400" dirty="0"/>
              <a:t>MAC</a:t>
            </a:r>
            <a:r>
              <a:rPr lang="zh-CN" altLang="en-US" sz="2400" dirty="0"/>
              <a:t>地址给主机</a:t>
            </a:r>
            <a:r>
              <a:rPr lang="en-US" altLang="zh-CN" sz="2400" dirty="0"/>
              <a:t>A</a:t>
            </a:r>
            <a:r>
              <a:rPr lang="zh-CN" altLang="en-US" sz="2400" dirty="0"/>
              <a:t>，</a:t>
            </a:r>
            <a:r>
              <a:rPr lang="zh-CN" altLang="en-US" dirty="0"/>
              <a:t>包含有</a:t>
            </a:r>
            <a:r>
              <a:rPr lang="en-US" altLang="zh-CN" dirty="0"/>
              <a:t>B</a:t>
            </a:r>
            <a:r>
              <a:rPr lang="zh-CN" altLang="en-US" dirty="0"/>
              <a:t>的</a:t>
            </a:r>
            <a:r>
              <a:rPr lang="en-US" altLang="zh-CN" dirty="0"/>
              <a:t>MAC</a:t>
            </a:r>
            <a:r>
              <a:rPr lang="zh-CN" altLang="en-US" dirty="0"/>
              <a:t>地址的帧发送给主机</a:t>
            </a:r>
            <a:r>
              <a:rPr lang="en-US" altLang="zh-CN" dirty="0"/>
              <a:t>A</a:t>
            </a:r>
            <a:r>
              <a:rPr lang="en-US" altLang="ja-JP" dirty="0"/>
              <a:t>(</a:t>
            </a:r>
            <a:r>
              <a:rPr lang="zh-CN" altLang="en-US" dirty="0"/>
              <a:t>单播</a:t>
            </a:r>
            <a:r>
              <a:rPr lang="en-US" altLang="ja-JP" dirty="0"/>
              <a:t>)</a:t>
            </a:r>
            <a:r>
              <a:rPr lang="zh-CN" altLang="en-US" dirty="0"/>
              <a:t>。</a:t>
            </a:r>
            <a:endParaRPr lang="en-US" altLang="zh-CN" dirty="0"/>
          </a:p>
          <a:p>
            <a:pPr>
              <a:lnSpc>
                <a:spcPct val="110000"/>
              </a:lnSpc>
            </a:pPr>
            <a:r>
              <a:rPr lang="zh-CN" altLang="en-US" dirty="0"/>
              <a:t>于是，主机</a:t>
            </a:r>
            <a:r>
              <a:rPr lang="en-US" altLang="zh-CN" dirty="0"/>
              <a:t>A</a:t>
            </a:r>
            <a:r>
              <a:rPr lang="zh-CN" altLang="en-US" dirty="0"/>
              <a:t>在自己的</a:t>
            </a:r>
            <a:r>
              <a:rPr lang="en-US" altLang="zh-CN" dirty="0"/>
              <a:t>ARP</a:t>
            </a:r>
            <a:r>
              <a:rPr lang="zh-CN" altLang="en-US" dirty="0"/>
              <a:t>表中缓存</a:t>
            </a:r>
            <a:r>
              <a:rPr lang="en-US" altLang="zh-CN" dirty="0"/>
              <a:t>B</a:t>
            </a:r>
            <a:r>
              <a:rPr lang="zh-CN" altLang="en-US" dirty="0"/>
              <a:t>主机的</a:t>
            </a:r>
            <a:r>
              <a:rPr lang="en-US" altLang="zh-CN" dirty="0"/>
              <a:t>IP</a:t>
            </a:r>
            <a:r>
              <a:rPr lang="zh-CN" altLang="en-US" dirty="0"/>
              <a:t>地址和</a:t>
            </a:r>
            <a:r>
              <a:rPr lang="en-US" altLang="zh-CN" dirty="0"/>
              <a:t>MAC</a:t>
            </a:r>
            <a:r>
              <a:rPr lang="zh-CN" altLang="en-US" dirty="0"/>
              <a:t>地址。</a:t>
            </a:r>
            <a:endParaRPr lang="en-US" altLang="zh-CN" dirty="0"/>
          </a:p>
          <a:p>
            <a:pPr>
              <a:lnSpc>
                <a:spcPct val="110000"/>
              </a:lnSpc>
            </a:pPr>
            <a:r>
              <a:rPr lang="zh-CN" altLang="en-US" dirty="0"/>
              <a:t>这里需要说明的是，</a:t>
            </a:r>
            <a:r>
              <a:rPr lang="en-US" altLang="zh-CN" dirty="0"/>
              <a:t>ARP</a:t>
            </a:r>
            <a:r>
              <a:rPr lang="zh-CN" altLang="en-US" dirty="0"/>
              <a:t>是即插即用的，即局域网中动态的增加或减少主机，不需要管理员进行额外的手工干预。</a:t>
            </a:r>
            <a:endParaRPr lang="en-US" altLang="ja-JP" dirty="0"/>
          </a:p>
          <a:p>
            <a:pPr>
              <a:defRPr/>
            </a:pPr>
            <a:endParaRPr lang="zh-CN" altLang="zh-CN" dirty="0"/>
          </a:p>
        </p:txBody>
      </p:sp>
    </p:spTree>
    <p:extLst>
      <p:ext uri="{BB962C8B-B14F-4D97-AF65-F5344CB8AC3E}">
        <p14:creationId xmlns:p14="http://schemas.microsoft.com/office/powerpoint/2010/main" val="5037978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23CBCE0-50E1-4A3C-8C8D-DD26C8B7C115}" type="slidenum">
              <a:rPr lang="en-US" altLang="zh-CN" smtClean="0">
                <a:solidFill>
                  <a:prstClr val="black"/>
                </a:solidFill>
                <a:latin typeface="Times New Roman" pitchFamily="18" charset="0"/>
                <a:ea typeface="ＭＳ Ｐゴシック" pitchFamily="34" charset="-128"/>
              </a:rPr>
              <a:pPr/>
              <a:t>86</a:t>
            </a:fld>
            <a:endParaRPr lang="en-US" altLang="zh-CN">
              <a:solidFill>
                <a:prstClr val="black"/>
              </a:solidFill>
              <a:latin typeface="Times New Roman" pitchFamily="18" charset="0"/>
              <a:ea typeface="ＭＳ Ｐゴシック" pitchFamily="34" charset="-128"/>
            </a:endParaRPr>
          </a:p>
        </p:txBody>
      </p:sp>
      <p:sp>
        <p:nvSpPr>
          <p:cNvPr id="168963" name="Rectangle 2"/>
          <p:cNvSpPr>
            <a:spLocks noGrp="1" noRot="1" noChangeAspect="1" noChangeArrowheads="1" noTextEdit="1"/>
          </p:cNvSpPr>
          <p:nvPr>
            <p:ph type="sldImg"/>
          </p:nvPr>
        </p:nvSpPr>
        <p:spPr>
          <a:xfrm>
            <a:off x="685800" y="1143000"/>
            <a:ext cx="5486400" cy="3086100"/>
          </a:xfrm>
          <a:ln/>
        </p:spPr>
      </p:sp>
      <p:sp>
        <p:nvSpPr>
          <p:cNvPr id="1392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刚才我们讲的是发送和接收主机位于同一个局域网内，更常见的情况是主机</a:t>
            </a:r>
            <a:r>
              <a:rPr lang="en-US" altLang="zh-CN" dirty="0"/>
              <a:t>A</a:t>
            </a:r>
            <a:r>
              <a:rPr lang="zh-CN" altLang="en-US" dirty="0"/>
              <a:t>需要发送数据报给其他局域网的主机</a:t>
            </a:r>
            <a:r>
              <a:rPr lang="en-US" altLang="zh-CN" dirty="0"/>
              <a:t>B</a:t>
            </a:r>
            <a:r>
              <a:rPr lang="zh-CN" altLang="en-US" dirty="0"/>
              <a:t>，那么这个时候数据帧的转发情况是怎么样的呢？</a:t>
            </a:r>
            <a:endParaRPr lang="en-US" altLang="zh-CN" dirty="0"/>
          </a:p>
          <a:p>
            <a:pPr>
              <a:defRPr/>
            </a:pPr>
            <a:r>
              <a:rPr lang="zh-CN" altLang="en-US" dirty="0"/>
              <a:t>我们来看这样的一个例子。</a:t>
            </a:r>
            <a:endParaRPr lang="en-US" altLang="zh-CN" dirty="0"/>
          </a:p>
          <a:p>
            <a:pPr marL="111125" indent="-111125">
              <a:lnSpc>
                <a:spcPct val="110000"/>
              </a:lnSpc>
              <a:buFont typeface="Wingdings" pitchFamily="2" charset="2"/>
              <a:buNone/>
            </a:pPr>
            <a:r>
              <a:rPr lang="zh-CN" altLang="en-US" sz="2400" dirty="0"/>
              <a:t>主机</a:t>
            </a:r>
            <a:r>
              <a:rPr lang="en-US" altLang="zh-CN" sz="2400" dirty="0"/>
              <a:t>A</a:t>
            </a:r>
            <a:r>
              <a:rPr lang="zh-CN" altLang="en-US" sz="2400" dirty="0"/>
              <a:t>经路由器</a:t>
            </a:r>
            <a:r>
              <a:rPr lang="en-US" altLang="zh-CN" sz="2400" dirty="0"/>
              <a:t>R</a:t>
            </a:r>
            <a:r>
              <a:rPr lang="zh-CN" altLang="en-US" sz="2400" dirty="0"/>
              <a:t>发送数据报给主机</a:t>
            </a:r>
            <a:r>
              <a:rPr lang="en-US" altLang="zh-CN" sz="2400" dirty="0"/>
              <a:t>B</a:t>
            </a:r>
            <a:endParaRPr lang="en-US" altLang="zh-CN" sz="1200" dirty="0"/>
          </a:p>
          <a:p>
            <a:pPr marL="111125" indent="-111125">
              <a:lnSpc>
                <a:spcPct val="110000"/>
              </a:lnSpc>
              <a:buFont typeface="Wingdings" pitchFamily="2" charset="2"/>
              <a:buNone/>
            </a:pPr>
            <a:r>
              <a:rPr lang="zh-CN" altLang="en-US" dirty="0"/>
              <a:t>假设主机</a:t>
            </a:r>
            <a:r>
              <a:rPr lang="en-US" altLang="zh-CN" dirty="0"/>
              <a:t>A</a:t>
            </a:r>
            <a:r>
              <a:rPr lang="zh-CN" altLang="en-US" dirty="0"/>
              <a:t>知道主机</a:t>
            </a:r>
            <a:r>
              <a:rPr lang="en-US" altLang="zh-CN" dirty="0"/>
              <a:t>B</a:t>
            </a:r>
            <a:r>
              <a:rPr lang="zh-CN" altLang="en-US" dirty="0"/>
              <a:t>的</a:t>
            </a:r>
            <a:r>
              <a:rPr lang="en-US" altLang="zh-CN" dirty="0"/>
              <a:t>IP</a:t>
            </a:r>
            <a:r>
              <a:rPr lang="zh-CN" altLang="en-US" dirty="0"/>
              <a:t>地址</a:t>
            </a:r>
            <a:endParaRPr lang="en-US" altLang="zh-CN" dirty="0"/>
          </a:p>
          <a:p>
            <a:pPr marL="111125" indent="-111125">
              <a:lnSpc>
                <a:spcPct val="110000"/>
              </a:lnSpc>
              <a:buFont typeface="Wingdings" pitchFamily="2" charset="2"/>
              <a:buNone/>
            </a:pPr>
            <a:r>
              <a:rPr lang="zh-CN" altLang="en-US" dirty="0"/>
              <a:t>假设主机</a:t>
            </a:r>
            <a:r>
              <a:rPr lang="en-US" altLang="zh-CN" dirty="0"/>
              <a:t>A</a:t>
            </a:r>
            <a:r>
              <a:rPr lang="zh-CN" altLang="en-US" dirty="0"/>
              <a:t>知道第一跳路由器</a:t>
            </a:r>
            <a:r>
              <a:rPr lang="en-US" altLang="zh-CN" dirty="0"/>
              <a:t>R</a:t>
            </a:r>
            <a:r>
              <a:rPr lang="zh-CN" altLang="en-US" dirty="0"/>
              <a:t>的</a:t>
            </a:r>
            <a:r>
              <a:rPr lang="en-US" altLang="zh-CN" dirty="0"/>
              <a:t>IP</a:t>
            </a:r>
            <a:r>
              <a:rPr lang="zh-CN" altLang="en-US" dirty="0"/>
              <a:t>地址</a:t>
            </a:r>
            <a:r>
              <a:rPr lang="en-US" altLang="zh-CN" dirty="0"/>
              <a:t>(</a:t>
            </a:r>
            <a:r>
              <a:rPr lang="zh-CN" altLang="en-US" dirty="0"/>
              <a:t>通过</a:t>
            </a:r>
            <a:r>
              <a:rPr lang="en-US" altLang="zh-CN" dirty="0"/>
              <a:t>DHCP</a:t>
            </a:r>
            <a:r>
              <a:rPr lang="zh-CN" altLang="en-US" dirty="0"/>
              <a:t>协议</a:t>
            </a:r>
            <a:r>
              <a:rPr lang="en-US" altLang="zh-CN" dirty="0"/>
              <a:t>)</a:t>
            </a:r>
          </a:p>
          <a:p>
            <a:pPr marL="111125" indent="-111125">
              <a:lnSpc>
                <a:spcPct val="110000"/>
              </a:lnSpc>
              <a:buFont typeface="Wingdings" pitchFamily="2" charset="2"/>
              <a:buNone/>
            </a:pPr>
            <a:r>
              <a:rPr lang="zh-CN" altLang="en-US" dirty="0"/>
              <a:t>假设主机</a:t>
            </a:r>
            <a:r>
              <a:rPr lang="en-US" altLang="zh-CN" dirty="0"/>
              <a:t>A</a:t>
            </a:r>
            <a:r>
              <a:rPr lang="zh-CN" altLang="en-US" dirty="0"/>
              <a:t>知道路由器</a:t>
            </a:r>
            <a:r>
              <a:rPr lang="en-US" altLang="zh-CN" dirty="0"/>
              <a:t>R</a:t>
            </a:r>
            <a:r>
              <a:rPr lang="zh-CN" altLang="en-US" dirty="0"/>
              <a:t>的</a:t>
            </a:r>
            <a:r>
              <a:rPr lang="en-US" altLang="zh-CN" dirty="0"/>
              <a:t>MAC</a:t>
            </a:r>
            <a:r>
              <a:rPr lang="zh-CN" altLang="en-US" dirty="0"/>
              <a:t>地址</a:t>
            </a:r>
            <a:r>
              <a:rPr lang="en-US" altLang="zh-CN" dirty="0"/>
              <a:t>(</a:t>
            </a:r>
            <a:r>
              <a:rPr lang="zh-CN" altLang="en-US" dirty="0"/>
              <a:t>通过</a:t>
            </a:r>
            <a:r>
              <a:rPr lang="en-US" altLang="zh-CN" dirty="0"/>
              <a:t>ARP</a:t>
            </a:r>
            <a:r>
              <a:rPr lang="zh-CN" altLang="en-US" dirty="0"/>
              <a:t>协议</a:t>
            </a:r>
            <a:r>
              <a:rPr lang="en-US" altLang="zh-CN" dirty="0"/>
              <a:t>)</a:t>
            </a:r>
          </a:p>
          <a:p>
            <a:pPr>
              <a:defRPr/>
            </a:pPr>
            <a:endParaRPr lang="zh-CN" altLang="zh-CN" dirty="0"/>
          </a:p>
        </p:txBody>
      </p:sp>
    </p:spTree>
    <p:extLst>
      <p:ext uri="{BB962C8B-B14F-4D97-AF65-F5344CB8AC3E}">
        <p14:creationId xmlns:p14="http://schemas.microsoft.com/office/powerpoint/2010/main" val="3880042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F6BD353B-9DCC-4289-92BB-8FF87061D564}" type="slidenum">
              <a:rPr lang="en-US" altLang="zh-CN" smtClean="0">
                <a:solidFill>
                  <a:prstClr val="black"/>
                </a:solidFill>
                <a:latin typeface="Times New Roman" pitchFamily="18" charset="0"/>
                <a:ea typeface="ＭＳ Ｐゴシック" pitchFamily="34" charset="-128"/>
              </a:rPr>
              <a:pPr/>
              <a:t>87</a:t>
            </a:fld>
            <a:endParaRPr lang="en-US" altLang="zh-CN">
              <a:solidFill>
                <a:prstClr val="black"/>
              </a:solidFill>
              <a:latin typeface="Times New Roman" pitchFamily="18" charset="0"/>
              <a:ea typeface="ＭＳ Ｐゴシック" pitchFamily="34" charset="-128"/>
            </a:endParaRPr>
          </a:p>
        </p:txBody>
      </p:sp>
      <p:sp>
        <p:nvSpPr>
          <p:cNvPr id="169987" name="Rectangle 2"/>
          <p:cNvSpPr>
            <a:spLocks noGrp="1" noRot="1" noChangeAspect="1" noChangeArrowheads="1" noTextEdit="1"/>
          </p:cNvSpPr>
          <p:nvPr>
            <p:ph type="sldImg"/>
          </p:nvPr>
        </p:nvSpPr>
        <p:spPr>
          <a:xfrm>
            <a:off x="685800" y="1143000"/>
            <a:ext cx="5486400" cy="3086100"/>
          </a:xfrm>
          <a:ln/>
        </p:spPr>
      </p:sp>
      <p:sp>
        <p:nvSpPr>
          <p:cNvPr id="1402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首先主机</a:t>
            </a:r>
            <a:r>
              <a:rPr lang="en-US" altLang="zh-CN" dirty="0"/>
              <a:t>A</a:t>
            </a:r>
            <a:r>
              <a:rPr lang="zh-CN" altLang="en-US" dirty="0"/>
              <a:t>构建</a:t>
            </a:r>
            <a:r>
              <a:rPr lang="en-US" altLang="zh-CN" dirty="0"/>
              <a:t>IP</a:t>
            </a:r>
            <a:r>
              <a:rPr lang="zh-CN" altLang="en-US" dirty="0"/>
              <a:t>数据报，数据报的源</a:t>
            </a:r>
            <a:r>
              <a:rPr lang="en-US" altLang="zh-CN" dirty="0"/>
              <a:t>IP</a:t>
            </a:r>
            <a:r>
              <a:rPr lang="zh-CN" altLang="en-US" dirty="0"/>
              <a:t>地址是自己的</a:t>
            </a:r>
            <a:r>
              <a:rPr lang="en-US" altLang="zh-CN" sz="1200" i="0" dirty="0">
                <a:latin typeface="Arial" charset="0"/>
              </a:rPr>
              <a:t>111.111.111.111</a:t>
            </a:r>
            <a:r>
              <a:rPr lang="zh-CN" altLang="en-US" sz="1200" i="0" dirty="0">
                <a:latin typeface="Arial" charset="0"/>
              </a:rPr>
              <a:t>，目的</a:t>
            </a:r>
            <a:r>
              <a:rPr lang="en-US" altLang="zh-CN" sz="1200" i="0" dirty="0">
                <a:latin typeface="Arial" charset="0"/>
              </a:rPr>
              <a:t>IP</a:t>
            </a:r>
            <a:r>
              <a:rPr lang="zh-CN" altLang="en-US" sz="1200" i="0" dirty="0">
                <a:latin typeface="Arial" charset="0"/>
              </a:rPr>
              <a:t>地址是主机</a:t>
            </a:r>
            <a:r>
              <a:rPr lang="en-US" altLang="zh-CN" sz="1200" i="0" dirty="0">
                <a:latin typeface="Arial" charset="0"/>
              </a:rPr>
              <a:t>B</a:t>
            </a:r>
            <a:r>
              <a:rPr lang="zh-CN" altLang="en-US" sz="1200" i="0" dirty="0">
                <a:latin typeface="Arial" charset="0"/>
              </a:rPr>
              <a:t>的</a:t>
            </a:r>
            <a:r>
              <a:rPr lang="en-US" altLang="zh-CN" sz="1200" i="0" dirty="0">
                <a:latin typeface="Arial" charset="0"/>
              </a:rPr>
              <a:t>IP</a:t>
            </a:r>
            <a:r>
              <a:rPr lang="zh-CN" altLang="en-US" sz="1200" i="0" dirty="0">
                <a:latin typeface="Arial" charset="0"/>
              </a:rPr>
              <a:t>地址</a:t>
            </a:r>
            <a:r>
              <a:rPr lang="en-US" altLang="zh-CN" sz="1200" i="0" dirty="0">
                <a:latin typeface="Arial" charset="0"/>
              </a:rPr>
              <a:t>222.222.222.222</a:t>
            </a:r>
            <a:r>
              <a:rPr lang="zh-CN" altLang="en-US" sz="1200" i="0" dirty="0">
                <a:latin typeface="Arial" charset="0"/>
              </a:rPr>
              <a:t>。</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a:latin typeface="Arial" charset="0"/>
              </a:rPr>
              <a:t>那么该数据报封装成数据帧的源</a:t>
            </a:r>
            <a:r>
              <a:rPr lang="en-US" altLang="zh-CN" sz="1200" i="0" dirty="0">
                <a:latin typeface="Arial" charset="0"/>
              </a:rPr>
              <a:t>MAC</a:t>
            </a:r>
            <a:r>
              <a:rPr lang="zh-CN" altLang="en-US" sz="1200" i="0" dirty="0">
                <a:latin typeface="Arial" charset="0"/>
              </a:rPr>
              <a:t>地址是自己的</a:t>
            </a:r>
            <a:r>
              <a:rPr lang="en-US" altLang="zh-CN" sz="1200" i="0" dirty="0">
                <a:latin typeface="Arial" charset="0"/>
              </a:rPr>
              <a:t>MAC</a:t>
            </a:r>
            <a:r>
              <a:rPr lang="zh-CN" altLang="en-US" sz="1200" i="0" dirty="0">
                <a:latin typeface="Arial" charset="0"/>
              </a:rPr>
              <a:t>地址，</a:t>
            </a:r>
            <a:r>
              <a:rPr lang="en-US" altLang="zh-CN" sz="1200" i="0" dirty="0">
                <a:latin typeface="Arial" charset="0"/>
              </a:rPr>
              <a:t>74-29-9C-E8-FF-55</a:t>
            </a:r>
            <a:r>
              <a:rPr lang="zh-CN" altLang="en-US" sz="1200" i="0" dirty="0">
                <a:latin typeface="Arial" charset="0"/>
              </a:rPr>
              <a:t>，目的</a:t>
            </a:r>
            <a:r>
              <a:rPr lang="en-US" altLang="zh-CN" sz="1200" i="0" dirty="0">
                <a:latin typeface="Arial" charset="0"/>
              </a:rPr>
              <a:t>MAC</a:t>
            </a:r>
            <a:r>
              <a:rPr lang="zh-CN" altLang="en-US" sz="1200" i="0" dirty="0">
                <a:latin typeface="Arial" charset="0"/>
              </a:rPr>
              <a:t>地址是谁的呢？是</a:t>
            </a:r>
            <a:r>
              <a:rPr lang="en-US" altLang="zh-CN" sz="1200" i="0" dirty="0">
                <a:latin typeface="Arial" charset="0"/>
              </a:rPr>
              <a:t>B</a:t>
            </a:r>
            <a:r>
              <a:rPr lang="zh-CN" altLang="en-US" sz="1200" i="0" dirty="0">
                <a:latin typeface="Arial" charset="0"/>
              </a:rPr>
              <a:t>主机的</a:t>
            </a:r>
            <a:r>
              <a:rPr lang="en-US" altLang="zh-CN" sz="1200" i="0" dirty="0">
                <a:latin typeface="Arial" charset="0"/>
              </a:rPr>
              <a:t>MAC</a:t>
            </a:r>
            <a:r>
              <a:rPr lang="zh-CN" altLang="en-US" sz="1200" i="0" dirty="0">
                <a:latin typeface="Arial" charset="0"/>
              </a:rPr>
              <a:t>地址，还是路由器左边端口的</a:t>
            </a:r>
            <a:r>
              <a:rPr lang="en-US" altLang="zh-CN" sz="1200" i="0" dirty="0">
                <a:latin typeface="Arial" charset="0"/>
              </a:rPr>
              <a:t>MAC</a:t>
            </a:r>
            <a:r>
              <a:rPr lang="zh-CN" altLang="en-US" sz="1200" i="0" dirty="0">
                <a:latin typeface="Arial" charset="0"/>
              </a:rPr>
              <a:t>地址呢？</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a:latin typeface="Arial" charset="0"/>
              </a:rPr>
              <a:t>我们首先分析这个数据帧的发送路径。我们说当主机</a:t>
            </a:r>
            <a:r>
              <a:rPr lang="en-US" altLang="zh-CN" sz="1200" i="0" dirty="0">
                <a:latin typeface="Arial" charset="0"/>
              </a:rPr>
              <a:t>A</a:t>
            </a:r>
            <a:r>
              <a:rPr lang="zh-CN" altLang="en-US" sz="1200" i="0" dirty="0">
                <a:latin typeface="Arial" charset="0"/>
              </a:rPr>
              <a:t>判断该数据报的接收主机与自己不在同一个局域网时，它会首先将数据报发送到自己的第一跳路由器，即这里的路由器</a:t>
            </a:r>
            <a:r>
              <a:rPr lang="en-US" altLang="zh-CN" sz="1200" i="0" dirty="0">
                <a:latin typeface="Arial" charset="0"/>
              </a:rPr>
              <a:t>R</a:t>
            </a:r>
            <a:r>
              <a:rPr lang="zh-CN" altLang="en-US" sz="1200" i="0" dirty="0">
                <a:latin typeface="Arial" charset="0"/>
              </a:rPr>
              <a:t>，</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a:latin typeface="Arial" charset="0"/>
              </a:rPr>
              <a:t>因此该数据帧的目的</a:t>
            </a:r>
            <a:r>
              <a:rPr lang="en-US" altLang="zh-CN" sz="1200" i="0" dirty="0">
                <a:latin typeface="Arial" charset="0"/>
              </a:rPr>
              <a:t>MAC</a:t>
            </a:r>
            <a:r>
              <a:rPr lang="zh-CN" altLang="en-US" sz="1200" i="0" dirty="0">
                <a:latin typeface="Arial" charset="0"/>
              </a:rPr>
              <a:t>地址应该是</a:t>
            </a:r>
            <a:r>
              <a:rPr lang="en-US" altLang="zh-CN" sz="1200" i="0" dirty="0">
                <a:latin typeface="Arial" charset="0"/>
              </a:rPr>
              <a:t>R</a:t>
            </a:r>
            <a:r>
              <a:rPr lang="zh-CN" altLang="en-US" sz="1200" i="0" dirty="0">
                <a:latin typeface="Arial" charset="0"/>
              </a:rPr>
              <a:t>的左边端口的</a:t>
            </a:r>
            <a:r>
              <a:rPr lang="en-US" altLang="zh-CN" sz="1200" i="0" dirty="0">
                <a:latin typeface="Arial" charset="0"/>
              </a:rPr>
              <a:t>MAC</a:t>
            </a:r>
            <a:r>
              <a:rPr lang="zh-CN" altLang="en-US" sz="1200" i="0" dirty="0">
                <a:latin typeface="Arial" charset="0"/>
              </a:rPr>
              <a:t>地址，</a:t>
            </a:r>
            <a:r>
              <a:rPr lang="en-US" altLang="zh-CN" sz="1200" i="0" dirty="0">
                <a:latin typeface="Arial" charset="0"/>
              </a:rPr>
              <a:t>E6-E9-00-17-BB-4B</a:t>
            </a:r>
            <a:r>
              <a:rPr lang="zh-CN" altLang="en-US" sz="1200" i="0" dirty="0">
                <a:latin typeface="Arial" charset="0"/>
              </a:rPr>
              <a:t>。</a:t>
            </a: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latin typeface="Arial" charset="0"/>
            </a:endParaRPr>
          </a:p>
          <a:p>
            <a:pPr>
              <a:defRPr/>
            </a:pPr>
            <a:endParaRPr lang="zh-CN" altLang="zh-CN" dirty="0"/>
          </a:p>
        </p:txBody>
      </p:sp>
    </p:spTree>
    <p:extLst>
      <p:ext uri="{BB962C8B-B14F-4D97-AF65-F5344CB8AC3E}">
        <p14:creationId xmlns:p14="http://schemas.microsoft.com/office/powerpoint/2010/main" val="10801635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2461F2F-B15B-4B06-93E1-E816F0579F64}" type="slidenum">
              <a:rPr lang="en-US" altLang="zh-CN" smtClean="0">
                <a:solidFill>
                  <a:prstClr val="black"/>
                </a:solidFill>
                <a:latin typeface="Times New Roman" pitchFamily="18" charset="0"/>
                <a:ea typeface="ＭＳ Ｐゴシック" pitchFamily="34" charset="-128"/>
              </a:rPr>
              <a:pPr/>
              <a:t>88</a:t>
            </a:fld>
            <a:endParaRPr lang="en-US" altLang="zh-CN">
              <a:solidFill>
                <a:prstClr val="black"/>
              </a:solidFill>
              <a:latin typeface="Times New Roman" pitchFamily="18" charset="0"/>
              <a:ea typeface="ＭＳ Ｐゴシック" pitchFamily="34" charset="-128"/>
            </a:endParaRPr>
          </a:p>
        </p:txBody>
      </p:sp>
      <p:sp>
        <p:nvSpPr>
          <p:cNvPr id="171011" name="Rectangle 2"/>
          <p:cNvSpPr>
            <a:spLocks noGrp="1" noRot="1" noChangeAspect="1" noChangeArrowheads="1" noTextEdit="1"/>
          </p:cNvSpPr>
          <p:nvPr>
            <p:ph type="sldImg"/>
          </p:nvPr>
        </p:nvSpPr>
        <p:spPr>
          <a:xfrm>
            <a:off x="685800" y="1143000"/>
            <a:ext cx="5486400" cy="3086100"/>
          </a:xfrm>
          <a:ln/>
        </p:spPr>
      </p:sp>
      <p:sp>
        <p:nvSpPr>
          <p:cNvPr id="14131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该数据帧到达路由器</a:t>
            </a:r>
            <a:r>
              <a:rPr lang="en-US" altLang="zh-CN" dirty="0"/>
              <a:t>R</a:t>
            </a:r>
            <a:r>
              <a:rPr lang="zh-CN" altLang="en-US" dirty="0"/>
              <a:t>后，路由器</a:t>
            </a:r>
            <a:r>
              <a:rPr lang="en-US" altLang="zh-CN" dirty="0"/>
              <a:t>R</a:t>
            </a:r>
            <a:r>
              <a:rPr lang="zh-CN" altLang="en-US" dirty="0"/>
              <a:t>接收数据帧，然后抽取出数据报递交给网络层，网络层根据目的</a:t>
            </a:r>
            <a:r>
              <a:rPr lang="en-US" altLang="zh-CN" dirty="0"/>
              <a:t>IP</a:t>
            </a:r>
            <a:r>
              <a:rPr lang="zh-CN" altLang="en-US" dirty="0"/>
              <a:t>地址，判断该数据报要往右边的端口转发，且接收主机</a:t>
            </a:r>
            <a:r>
              <a:rPr lang="en-US" altLang="zh-CN" dirty="0"/>
              <a:t>B</a:t>
            </a:r>
            <a:r>
              <a:rPr lang="zh-CN" altLang="en-US" dirty="0"/>
              <a:t>与自己右边端口属于同一个局域网。</a:t>
            </a:r>
            <a:endParaRPr lang="zh-CN" altLang="zh-CN" dirty="0"/>
          </a:p>
        </p:txBody>
      </p:sp>
    </p:spTree>
    <p:extLst>
      <p:ext uri="{BB962C8B-B14F-4D97-AF65-F5344CB8AC3E}">
        <p14:creationId xmlns:p14="http://schemas.microsoft.com/office/powerpoint/2010/main" val="22147987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B5040E58-624B-4F2F-9B0B-9093B67ED617}" type="slidenum">
              <a:rPr lang="en-US" altLang="zh-CN" smtClean="0">
                <a:solidFill>
                  <a:prstClr val="black"/>
                </a:solidFill>
                <a:latin typeface="Times New Roman" pitchFamily="18" charset="0"/>
                <a:ea typeface="ＭＳ Ｐゴシック" pitchFamily="34" charset="-128"/>
              </a:rPr>
              <a:pPr/>
              <a:t>89</a:t>
            </a:fld>
            <a:endParaRPr lang="en-US" altLang="zh-CN">
              <a:solidFill>
                <a:prstClr val="black"/>
              </a:solidFill>
              <a:latin typeface="Times New Roman" pitchFamily="18" charset="0"/>
              <a:ea typeface="ＭＳ Ｐゴシック" pitchFamily="34" charset="-128"/>
            </a:endParaRPr>
          </a:p>
        </p:txBody>
      </p:sp>
      <p:sp>
        <p:nvSpPr>
          <p:cNvPr id="172035" name="Rectangle 2"/>
          <p:cNvSpPr>
            <a:spLocks noGrp="1" noRot="1" noChangeAspect="1" noChangeArrowheads="1" noTextEdit="1"/>
          </p:cNvSpPr>
          <p:nvPr>
            <p:ph type="sldImg"/>
          </p:nvPr>
        </p:nvSpPr>
        <p:spPr>
          <a:xfrm>
            <a:off x="685800" y="1143000"/>
            <a:ext cx="5486400" cy="3086100"/>
          </a:xfrm>
          <a:ln/>
        </p:spPr>
      </p:sp>
      <p:sp>
        <p:nvSpPr>
          <p:cNvPr id="1423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因此向右边端口输出数据帧时，数据帧的源</a:t>
            </a:r>
            <a:r>
              <a:rPr lang="en-US" altLang="zh-CN" dirty="0"/>
              <a:t>MAC</a:t>
            </a:r>
            <a:r>
              <a:rPr lang="zh-CN" altLang="en-US" dirty="0"/>
              <a:t>地址是路由器右边端口的</a:t>
            </a:r>
            <a:r>
              <a:rPr lang="en-US" altLang="zh-CN" dirty="0"/>
              <a:t>MAC</a:t>
            </a:r>
            <a:r>
              <a:rPr lang="zh-CN" altLang="en-US" dirty="0"/>
              <a:t>地址</a:t>
            </a:r>
            <a:r>
              <a:rPr lang="en-US" altLang="zh-CN" sz="1200" i="0" dirty="0">
                <a:latin typeface="Arial" charset="0"/>
              </a:rPr>
              <a:t>1A-23-F9-CD-06-9B</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数据帧的目的</a:t>
            </a:r>
            <a:r>
              <a:rPr lang="en-US" altLang="zh-CN" dirty="0"/>
              <a:t>MAC</a:t>
            </a:r>
            <a:r>
              <a:rPr lang="zh-CN" altLang="en-US" dirty="0"/>
              <a:t>地址是主机</a:t>
            </a:r>
            <a:r>
              <a:rPr lang="en-US" altLang="zh-CN" dirty="0"/>
              <a:t>B</a:t>
            </a:r>
            <a:r>
              <a:rPr lang="zh-CN" altLang="en-US" dirty="0"/>
              <a:t>的</a:t>
            </a:r>
            <a:r>
              <a:rPr lang="en-US" altLang="zh-CN" dirty="0"/>
              <a:t>MAC</a:t>
            </a:r>
            <a:r>
              <a:rPr lang="zh-CN" altLang="en-US" dirty="0"/>
              <a:t>地址</a:t>
            </a:r>
            <a:r>
              <a:rPr lang="en-US" altLang="zh-CN" sz="1200" i="0" dirty="0">
                <a:latin typeface="Arial" charset="0"/>
              </a:rPr>
              <a:t>49-BD-D2-C7-56-2A</a:t>
            </a:r>
            <a:r>
              <a:rPr lang="zh-CN" altLang="en-US" dirty="0"/>
              <a:t>。</a:t>
            </a:r>
            <a:endParaRPr lang="zh-CN" altLang="zh-CN" dirty="0"/>
          </a:p>
          <a:p>
            <a:pPr>
              <a:defRPr/>
            </a:pPr>
            <a:endParaRPr lang="zh-CN" altLang="zh-CN" dirty="0"/>
          </a:p>
        </p:txBody>
      </p:sp>
    </p:spTree>
    <p:extLst>
      <p:ext uri="{BB962C8B-B14F-4D97-AF65-F5344CB8AC3E}">
        <p14:creationId xmlns:p14="http://schemas.microsoft.com/office/powerpoint/2010/main" val="27093684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D4C5E2ED-2F68-4D8C-BBDE-BEDCC1E8E637}" type="slidenum">
              <a:rPr lang="en-US" altLang="zh-CN" smtClean="0">
                <a:solidFill>
                  <a:prstClr val="black"/>
                </a:solidFill>
                <a:latin typeface="Times New Roman" pitchFamily="18" charset="0"/>
                <a:ea typeface="ＭＳ Ｐゴシック" pitchFamily="34" charset="-128"/>
              </a:rPr>
              <a:pPr/>
              <a:t>90</a:t>
            </a:fld>
            <a:endParaRPr lang="en-US" altLang="zh-CN">
              <a:solidFill>
                <a:prstClr val="black"/>
              </a:solidFill>
              <a:latin typeface="Times New Roman" pitchFamily="18" charset="0"/>
              <a:ea typeface="ＭＳ Ｐゴシック" pitchFamily="34" charset="-128"/>
            </a:endParaRPr>
          </a:p>
        </p:txBody>
      </p:sp>
      <p:sp>
        <p:nvSpPr>
          <p:cNvPr id="173059" name="Rectangle 2"/>
          <p:cNvSpPr>
            <a:spLocks noGrp="1" noRot="1" noChangeAspect="1" noChangeArrowheads="1" noTextEdit="1"/>
          </p:cNvSpPr>
          <p:nvPr>
            <p:ph type="sldImg"/>
          </p:nvPr>
        </p:nvSpPr>
        <p:spPr>
          <a:xfrm>
            <a:off x="685800" y="1143000"/>
            <a:ext cx="5486400" cy="3086100"/>
          </a:xfrm>
          <a:ln/>
        </p:spPr>
      </p:sp>
      <p:sp>
        <p:nvSpPr>
          <p:cNvPr id="143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a:p>
        </p:txBody>
      </p:sp>
    </p:spTree>
    <p:extLst>
      <p:ext uri="{BB962C8B-B14F-4D97-AF65-F5344CB8AC3E}">
        <p14:creationId xmlns:p14="http://schemas.microsoft.com/office/powerpoint/2010/main" val="20920922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1395B4CD-E447-49FC-B2F1-6F40A94D19E8}" type="slidenum">
              <a:rPr lang="en-US" altLang="zh-CN" smtClean="0">
                <a:solidFill>
                  <a:prstClr val="black"/>
                </a:solidFill>
                <a:latin typeface="Times New Roman" pitchFamily="18" charset="0"/>
                <a:ea typeface="ＭＳ Ｐゴシック" pitchFamily="34" charset="-128"/>
              </a:rPr>
              <a:pPr/>
              <a:t>91</a:t>
            </a:fld>
            <a:endParaRPr lang="en-US" altLang="zh-CN">
              <a:solidFill>
                <a:prstClr val="black"/>
              </a:solidFill>
              <a:latin typeface="Times New Roman" pitchFamily="18" charset="0"/>
              <a:ea typeface="ＭＳ Ｐゴシック" pitchFamily="34" charset="-128"/>
            </a:endParaRPr>
          </a:p>
        </p:txBody>
      </p:sp>
      <p:sp>
        <p:nvSpPr>
          <p:cNvPr id="174083" name="Rectangle 2"/>
          <p:cNvSpPr>
            <a:spLocks noGrp="1" noRot="1" noChangeAspect="1" noChangeArrowheads="1" noTextEdit="1"/>
          </p:cNvSpPr>
          <p:nvPr>
            <p:ph type="sldImg"/>
          </p:nvPr>
        </p:nvSpPr>
        <p:spPr>
          <a:xfrm>
            <a:off x="685800" y="1143000"/>
            <a:ext cx="5486400" cy="3086100"/>
          </a:xfrm>
          <a:ln/>
        </p:spPr>
      </p:sp>
      <p:sp>
        <p:nvSpPr>
          <p:cNvPr id="1443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这里需要强调的是，在整个传输过程中，数据报的源</a:t>
            </a:r>
            <a:r>
              <a:rPr lang="en-US" altLang="zh-CN" dirty="0"/>
              <a:t>IP</a:t>
            </a:r>
            <a:r>
              <a:rPr lang="zh-CN" altLang="en-US" dirty="0"/>
              <a:t>地址和目的</a:t>
            </a:r>
            <a:r>
              <a:rPr lang="en-US" altLang="zh-CN" dirty="0"/>
              <a:t>IP</a:t>
            </a:r>
            <a:r>
              <a:rPr lang="zh-CN" altLang="en-US" dirty="0"/>
              <a:t>地址是不会发生改变的，改变的只是数据帧的源和目的</a:t>
            </a:r>
            <a:r>
              <a:rPr lang="en-US" altLang="zh-CN" dirty="0"/>
              <a:t>MAC</a:t>
            </a:r>
            <a:r>
              <a:rPr lang="zh-CN" altLang="en-US" dirty="0"/>
              <a:t>地址。</a:t>
            </a:r>
            <a:endParaRPr lang="zh-CN" altLang="zh-CN" dirty="0"/>
          </a:p>
        </p:txBody>
      </p:sp>
    </p:spTree>
    <p:extLst>
      <p:ext uri="{BB962C8B-B14F-4D97-AF65-F5344CB8AC3E}">
        <p14:creationId xmlns:p14="http://schemas.microsoft.com/office/powerpoint/2010/main" val="6643952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首先我们介绍以太网的一些背景知识。</a:t>
            </a:r>
            <a:endParaRPr lang="en-US" altLang="zh-CN" dirty="0"/>
          </a:p>
          <a:p>
            <a:r>
              <a:rPr lang="zh-CN" altLang="en-US" dirty="0"/>
              <a:t>以太网是目前为止，最为成功的一种有线局域网技术。</a:t>
            </a:r>
            <a:endParaRPr lang="en-US" altLang="zh-CN" dirty="0"/>
          </a:p>
          <a:p>
            <a:pPr marL="0" indent="0" eaLnBrk="1">
              <a:lnSpc>
                <a:spcPct val="115000"/>
              </a:lnSpc>
              <a:buNone/>
            </a:pPr>
            <a:r>
              <a:rPr lang="zh-CN" altLang="en-US" sz="1200" dirty="0">
                <a:latin typeface="+mn-ea"/>
              </a:rPr>
              <a:t>以太网成功的原因，主要包括如下三点：</a:t>
            </a:r>
          </a:p>
          <a:p>
            <a:pPr>
              <a:lnSpc>
                <a:spcPct val="115000"/>
              </a:lnSpc>
            </a:pPr>
            <a:r>
              <a:rPr lang="zh-CN" altLang="en-US" sz="1200" dirty="0">
                <a:latin typeface="+mn-ea"/>
              </a:rPr>
              <a:t>首先，它是第一个广泛使用的局域网技术；</a:t>
            </a:r>
          </a:p>
          <a:p>
            <a:pPr>
              <a:lnSpc>
                <a:spcPct val="115000"/>
              </a:lnSpc>
            </a:pPr>
            <a:r>
              <a:rPr lang="zh-CN" altLang="en-US" sz="1200" dirty="0">
                <a:latin typeface="+mn-ea"/>
              </a:rPr>
              <a:t>其次，以太网非常简单，而且相关设备也很便宜；</a:t>
            </a:r>
          </a:p>
          <a:p>
            <a:pPr>
              <a:lnSpc>
                <a:spcPct val="115000"/>
              </a:lnSpc>
            </a:pPr>
            <a:r>
              <a:rPr lang="zh-CN" altLang="en-US" sz="1200" dirty="0">
                <a:latin typeface="+mn-ea"/>
              </a:rPr>
              <a:t>最后，以太网的版本不断更新，数据传输速率更高、成本更低。</a:t>
            </a:r>
            <a:endParaRPr lang="en-US" altLang="zh-CN" sz="1200" dirty="0">
              <a:latin typeface="+mn-ea"/>
            </a:endParaRPr>
          </a:p>
          <a:p>
            <a:pPr>
              <a:lnSpc>
                <a:spcPct val="115000"/>
              </a:lnSpc>
            </a:pPr>
            <a:r>
              <a:rPr lang="zh-CN" altLang="en-US" sz="1200" dirty="0">
                <a:latin typeface="+mn-ea"/>
              </a:rPr>
              <a:t>这是当年以太网设计者画的草图。</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92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6544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689F5EA2-887A-46B4-BE04-34D7271DCDF8}" type="slidenum">
              <a:rPr lang="en-US" altLang="zh-CN" smtClean="0">
                <a:latin typeface="Times New Roman" pitchFamily="18" charset="0"/>
                <a:ea typeface="ＭＳ Ｐゴシック" pitchFamily="34" charset="-128"/>
              </a:rPr>
              <a:pPr/>
              <a:t>9</a:t>
            </a:fld>
            <a:endParaRPr lang="en-US" altLang="zh-CN">
              <a:latin typeface="Times New Roman" pitchFamily="18" charset="0"/>
              <a:ea typeface="ＭＳ Ｐゴシック" pitchFamily="34" charset="-128"/>
            </a:endParaRPr>
          </a:p>
        </p:txBody>
      </p:sp>
      <p:sp>
        <p:nvSpPr>
          <p:cNvPr id="156675" name="Rectangle 2"/>
          <p:cNvSpPr>
            <a:spLocks noGrp="1" noRot="1" noChangeAspect="1" noChangeArrowheads="1" noTextEdit="1"/>
          </p:cNvSpPr>
          <p:nvPr>
            <p:ph type="sldImg"/>
          </p:nvPr>
        </p:nvSpPr>
        <p:spPr>
          <a:xfrm>
            <a:off x="685800" y="1143000"/>
            <a:ext cx="5486400" cy="3086100"/>
          </a:xfrm>
          <a:ln/>
        </p:spPr>
      </p:sp>
      <p:sp>
        <p:nvSpPr>
          <p:cNvPr id="1034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ltLang="zh-CN" dirty="0"/>
              <a:t>5.1.2</a:t>
            </a:r>
            <a:r>
              <a:rPr lang="zh-CN" altLang="en-US" dirty="0"/>
              <a:t>节介绍的是链路层功能实现的位置。我们说链路层在主机和网络设备上都需要实现。</a:t>
            </a:r>
            <a:endParaRPr lang="en-US" altLang="zh-CN" dirty="0"/>
          </a:p>
          <a:p>
            <a:pPr>
              <a:defRPr/>
            </a:pPr>
            <a:r>
              <a:rPr lang="zh-CN" altLang="en-US" dirty="0"/>
              <a:t>右图是一个典型的主机体系结构，位于网络适配器核心的是链路层控制器，该控制器通常是一个实现了许多链路层服务的专用芯片。</a:t>
            </a:r>
            <a:endParaRPr lang="en-US" altLang="zh-CN" dirty="0"/>
          </a:p>
          <a:p>
            <a:pPr>
              <a:defRPr/>
            </a:pPr>
            <a:r>
              <a:rPr lang="zh-CN" altLang="en-US" dirty="0"/>
              <a:t>因此，链路层控制器的许多功能是用硬件实现的。</a:t>
            </a:r>
            <a:endParaRPr lang="en-US" altLang="zh-CN" dirty="0"/>
          </a:p>
          <a:p>
            <a:pPr>
              <a:defRPr/>
            </a:pPr>
            <a:endParaRPr lang="zh-CN" altLang="zh-CN" dirty="0"/>
          </a:p>
        </p:txBody>
      </p:sp>
    </p:spTree>
    <p:extLst>
      <p:ext uri="{BB962C8B-B14F-4D97-AF65-F5344CB8AC3E}">
        <p14:creationId xmlns:p14="http://schemas.microsoft.com/office/powerpoint/2010/main" val="2045273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接着我们介绍以太网常见的两种物理拓扑结构，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总线型：一直</a:t>
            </a:r>
            <a:r>
              <a:rPr lang="zh-CN" altLang="en-US" dirty="0">
                <a:solidFill>
                  <a:srgbClr val="CC0000"/>
                </a:solidFill>
                <a:latin typeface="+mn-ea"/>
              </a:rPr>
              <a:t>流行到</a:t>
            </a:r>
            <a:r>
              <a:rPr lang="en-US" altLang="zh-CN" dirty="0">
                <a:solidFill>
                  <a:srgbClr val="CC0000"/>
                </a:solidFill>
                <a:latin typeface="+mn-ea"/>
              </a:rPr>
              <a:t>90</a:t>
            </a:r>
            <a:r>
              <a:rPr lang="zh-CN" altLang="en-US" dirty="0">
                <a:solidFill>
                  <a:srgbClr val="CC0000"/>
                </a:solidFill>
                <a:latin typeface="+mn-ea"/>
              </a:rPr>
              <a:t>年代中期，</a:t>
            </a:r>
            <a:r>
              <a:rPr lang="zh-CN" altLang="en-US" dirty="0"/>
              <a:t>所有节点都属于相同的冲突域</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CC0000"/>
                </a:solidFill>
              </a:rPr>
              <a:t>星形：目前仍然非常流行，星形结构的中心是交换机，每个端口</a:t>
            </a:r>
            <a:r>
              <a:rPr lang="zh-CN" altLang="en-US" dirty="0"/>
              <a:t>运行一个独立的以太网协议，节点相互之间发送数据帧不发生碰撞，每个端口对应的网段是一个独立的碰撞域。</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94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302210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1000Base-LX </a:t>
            </a:r>
            <a:r>
              <a:rPr lang="zh-CN" altLang="en-US" dirty="0"/>
              <a:t>使用长波长激光（</a:t>
            </a:r>
            <a:r>
              <a:rPr lang="en-US" altLang="zh-CN" dirty="0"/>
              <a:t>1310nm</a:t>
            </a:r>
            <a:r>
              <a:rPr lang="zh-CN" altLang="en-US" dirty="0"/>
              <a:t>）越过多模式和单模式光纤，</a:t>
            </a:r>
            <a:r>
              <a:rPr lang="en-US" altLang="zh-CN" dirty="0"/>
              <a:t>1000Base-SX </a:t>
            </a:r>
            <a:r>
              <a:rPr lang="zh-CN" altLang="en-US" dirty="0"/>
              <a:t>使用短波长激光越过多模式光纤。多模式光纤的最大距离是 </a:t>
            </a:r>
            <a:r>
              <a:rPr lang="en-US" altLang="zh-CN" dirty="0"/>
              <a:t>550m</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95</a:t>
            </a:fld>
            <a:endParaRPr lang="zh-CN" altLang="en-US"/>
          </a:p>
        </p:txBody>
      </p:sp>
    </p:spTree>
    <p:extLst>
      <p:ext uri="{BB962C8B-B14F-4D97-AF65-F5344CB8AC3E}">
        <p14:creationId xmlns:p14="http://schemas.microsoft.com/office/powerpoint/2010/main" val="21910255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100</a:t>
            </a:fld>
            <a:endParaRPr lang="zh-CN" altLang="en-US"/>
          </a:p>
        </p:txBody>
      </p:sp>
    </p:spTree>
    <p:extLst>
      <p:ext uri="{BB962C8B-B14F-4D97-AF65-F5344CB8AC3E}">
        <p14:creationId xmlns:p14="http://schemas.microsoft.com/office/powerpoint/2010/main" val="4169712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101</a:t>
            </a:fld>
            <a:endParaRPr lang="zh-CN" altLang="en-US"/>
          </a:p>
        </p:txBody>
      </p:sp>
    </p:spTree>
    <p:extLst>
      <p:ext uri="{BB962C8B-B14F-4D97-AF65-F5344CB8AC3E}">
        <p14:creationId xmlns:p14="http://schemas.microsoft.com/office/powerpoint/2010/main" val="41060490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102</a:t>
            </a:fld>
            <a:endParaRPr lang="zh-CN" altLang="en-US"/>
          </a:p>
        </p:txBody>
      </p:sp>
    </p:spTree>
    <p:extLst>
      <p:ext uri="{BB962C8B-B14F-4D97-AF65-F5344CB8AC3E}">
        <p14:creationId xmlns:p14="http://schemas.microsoft.com/office/powerpoint/2010/main" val="3177205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差分曼彻斯特编码信号的编码原则是</a:t>
            </a:r>
            <a:r>
              <a:rPr lang="en-US" altLang="zh-CN" dirty="0"/>
              <a:t>: </a:t>
            </a:r>
            <a:r>
              <a:rPr lang="zh-CN" altLang="en-US" dirty="0"/>
              <a:t>在信号位中间总是将信号反相</a:t>
            </a:r>
            <a:r>
              <a:rPr lang="en-US" altLang="zh-CN" dirty="0"/>
              <a:t>; </a:t>
            </a:r>
            <a:r>
              <a:rPr lang="zh-CN" altLang="en-US" dirty="0"/>
              <a:t>在信号位开始时不改变信号极性</a:t>
            </a:r>
            <a:r>
              <a:rPr lang="en-US" altLang="zh-CN" dirty="0"/>
              <a:t>,</a:t>
            </a:r>
            <a:r>
              <a:rPr lang="zh-CN" altLang="en-US" dirty="0"/>
              <a:t>表示逻辑</a:t>
            </a:r>
            <a:r>
              <a:rPr lang="en-US" altLang="zh-CN" dirty="0"/>
              <a:t>"1"; </a:t>
            </a:r>
            <a:r>
              <a:rPr lang="zh-CN" altLang="en-US" dirty="0"/>
              <a:t>在信号位开始时改变信号极性</a:t>
            </a:r>
            <a:r>
              <a:rPr lang="en-US" altLang="zh-CN" dirty="0"/>
              <a:t>,</a:t>
            </a:r>
            <a:r>
              <a:rPr lang="zh-CN" altLang="en-US" dirty="0"/>
              <a:t>表示逻辑</a:t>
            </a:r>
            <a:r>
              <a:rPr lang="en-US" altLang="zh-CN" dirty="0"/>
              <a:t>0.</a:t>
            </a:r>
          </a:p>
          <a:p>
            <a:endParaRPr lang="en-US" altLang="zh-CN" dirty="0"/>
          </a:p>
          <a:p>
            <a:r>
              <a:rPr lang="zh-CN" altLang="en-US" dirty="0"/>
              <a:t>在不同的书籍中，曼彻斯特编码中，电平跳动表示的值不同</a:t>
            </a:r>
            <a:r>
              <a:rPr lang="en-US" altLang="zh-CN" dirty="0"/>
              <a:t>.</a:t>
            </a:r>
            <a:r>
              <a:rPr lang="zh-CN" altLang="en-US" dirty="0"/>
              <a:t>事实上存在两种相反的数据表示约定。</a:t>
            </a:r>
            <a:br>
              <a:rPr lang="zh-CN" altLang="en-US" dirty="0"/>
            </a:br>
            <a:r>
              <a:rPr lang="zh-CN" altLang="en-US" dirty="0"/>
              <a:t>　　第一种是由</a:t>
            </a:r>
            <a:r>
              <a:rPr lang="en-US" altLang="zh-CN" dirty="0"/>
              <a:t>G. E. Thomas, Andrew S. </a:t>
            </a:r>
            <a:r>
              <a:rPr lang="en-US" altLang="zh-CN" dirty="0" err="1"/>
              <a:t>Tanenbaum</a:t>
            </a:r>
            <a:r>
              <a:rPr lang="zh-CN" altLang="en-US" dirty="0"/>
              <a:t>等人在</a:t>
            </a:r>
            <a:r>
              <a:rPr lang="en-US" altLang="zh-CN" dirty="0"/>
              <a:t>1949</a:t>
            </a:r>
            <a:r>
              <a:rPr lang="zh-CN" altLang="en-US" dirty="0"/>
              <a:t>年提出的，它规定</a:t>
            </a:r>
            <a:r>
              <a:rPr lang="en-US" altLang="zh-CN" dirty="0"/>
              <a:t>0</a:t>
            </a:r>
            <a:r>
              <a:rPr lang="zh-CN" altLang="en-US" dirty="0"/>
              <a:t>是由低</a:t>
            </a:r>
            <a:r>
              <a:rPr lang="en-US" altLang="zh-CN" dirty="0"/>
              <a:t>-</a:t>
            </a:r>
            <a:r>
              <a:rPr lang="zh-CN" altLang="en-US" dirty="0"/>
              <a:t>高的电平跳变表示，</a:t>
            </a:r>
            <a:r>
              <a:rPr lang="en-US" altLang="zh-CN" dirty="0"/>
              <a:t>1</a:t>
            </a:r>
            <a:r>
              <a:rPr lang="zh-CN" altLang="en-US" dirty="0"/>
              <a:t>是高</a:t>
            </a:r>
            <a:r>
              <a:rPr lang="en-US" altLang="zh-CN" dirty="0"/>
              <a:t>-</a:t>
            </a:r>
            <a:r>
              <a:rPr lang="zh-CN" altLang="en-US" dirty="0"/>
              <a:t>低的电平跳变。</a:t>
            </a:r>
            <a:br>
              <a:rPr lang="zh-CN" altLang="en-US" dirty="0"/>
            </a:br>
            <a:r>
              <a:rPr lang="zh-CN" altLang="en-US" dirty="0"/>
              <a:t>　　第二种约定则是在</a:t>
            </a:r>
            <a:r>
              <a:rPr lang="en-US" altLang="zh-CN" dirty="0"/>
              <a:t>IEEE 802.4(</a:t>
            </a:r>
            <a:r>
              <a:rPr lang="zh-CN" altLang="en-US" dirty="0"/>
              <a:t>令牌总线</a:t>
            </a:r>
            <a:r>
              <a:rPr lang="en-US" altLang="zh-CN" dirty="0"/>
              <a:t>)</a:t>
            </a:r>
            <a:r>
              <a:rPr lang="zh-CN" altLang="en-US" dirty="0"/>
              <a:t>和低速版的</a:t>
            </a:r>
            <a:r>
              <a:rPr lang="en-US" altLang="zh-CN" dirty="0"/>
              <a:t>IEEE 802.3 (</a:t>
            </a:r>
            <a:r>
              <a:rPr lang="zh-CN" altLang="en-US" dirty="0"/>
              <a:t>以太网</a:t>
            </a:r>
            <a:r>
              <a:rPr lang="en-US" altLang="zh-CN" dirty="0"/>
              <a:t>)</a:t>
            </a:r>
            <a:r>
              <a:rPr lang="zh-CN" altLang="en-US" dirty="0"/>
              <a:t>中规定</a:t>
            </a:r>
            <a:r>
              <a:rPr lang="en-US" altLang="zh-CN" dirty="0"/>
              <a:t>, </a:t>
            </a:r>
            <a:r>
              <a:rPr lang="zh-CN" altLang="en-US" dirty="0"/>
              <a:t>按照这样的说法</a:t>
            </a:r>
            <a:r>
              <a:rPr lang="en-US" altLang="zh-CN" dirty="0"/>
              <a:t>, </a:t>
            </a:r>
            <a:r>
              <a:rPr lang="zh-CN" altLang="en-US" dirty="0"/>
              <a:t>低</a:t>
            </a:r>
            <a:r>
              <a:rPr lang="en-US" altLang="zh-CN" dirty="0"/>
              <a:t>-</a:t>
            </a:r>
            <a:r>
              <a:rPr lang="zh-CN" altLang="en-US" dirty="0"/>
              <a:t>高电平跳变表示</a:t>
            </a:r>
            <a:r>
              <a:rPr lang="en-US" altLang="zh-CN" dirty="0"/>
              <a:t>1, </a:t>
            </a:r>
            <a:r>
              <a:rPr lang="zh-CN" altLang="en-US" dirty="0"/>
              <a:t>高</a:t>
            </a:r>
            <a:r>
              <a:rPr lang="en-US" altLang="zh-CN" dirty="0"/>
              <a:t>-</a:t>
            </a:r>
            <a:r>
              <a:rPr lang="zh-CN" altLang="en-US" dirty="0"/>
              <a:t>低的电平跳变表示</a:t>
            </a:r>
            <a:r>
              <a:rPr lang="en-US" altLang="zh-CN" dirty="0"/>
              <a:t>0</a:t>
            </a:r>
            <a:r>
              <a:rPr lang="zh-CN" altLang="en-US" dirty="0"/>
              <a:t>。</a:t>
            </a:r>
            <a:br>
              <a:rPr lang="zh-CN" altLang="en-US" dirty="0"/>
            </a:br>
            <a:r>
              <a:rPr lang="zh-CN" altLang="en-US" dirty="0"/>
              <a:t>　　由于有以上两种不同的表示方法</a:t>
            </a:r>
            <a:r>
              <a:rPr lang="en-US" altLang="zh-CN" dirty="0"/>
              <a:t>,</a:t>
            </a:r>
            <a:r>
              <a:rPr lang="zh-CN" altLang="en-US" dirty="0"/>
              <a:t>所以有些地方会出现歧异。当然</a:t>
            </a:r>
            <a:r>
              <a:rPr lang="en-US" altLang="zh-CN" dirty="0"/>
              <a:t>,</a:t>
            </a:r>
            <a:r>
              <a:rPr lang="zh-CN" altLang="en-US" dirty="0"/>
              <a:t>这可以在差分曼彻斯特编码</a:t>
            </a:r>
            <a:r>
              <a:rPr lang="en-US" altLang="zh-CN" dirty="0"/>
              <a:t>(Differential Manchester encoding)</a:t>
            </a:r>
            <a:r>
              <a:rPr lang="zh-CN" altLang="en-US" dirty="0"/>
              <a:t>方式中克服</a:t>
            </a:r>
            <a:r>
              <a:rPr lang="en-US" altLang="zh-CN"/>
              <a:t>.</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103</a:t>
            </a:fld>
            <a:endParaRPr lang="zh-CN" altLang="en-US"/>
          </a:p>
        </p:txBody>
      </p:sp>
    </p:spTree>
    <p:extLst>
      <p:ext uri="{BB962C8B-B14F-4D97-AF65-F5344CB8AC3E}">
        <p14:creationId xmlns:p14="http://schemas.microsoft.com/office/powerpoint/2010/main" val="19121373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104</a:t>
            </a:fld>
            <a:endParaRPr lang="zh-CN" altLang="en-US"/>
          </a:p>
        </p:txBody>
      </p:sp>
    </p:spTree>
    <p:extLst>
      <p:ext uri="{BB962C8B-B14F-4D97-AF65-F5344CB8AC3E}">
        <p14:creationId xmlns:p14="http://schemas.microsoft.com/office/powerpoint/2010/main" val="18538003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接着，我们再介绍以太网的帧结构，如图所示，包括了前同步码、目的</a:t>
            </a:r>
            <a:r>
              <a:rPr lang="en-US" altLang="zh-CN" dirty="0"/>
              <a:t>MAC</a:t>
            </a:r>
            <a:r>
              <a:rPr lang="zh-CN" altLang="en-US" dirty="0"/>
              <a:t>地址、源</a:t>
            </a:r>
            <a:r>
              <a:rPr lang="en-US" altLang="zh-CN" dirty="0"/>
              <a:t>MAC</a:t>
            </a:r>
            <a:r>
              <a:rPr lang="zh-CN" altLang="en-US" dirty="0"/>
              <a:t>地址、类型、数据和</a:t>
            </a:r>
            <a:r>
              <a:rPr lang="en-US" altLang="zh-CN" dirty="0"/>
              <a:t>CRC</a:t>
            </a:r>
            <a:r>
              <a:rPr lang="zh-CN" altLang="en-US" dirty="0"/>
              <a:t>校验码。</a:t>
            </a:r>
            <a:endParaRPr lang="en-US" altLang="zh-CN" dirty="0"/>
          </a:p>
          <a:p>
            <a:r>
              <a:rPr lang="zh-CN" altLang="en-US" dirty="0"/>
              <a:t>注意这里</a:t>
            </a:r>
            <a:r>
              <a:rPr lang="en-US" altLang="zh-CN" dirty="0"/>
              <a:t>CRC</a:t>
            </a:r>
            <a:r>
              <a:rPr lang="zh-CN" altLang="en-US" dirty="0"/>
              <a:t>检验的数据只包含目的</a:t>
            </a:r>
            <a:r>
              <a:rPr lang="en-US" altLang="zh-CN" dirty="0"/>
              <a:t>MAC</a:t>
            </a:r>
            <a:r>
              <a:rPr lang="zh-CN" altLang="en-US" dirty="0"/>
              <a:t>地址、源</a:t>
            </a:r>
            <a:r>
              <a:rPr lang="en-US" altLang="zh-CN" dirty="0"/>
              <a:t>MAC</a:t>
            </a:r>
            <a:r>
              <a:rPr lang="zh-CN" altLang="en-US" dirty="0"/>
              <a:t>地址、类型、数据四部分。</a:t>
            </a:r>
            <a:endParaRPr lang="en-US" altLang="zh-CN" dirty="0"/>
          </a:p>
          <a:p>
            <a:r>
              <a:rPr lang="zh-CN" altLang="en-US" dirty="0"/>
              <a:t>首先发送方的</a:t>
            </a:r>
            <a:r>
              <a:rPr lang="zh-CN" altLang="en-US" sz="1200" dirty="0">
                <a:latin typeface="+mn-ea"/>
                <a:ea typeface="+mn-ea"/>
              </a:rPr>
              <a:t>发送适配器将</a:t>
            </a:r>
            <a:r>
              <a:rPr lang="en-US" altLang="zh-CN" sz="1200" dirty="0">
                <a:solidFill>
                  <a:srgbClr val="FF0000"/>
                </a:solidFill>
                <a:latin typeface="+mn-ea"/>
                <a:ea typeface="+mn-ea"/>
              </a:rPr>
              <a:t>IP</a:t>
            </a:r>
            <a:r>
              <a:rPr lang="zh-CN" altLang="en-US" sz="1200" dirty="0">
                <a:solidFill>
                  <a:srgbClr val="FF0000"/>
                </a:solidFill>
                <a:latin typeface="+mn-ea"/>
                <a:ea typeface="+mn-ea"/>
              </a:rPr>
              <a:t>数据报封装</a:t>
            </a:r>
            <a:r>
              <a:rPr lang="zh-CN" altLang="en-US" sz="1200" dirty="0">
                <a:latin typeface="+mn-ea"/>
                <a:ea typeface="+mn-ea"/>
              </a:rPr>
              <a:t>成以太网帧，并传递到物理层。</a:t>
            </a:r>
            <a:endParaRPr lang="zh-CN" altLang="en-US" sz="1200" i="1" dirty="0">
              <a:latin typeface="+mn-ea"/>
              <a:ea typeface="+mn-ea"/>
            </a:endParaRPr>
          </a:p>
          <a:p>
            <a:pPr>
              <a:lnSpc>
                <a:spcPct val="125000"/>
              </a:lnSpc>
              <a:spcBef>
                <a:spcPct val="5000"/>
              </a:spcBef>
              <a:buFont typeface="Wingdings" panose="05000000000000000000" pitchFamily="2" charset="2"/>
              <a:buNone/>
            </a:pPr>
            <a:r>
              <a:rPr lang="zh-CN" altLang="en-US" sz="1200" i="1" dirty="0">
                <a:solidFill>
                  <a:schemeClr val="hlink"/>
                </a:solidFill>
                <a:latin typeface="+mn-ea"/>
                <a:ea typeface="+mn-ea"/>
              </a:rPr>
              <a:t>接收方的</a:t>
            </a:r>
            <a:r>
              <a:rPr lang="zh-CN" altLang="en-US" sz="1200" dirty="0">
                <a:latin typeface="+mn-ea"/>
                <a:ea typeface="+mn-ea"/>
              </a:rPr>
              <a:t>接收适配器从物理层收到该数据帧，抽</a:t>
            </a:r>
            <a:r>
              <a:rPr lang="zh-CN" altLang="en-US" sz="1200" dirty="0">
                <a:solidFill>
                  <a:srgbClr val="FF0000"/>
                </a:solidFill>
                <a:latin typeface="+mn-ea"/>
                <a:ea typeface="+mn-ea"/>
              </a:rPr>
              <a:t>取出</a:t>
            </a:r>
            <a:r>
              <a:rPr lang="en-US" altLang="zh-CN" sz="1200" dirty="0">
                <a:solidFill>
                  <a:srgbClr val="FF0000"/>
                </a:solidFill>
                <a:latin typeface="+mn-ea"/>
                <a:ea typeface="+mn-ea"/>
              </a:rPr>
              <a:t>IP</a:t>
            </a:r>
            <a:r>
              <a:rPr lang="zh-CN" altLang="en-US" sz="1200" dirty="0">
                <a:solidFill>
                  <a:srgbClr val="FF0000"/>
                </a:solidFill>
                <a:latin typeface="+mn-ea"/>
                <a:ea typeface="+mn-ea"/>
              </a:rPr>
              <a:t>数据报</a:t>
            </a:r>
            <a:r>
              <a:rPr lang="zh-CN" altLang="en-US" sz="1200" dirty="0">
                <a:latin typeface="+mn-ea"/>
                <a:ea typeface="+mn-ea"/>
              </a:rPr>
              <a:t>，并传递给网络层。</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2393835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前同步码有</a:t>
            </a:r>
            <a:r>
              <a:rPr lang="en-US" altLang="zh-CN" dirty="0"/>
              <a:t>8</a:t>
            </a:r>
            <a:r>
              <a:rPr lang="zh-CN" altLang="en-US" dirty="0"/>
              <a:t>个字节，其中</a:t>
            </a:r>
            <a:r>
              <a:rPr lang="zh-CN" altLang="en-US" sz="1200" dirty="0">
                <a:latin typeface="+mn-ea"/>
              </a:rPr>
              <a:t>前</a:t>
            </a:r>
            <a:r>
              <a:rPr lang="en-US" altLang="zh-CN" sz="1200" dirty="0">
                <a:latin typeface="+mn-ea"/>
              </a:rPr>
              <a:t>7</a:t>
            </a:r>
            <a:r>
              <a:rPr lang="zh-CN" altLang="en-US" sz="1200" dirty="0">
                <a:latin typeface="+mn-ea"/>
              </a:rPr>
              <a:t>字节是“</a:t>
            </a:r>
            <a:r>
              <a:rPr lang="en-US" altLang="zh-CN" sz="1200" dirty="0">
                <a:solidFill>
                  <a:srgbClr val="FF0000"/>
                </a:solidFill>
                <a:latin typeface="+mn-ea"/>
              </a:rPr>
              <a:t>10101010</a:t>
            </a:r>
            <a:r>
              <a:rPr lang="en-US" altLang="zh-CN" sz="1200" dirty="0">
                <a:latin typeface="+mn-ea"/>
              </a:rPr>
              <a:t>”</a:t>
            </a:r>
            <a:r>
              <a:rPr lang="zh-CN" altLang="en-US" sz="1200" dirty="0">
                <a:latin typeface="+mn-ea"/>
              </a:rPr>
              <a:t>，最后一个字节是“</a:t>
            </a:r>
            <a:r>
              <a:rPr lang="en-US" altLang="zh-CN" sz="1200" dirty="0">
                <a:solidFill>
                  <a:srgbClr val="FF0000"/>
                </a:solidFill>
                <a:latin typeface="+mn-ea"/>
              </a:rPr>
              <a:t>10101011</a:t>
            </a:r>
            <a:r>
              <a:rPr lang="en-US" altLang="zh-CN" sz="1200" dirty="0">
                <a:latin typeface="+mn-ea"/>
              </a:rPr>
              <a:t>”</a:t>
            </a:r>
            <a:r>
              <a:rPr lang="zh-CN" altLang="en-US" sz="1200" dirty="0">
                <a:latin typeface="+mn-ea"/>
              </a:rPr>
              <a:t>。</a:t>
            </a: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前同步码的作用是使接收方和发送方的</a:t>
            </a:r>
            <a:r>
              <a:rPr lang="zh-CN" altLang="en-US" sz="1200" dirty="0">
                <a:solidFill>
                  <a:srgbClr val="FF0000"/>
                </a:solidFill>
                <a:latin typeface="+mn-ea"/>
              </a:rPr>
              <a:t>时钟同步</a:t>
            </a:r>
            <a:r>
              <a:rPr lang="zh-CN" altLang="en-US" sz="1200" dirty="0">
                <a:latin typeface="+mn-ea"/>
              </a:rPr>
              <a:t>，接收方一旦收到连续的</a:t>
            </a:r>
            <a:r>
              <a:rPr lang="en-US" altLang="zh-CN" sz="1200" dirty="0">
                <a:latin typeface="+mn-ea"/>
              </a:rPr>
              <a:t>8</a:t>
            </a:r>
            <a:r>
              <a:rPr lang="zh-CN" altLang="en-US" sz="1200" dirty="0">
                <a:latin typeface="+mn-ea"/>
              </a:rPr>
              <a:t>字节前同步码，可确定有帧传过来。</a:t>
            </a:r>
            <a:endParaRPr lang="en-US" altLang="zh-CN" sz="1200" dirty="0">
              <a:latin typeface="+mn-ea"/>
            </a:endParaRPr>
          </a:p>
          <a:p>
            <a:pPr>
              <a:lnSpc>
                <a:spcPct val="130000"/>
              </a:lnSpc>
            </a:pPr>
            <a:r>
              <a:rPr lang="zh-CN" altLang="en-US" sz="1200" dirty="0">
                <a:solidFill>
                  <a:srgbClr val="FF0000"/>
                </a:solidFill>
                <a:latin typeface="+mn-ea"/>
              </a:rPr>
              <a:t>注意：前同步码是“无效信号”，接收方收到后删除，不向上层传。</a:t>
            </a:r>
            <a:r>
              <a:rPr lang="en-US" altLang="zh-CN" sz="1200" dirty="0">
                <a:latin typeface="+mn-ea"/>
              </a:rPr>
              <a:t>CRC</a:t>
            </a:r>
            <a:r>
              <a:rPr lang="zh-CN" altLang="en-US" sz="1200" dirty="0">
                <a:latin typeface="+mn-ea"/>
              </a:rPr>
              <a:t>的校验范围不包括前同步码。</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353612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然后是各</a:t>
            </a:r>
            <a:r>
              <a:rPr lang="en-US" altLang="zh-CN" dirty="0"/>
              <a:t>6</a:t>
            </a:r>
            <a:r>
              <a:rPr lang="zh-CN" altLang="en-US" dirty="0"/>
              <a:t>个字节的源、目的</a:t>
            </a:r>
            <a:r>
              <a:rPr lang="en-US" altLang="zh-CN" dirty="0"/>
              <a:t>MAC</a:t>
            </a:r>
            <a:r>
              <a:rPr lang="zh-CN" altLang="en-US" dirty="0"/>
              <a:t>地址。</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如果主机</a:t>
            </a:r>
            <a:r>
              <a:rPr lang="en-US" altLang="zh-CN" dirty="0"/>
              <a:t>A</a:t>
            </a:r>
            <a:r>
              <a:rPr lang="zh-CN" altLang="en-US" sz="1200" dirty="0">
                <a:solidFill>
                  <a:srgbClr val="FF0000"/>
                </a:solidFill>
                <a:latin typeface="+mn-ea"/>
              </a:rPr>
              <a:t>向主机</a:t>
            </a:r>
            <a:r>
              <a:rPr lang="en-US" altLang="zh-CN" sz="1200" dirty="0">
                <a:solidFill>
                  <a:srgbClr val="FF0000"/>
                </a:solidFill>
                <a:latin typeface="+mn-ea"/>
              </a:rPr>
              <a:t>B</a:t>
            </a:r>
            <a:r>
              <a:rPr lang="zh-CN" altLang="en-US" sz="1200" dirty="0">
                <a:solidFill>
                  <a:srgbClr val="FF0000"/>
                </a:solidFill>
                <a:latin typeface="+mn-ea"/>
              </a:rPr>
              <a:t>发送</a:t>
            </a:r>
            <a:r>
              <a:rPr lang="zh-CN" altLang="en-US" sz="1200" dirty="0">
                <a:latin typeface="+mn-ea"/>
              </a:rPr>
              <a:t>一个</a:t>
            </a:r>
            <a:r>
              <a:rPr lang="en-US" altLang="zh-CN" sz="1200" dirty="0">
                <a:latin typeface="+mn-ea"/>
              </a:rPr>
              <a:t>IP</a:t>
            </a:r>
            <a:r>
              <a:rPr lang="zh-CN" altLang="en-US" sz="1200" dirty="0">
                <a:latin typeface="+mn-ea"/>
              </a:rPr>
              <a:t>数据报，主机</a:t>
            </a:r>
            <a:r>
              <a:rPr lang="en-US" altLang="zh-CN" sz="1200" dirty="0">
                <a:latin typeface="+mn-ea"/>
              </a:rPr>
              <a:t>B</a:t>
            </a:r>
            <a:r>
              <a:rPr lang="zh-CN" altLang="en-US" sz="1200" dirty="0">
                <a:solidFill>
                  <a:srgbClr val="FF0000"/>
                </a:solidFill>
                <a:latin typeface="+mn-ea"/>
              </a:rPr>
              <a:t>只接收目的</a:t>
            </a:r>
            <a:r>
              <a:rPr lang="en-US" altLang="zh-CN" sz="1200" dirty="0">
                <a:solidFill>
                  <a:srgbClr val="FF0000"/>
                </a:solidFill>
                <a:latin typeface="+mn-ea"/>
              </a:rPr>
              <a:t>MAC</a:t>
            </a:r>
            <a:r>
              <a:rPr lang="zh-CN" altLang="en-US" sz="1200" dirty="0">
                <a:solidFill>
                  <a:srgbClr val="FF0000"/>
                </a:solidFill>
                <a:latin typeface="+mn-ea"/>
              </a:rPr>
              <a:t>地址与自己</a:t>
            </a:r>
            <a:r>
              <a:rPr lang="en-US" altLang="zh-CN" sz="1200" dirty="0">
                <a:solidFill>
                  <a:srgbClr val="FF0000"/>
                </a:solidFill>
                <a:latin typeface="+mn-ea"/>
              </a:rPr>
              <a:t>MAC</a:t>
            </a:r>
            <a:r>
              <a:rPr lang="zh-CN" altLang="en-US" sz="1200" dirty="0">
                <a:solidFill>
                  <a:srgbClr val="FF0000"/>
                </a:solidFill>
                <a:latin typeface="+mn-ea"/>
              </a:rPr>
              <a:t>地址匹配的数据帧或广播地址的数据帧</a:t>
            </a:r>
            <a:r>
              <a:rPr lang="zh-CN" altLang="en-US" sz="1200" dirty="0">
                <a:latin typeface="+mn-ea"/>
              </a:rPr>
              <a:t>，并将数据字段的内容传递给网络层。否则，丢弃该帧。</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107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8332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59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8541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3665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408970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19172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6564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4550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8783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03532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24600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112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944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r>
              <a:rPr lang="zh-CN" altLang="en-US"/>
              <a:t>链路层和局域网</a:t>
            </a:r>
          </a:p>
        </p:txBody>
      </p:sp>
      <p:sp>
        <p:nvSpPr>
          <p:cNvPr id="7"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r>
              <a:rPr lang="en-US" altLang="zh-CN"/>
              <a:t>5-</a:t>
            </a:r>
            <a:fld id="{E6AAE928-3A2E-44A0-8E37-51A0F22FFD38}" type="slidenum">
              <a:rPr lang="en-US" altLang="zh-CN"/>
              <a:pPr>
                <a:defRPr/>
              </a:pPr>
              <a:t>‹#›</a:t>
            </a:fld>
            <a:endParaRPr lang="en-US" altLang="zh-CN"/>
          </a:p>
        </p:txBody>
      </p:sp>
      <p:sp>
        <p:nvSpPr>
          <p:cNvPr id="8" name="任意多边形 7">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0719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6511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75153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22104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02404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45823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94174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112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94400" y="1600200"/>
            <a:ext cx="508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9835B592-D984-46F4-A7E6-34F1004AD2BB}" type="slidenum">
              <a:rPr lang="en-US" altLang="zh-CN">
                <a:solidFill>
                  <a:prstClr val="black"/>
                </a:solidFill>
              </a:rPr>
              <a:pPr>
                <a:defRPr/>
              </a:pPr>
              <a:t>‹#›</a:t>
            </a:fld>
            <a:endParaRPr lang="en-US" altLang="zh-CN">
              <a:solidFill>
                <a:prstClr val="black"/>
              </a:solidFill>
            </a:endParaRPr>
          </a:p>
        </p:txBody>
      </p:sp>
      <p:sp>
        <p:nvSpPr>
          <p:cNvPr id="8" name="任意多边形 7">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08287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40038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4"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A7FC7265-B770-44BE-B6FD-9D3C8105E189}" type="slidenum">
              <a:rPr lang="en-US" altLang="zh-CN">
                <a:solidFill>
                  <a:prstClr val="black"/>
                </a:solidFill>
              </a:rPr>
              <a:pPr>
                <a:defRPr/>
              </a:pPr>
              <a:t>‹#›</a:t>
            </a:fld>
            <a:endParaRPr lang="en-US" altLang="zh-CN">
              <a:solidFill>
                <a:prstClr val="black"/>
              </a:solidFill>
            </a:endParaRPr>
          </a:p>
        </p:txBody>
      </p:sp>
      <p:sp>
        <p:nvSpPr>
          <p:cNvPr id="6" name="任意多边形 5">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18586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11200" y="1600200"/>
            <a:ext cx="50800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94400" y="1600200"/>
            <a:ext cx="50800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09EBA28E-4EAA-43AF-96D3-AA27F651BC04}" type="slidenum">
              <a:rPr lang="en-US" altLang="zh-CN">
                <a:solidFill>
                  <a:prstClr val="black"/>
                </a:solidFill>
              </a:rPr>
              <a:pPr>
                <a:defRPr/>
              </a:pPr>
              <a:t>‹#›</a:t>
            </a:fld>
            <a:endParaRPr lang="en-US" altLang="zh-CN">
              <a:solidFill>
                <a:prstClr val="black"/>
              </a:solidFill>
            </a:endParaRPr>
          </a:p>
        </p:txBody>
      </p:sp>
      <p:sp>
        <p:nvSpPr>
          <p:cNvPr id="8" name="任意多边形 7">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81890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6520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0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39458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73719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2028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309428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43580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711200" y="1600200"/>
            <a:ext cx="10363200" cy="4648200"/>
          </a:xfrm>
          <a:prstGeom prst="rect">
            <a:avLst/>
          </a:prstGeom>
        </p:spPr>
        <p:txBody>
          <a:bodyPr/>
          <a:lstStyle/>
          <a:p>
            <a:pPr lvl="0"/>
            <a:endParaRPr lang="zh-CN" altLang="en-US" noProof="0"/>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A099C463-64D3-487F-B9AC-D8D82EA970E7}" type="slidenum">
              <a:rPr lang="en-US" altLang="zh-CN">
                <a:solidFill>
                  <a:prstClr val="black"/>
                </a:solidFill>
              </a:rPr>
              <a:pPr>
                <a:defRPr/>
              </a:pPr>
              <a:t>‹#›</a:t>
            </a:fld>
            <a:endParaRPr lang="en-US" altLang="zh-CN">
              <a:solidFill>
                <a:prstClr val="black"/>
              </a:solidFill>
            </a:endParaRPr>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92489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25573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60690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07522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23455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7720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95476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23715388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11200" y="1600200"/>
            <a:ext cx="50800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994400" y="1600200"/>
            <a:ext cx="50800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r>
              <a:rPr lang="zh-CN" altLang="en-US"/>
              <a:t>链路层和局域网</a:t>
            </a:r>
          </a:p>
        </p:txBody>
      </p:sp>
      <p:sp>
        <p:nvSpPr>
          <p:cNvPr id="7"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r>
              <a:rPr lang="en-US" altLang="zh-CN"/>
              <a:t>5-</a:t>
            </a:r>
            <a:fld id="{E59AEC89-C8C4-4FE3-A5C2-D45F949C7DA3}" type="slidenum">
              <a:rPr lang="en-US" altLang="zh-CN"/>
              <a:pPr>
                <a:defRPr/>
              </a:pPr>
              <a:t>‹#›</a:t>
            </a:fld>
            <a:endParaRPr lang="en-US" altLang="zh-CN"/>
          </a:p>
        </p:txBody>
      </p:sp>
    </p:spTree>
    <p:extLst>
      <p:ext uri="{BB962C8B-B14F-4D97-AF65-F5344CB8AC3E}">
        <p14:creationId xmlns:p14="http://schemas.microsoft.com/office/powerpoint/2010/main" val="386979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32577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228600"/>
            <a:ext cx="103632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711200" y="1600200"/>
            <a:ext cx="1036320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7213600" y="6400800"/>
            <a:ext cx="3860800" cy="45720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10883901" y="6400800"/>
            <a:ext cx="901700" cy="457200"/>
          </a:xfrm>
          <a:prstGeom prst="rect">
            <a:avLst/>
          </a:prstGeom>
          <a:ln/>
        </p:spPr>
        <p:txBody>
          <a:bodyPr/>
          <a:lstStyle>
            <a:lvl1pPr>
              <a:defRPr/>
            </a:lvl1pPr>
          </a:lstStyle>
          <a:p>
            <a:pPr>
              <a:defRPr/>
            </a:pPr>
            <a:fld id="{741F58BF-F39E-4162-896C-E4338864B912}" type="slidenum">
              <a:rPr lang="en-US" altLang="zh-CN"/>
              <a:pPr>
                <a:defRPr/>
              </a:pPr>
              <a:t>‹#›</a:t>
            </a:fld>
            <a:endParaRPr lang="en-US" altLang="zh-CN"/>
          </a:p>
        </p:txBody>
      </p:sp>
      <p:sp>
        <p:nvSpPr>
          <p:cNvPr id="7" name="任意多边形 6">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38974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12665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74947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4704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4.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2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13964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93355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9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8012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66673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01430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3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2.xml"/></Relationships>
</file>

<file path=ppt/slides/_rels/slide10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5.xml"/><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38.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3.bin"/><Relationship Id="rId7" Type="http://schemas.openxmlformats.org/officeDocument/2006/relationships/oleObject" Target="../embeddings/oleObject16.bin"/><Relationship Id="rId12" Type="http://schemas.openxmlformats.org/officeDocument/2006/relationships/oleObject" Target="../embeddings/oleObject21.bin"/><Relationship Id="rId2" Type="http://schemas.openxmlformats.org/officeDocument/2006/relationships/notesSlide" Target="../notesSlides/notesSlide105.xml"/><Relationship Id="rId1" Type="http://schemas.openxmlformats.org/officeDocument/2006/relationships/slideLayout" Target="../slideLayouts/slideLayout39.xml"/><Relationship Id="rId6" Type="http://schemas.openxmlformats.org/officeDocument/2006/relationships/oleObject" Target="../embeddings/oleObject15.bin"/><Relationship Id="rId11" Type="http://schemas.openxmlformats.org/officeDocument/2006/relationships/oleObject" Target="../embeddings/oleObject20.bin"/><Relationship Id="rId5" Type="http://schemas.openxmlformats.org/officeDocument/2006/relationships/oleObject" Target="../embeddings/oleObject14.bin"/><Relationship Id="rId10" Type="http://schemas.openxmlformats.org/officeDocument/2006/relationships/oleObject" Target="../embeddings/oleObject19.bin"/><Relationship Id="rId4" Type="http://schemas.openxmlformats.org/officeDocument/2006/relationships/image" Target="../media/image35.wmf"/><Relationship Id="rId9" Type="http://schemas.openxmlformats.org/officeDocument/2006/relationships/oleObject" Target="../embeddings/oleObject18.bin"/></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6.xml"/><Relationship Id="rId1" Type="http://schemas.openxmlformats.org/officeDocument/2006/relationships/slideLayout" Target="../slideLayouts/slideLayout39.xml"/><Relationship Id="rId5" Type="http://schemas.openxmlformats.org/officeDocument/2006/relationships/image" Target="../media/image39.png"/><Relationship Id="rId4" Type="http://schemas.openxmlformats.org/officeDocument/2006/relationships/image" Target="../media/image36.png"/></Relationships>
</file>

<file path=ppt/slides/_rels/slide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7.xml"/><Relationship Id="rId1" Type="http://schemas.openxmlformats.org/officeDocument/2006/relationships/slideLayout" Target="../slideLayouts/slideLayout39.xml"/><Relationship Id="rId5" Type="http://schemas.openxmlformats.org/officeDocument/2006/relationships/image" Target="../media/image39.png"/><Relationship Id="rId4" Type="http://schemas.openxmlformats.org/officeDocument/2006/relationships/image" Target="../media/image36.png"/></Relationships>
</file>

<file path=ppt/slides/_rels/slide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8.xml"/><Relationship Id="rId1" Type="http://schemas.openxmlformats.org/officeDocument/2006/relationships/slideLayout" Target="../slideLayouts/slideLayout39.xml"/><Relationship Id="rId5" Type="http://schemas.openxmlformats.org/officeDocument/2006/relationships/image" Target="../media/image39.png"/><Relationship Id="rId4" Type="http://schemas.openxmlformats.org/officeDocument/2006/relationships/image" Target="../media/image36.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0.xml"/><Relationship Id="rId1" Type="http://schemas.openxmlformats.org/officeDocument/2006/relationships/slideLayout" Target="../slideLayouts/slideLayout39.xml"/><Relationship Id="rId5" Type="http://schemas.openxmlformats.org/officeDocument/2006/relationships/image" Target="../media/image39.png"/><Relationship Id="rId4" Type="http://schemas.openxmlformats.org/officeDocument/2006/relationships/image" Target="../media/image36.png"/></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1.xml"/><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53.emf"/></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6.xml"/><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gif"/><Relationship Id="rId7"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28.png"/><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notesSlide" Target="../notesSlides/notesSlide76.xml"/><Relationship Id="rId1" Type="http://schemas.openxmlformats.org/officeDocument/2006/relationships/slideLayout" Target="../slideLayouts/slideLayout23.x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35.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oleObject" Target="../embeddings/oleObject8.bin"/><Relationship Id="rId2" Type="http://schemas.openxmlformats.org/officeDocument/2006/relationships/notesSlide" Target="../notesSlides/notesSlide79.xml"/><Relationship Id="rId1" Type="http://schemas.openxmlformats.org/officeDocument/2006/relationships/slideLayout" Target="../slideLayouts/slideLayout23.x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image" Target="../media/image35.w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image" Target="../media/image2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32.xml"/><Relationship Id="rId5" Type="http://schemas.openxmlformats.org/officeDocument/2006/relationships/image" Target="../media/image39.png"/><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image" Target="../media/image40.wmf"/><Relationship Id="rId1" Type="http://schemas.openxmlformats.org/officeDocument/2006/relationships/slideLayout" Target="../slideLayouts/slideLayout32.xml"/><Relationship Id="rId6" Type="http://schemas.openxmlformats.org/officeDocument/2006/relationships/image" Target="../media/image42.wmf"/><Relationship Id="rId5" Type="http://schemas.openxmlformats.org/officeDocument/2006/relationships/oleObject" Target="../embeddings/oleObject10.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12.bin"/></Relationships>
</file>

<file path=ppt/slides/_rels/slide9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32.xml"/><Relationship Id="rId5" Type="http://schemas.openxmlformats.org/officeDocument/2006/relationships/image" Target="../media/image49.jpeg"/><Relationship Id="rId4" Type="http://schemas.openxmlformats.org/officeDocument/2006/relationships/image" Target="../media/image48.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004133" y="2750267"/>
            <a:ext cx="5569533" cy="1446550"/>
          </a:xfrm>
          <a:prstGeom prst="rect">
            <a:avLst/>
          </a:prstGeom>
          <a:noFill/>
        </p:spPr>
        <p:txBody>
          <a:bodyPr wrap="square" rtlCol="0">
            <a:spAutoFit/>
          </a:bodyPr>
          <a:lstStyle/>
          <a:p>
            <a:r>
              <a:rPr lang="zh-CN" altLang="en-US" sz="4400" b="1" dirty="0">
                <a:solidFill>
                  <a:schemeClr val="accent1"/>
                </a:solidFill>
                <a:cs typeface="+mn-ea"/>
                <a:sym typeface="+mn-lt"/>
              </a:rPr>
              <a:t>第</a:t>
            </a:r>
            <a:r>
              <a:rPr lang="en-US" altLang="zh-CN" sz="4400" b="1" dirty="0">
                <a:solidFill>
                  <a:schemeClr val="accent1"/>
                </a:solidFill>
                <a:cs typeface="+mn-ea"/>
                <a:sym typeface="+mn-lt"/>
              </a:rPr>
              <a:t>5</a:t>
            </a:r>
            <a:r>
              <a:rPr lang="zh-CN" altLang="en-US" sz="4400" b="1" dirty="0">
                <a:solidFill>
                  <a:schemeClr val="accent1"/>
                </a:solidFill>
                <a:cs typeface="+mn-ea"/>
                <a:sym typeface="+mn-lt"/>
              </a:rPr>
              <a:t>章 </a:t>
            </a:r>
            <a:r>
              <a:rPr lang="zh-CN" altLang="en-US" sz="4400" b="1" dirty="0">
                <a:solidFill>
                  <a:schemeClr val="accent1"/>
                </a:solidFill>
                <a:cs typeface="+mn-ea"/>
              </a:rPr>
              <a:t>链路层：链路、接入网和局域网</a:t>
            </a:r>
            <a:endParaRPr lang="zh-CN" altLang="en-US" sz="4400" b="1" dirty="0">
              <a:solidFill>
                <a:schemeClr val="accent1"/>
              </a:solidFill>
              <a:cs typeface="+mn-ea"/>
              <a:sym typeface="+mn-lt"/>
            </a:endParaRPr>
          </a:p>
        </p:txBody>
      </p:sp>
      <p:sp>
        <p:nvSpPr>
          <p:cNvPr id="8" name="任意多边形 7"/>
          <p:cNvSpPr/>
          <p:nvPr/>
        </p:nvSpPr>
        <p:spPr>
          <a:xfrm>
            <a:off x="0" y="-380"/>
            <a:ext cx="8584293" cy="5501294"/>
          </a:xfrm>
          <a:custGeom>
            <a:avLst/>
            <a:gdLst>
              <a:gd name="connsiteX0" fmla="*/ 0 w 7939314"/>
              <a:gd name="connsiteY0" fmla="*/ 0 h 5152571"/>
              <a:gd name="connsiteX1" fmla="*/ 0 w 7939314"/>
              <a:gd name="connsiteY1" fmla="*/ 5152571 h 5152571"/>
              <a:gd name="connsiteX2" fmla="*/ 7939314 w 7939314"/>
              <a:gd name="connsiteY2" fmla="*/ 14514 h 5152571"/>
              <a:gd name="connsiteX3" fmla="*/ 0 w 7939314"/>
              <a:gd name="connsiteY3" fmla="*/ 0 h 5152571"/>
              <a:gd name="connsiteX0" fmla="*/ 0 w 7939314"/>
              <a:gd name="connsiteY0" fmla="*/ 0 h 5152571"/>
              <a:gd name="connsiteX1" fmla="*/ 0 w 7939314"/>
              <a:gd name="connsiteY1" fmla="*/ 5152571 h 5152571"/>
              <a:gd name="connsiteX2" fmla="*/ 7939314 w 7939314"/>
              <a:gd name="connsiteY2" fmla="*/ 2618 h 5152571"/>
              <a:gd name="connsiteX3" fmla="*/ 0 w 7939314"/>
              <a:gd name="connsiteY3" fmla="*/ 0 h 5152571"/>
              <a:gd name="connsiteX0" fmla="*/ 0 w 7939314"/>
              <a:gd name="connsiteY0" fmla="*/ 6304 h 5158875"/>
              <a:gd name="connsiteX1" fmla="*/ 0 w 7939314"/>
              <a:gd name="connsiteY1" fmla="*/ 5158875 h 5158875"/>
              <a:gd name="connsiteX2" fmla="*/ 7939314 w 7939314"/>
              <a:gd name="connsiteY2" fmla="*/ 0 h 5158875"/>
              <a:gd name="connsiteX3" fmla="*/ 0 w 7939314"/>
              <a:gd name="connsiteY3" fmla="*/ 6304 h 5158875"/>
              <a:gd name="connsiteX0" fmla="*/ 0 w 7942253"/>
              <a:gd name="connsiteY0" fmla="*/ 6304 h 5158875"/>
              <a:gd name="connsiteX1" fmla="*/ 0 w 7942253"/>
              <a:gd name="connsiteY1" fmla="*/ 5158875 h 5158875"/>
              <a:gd name="connsiteX2" fmla="*/ 7942253 w 7942253"/>
              <a:gd name="connsiteY2" fmla="*/ 0 h 5158875"/>
              <a:gd name="connsiteX3" fmla="*/ 0 w 7942253"/>
              <a:gd name="connsiteY3" fmla="*/ 6304 h 5158875"/>
              <a:gd name="connsiteX0" fmla="*/ 0 w 7945192"/>
              <a:gd name="connsiteY0" fmla="*/ 356 h 5152927"/>
              <a:gd name="connsiteX1" fmla="*/ 0 w 7945192"/>
              <a:gd name="connsiteY1" fmla="*/ 5152927 h 5152927"/>
              <a:gd name="connsiteX2" fmla="*/ 7945192 w 7945192"/>
              <a:gd name="connsiteY2" fmla="*/ 0 h 5152927"/>
              <a:gd name="connsiteX3" fmla="*/ 0 w 7945192"/>
              <a:gd name="connsiteY3" fmla="*/ 356 h 5152927"/>
            </a:gdLst>
            <a:ahLst/>
            <a:cxnLst>
              <a:cxn ang="0">
                <a:pos x="connsiteX0" y="connsiteY0"/>
              </a:cxn>
              <a:cxn ang="0">
                <a:pos x="connsiteX1" y="connsiteY1"/>
              </a:cxn>
              <a:cxn ang="0">
                <a:pos x="connsiteX2" y="connsiteY2"/>
              </a:cxn>
              <a:cxn ang="0">
                <a:pos x="connsiteX3" y="connsiteY3"/>
              </a:cxn>
            </a:cxnLst>
            <a:rect l="l" t="t" r="r" b="b"/>
            <a:pathLst>
              <a:path w="7945192" h="5152927">
                <a:moveTo>
                  <a:pt x="0" y="356"/>
                </a:moveTo>
                <a:lnTo>
                  <a:pt x="0" y="5152927"/>
                </a:lnTo>
                <a:lnTo>
                  <a:pt x="7945192" y="0"/>
                </a:lnTo>
                <a:lnTo>
                  <a:pt x="0" y="356"/>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C17F329A-37CF-427A-9667-5B4A6865B168}"/>
              </a:ext>
            </a:extLst>
          </p:cNvPr>
          <p:cNvSpPr txBox="1"/>
          <p:nvPr/>
        </p:nvSpPr>
        <p:spPr>
          <a:xfrm>
            <a:off x="1255852" y="4887370"/>
            <a:ext cx="4354077" cy="707886"/>
          </a:xfrm>
          <a:prstGeom prst="rect">
            <a:avLst/>
          </a:prstGeom>
          <a:noFill/>
        </p:spPr>
        <p:txBody>
          <a:bodyPr wrap="none" rtlCol="0">
            <a:spAutoFit/>
          </a:bodyPr>
          <a:lstStyle/>
          <a:p>
            <a:pPr algn="ct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电子科技大学信息与软件工程学院</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计算机网络课程组</a:t>
            </a:r>
            <a:r>
              <a:rPr lang="en-US" altLang="zh-CN" sz="2000" dirty="0">
                <a:latin typeface="微软雅黑" panose="020B0503020204020204" pitchFamily="34" charset="-122"/>
                <a:ea typeface="微软雅黑" panose="020B0503020204020204" pitchFamily="34" charset="-122"/>
              </a:rPr>
              <a:t>, 2021</a:t>
            </a:r>
            <a:endParaRPr lang="zh-CN" altLang="en-US" sz="2000" b="1" dirty="0">
              <a:solidFill>
                <a:srgbClr val="575757"/>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772672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9219"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BE705076-6602-4660-8B4E-B1F261CAFFF0}" type="slidenum">
              <a:rPr lang="en-US" altLang="zh-CN" sz="1200" smtClean="0">
                <a:latin typeface="Arial" pitchFamily="34" charset="0"/>
                <a:ea typeface="ＭＳ Ｐゴシック" pitchFamily="34" charset="-128"/>
              </a:rPr>
              <a:pPr>
                <a:spcBef>
                  <a:spcPct val="0"/>
                </a:spcBef>
                <a:buClrTx/>
                <a:buSzTx/>
                <a:buFontTx/>
                <a:buNone/>
              </a:pPr>
              <a:t>10</a:t>
            </a:fld>
            <a:endParaRPr lang="en-US" altLang="zh-CN" sz="1200">
              <a:latin typeface="Arial" pitchFamily="34" charset="0"/>
              <a:ea typeface="ＭＳ Ｐゴシック" pitchFamily="34" charset="-128"/>
            </a:endParaRPr>
          </a:p>
        </p:txBody>
      </p:sp>
      <p:sp>
        <p:nvSpPr>
          <p:cNvPr id="9220" name="Rectangle 2"/>
          <p:cNvSpPr>
            <a:spLocks noGrp="1" noChangeArrowheads="1"/>
          </p:cNvSpPr>
          <p:nvPr>
            <p:ph type="title" idx="4294967295"/>
          </p:nvPr>
        </p:nvSpPr>
        <p:spPr>
          <a:xfrm>
            <a:off x="72570" y="364739"/>
            <a:ext cx="12026096" cy="1143000"/>
          </a:xfrm>
          <a:prstGeom prst="rect">
            <a:avLst/>
          </a:prstGeom>
        </p:spPr>
        <p:txBody>
          <a:bodyPr/>
          <a:lstStyle/>
          <a:p>
            <a:pPr algn="ctr"/>
            <a:r>
              <a:rPr lang="zh-CN" altLang="en-US" dirty="0">
                <a:latin typeface="+mj-ea"/>
              </a:rPr>
              <a:t>网络适配器</a:t>
            </a:r>
            <a:endParaRPr lang="en-US" altLang="zh-CN" dirty="0">
              <a:latin typeface="+mj-ea"/>
            </a:endParaRPr>
          </a:p>
        </p:txBody>
      </p:sp>
      <p:sp>
        <p:nvSpPr>
          <p:cNvPr id="9221" name="Rectangle 3"/>
          <p:cNvSpPr>
            <a:spLocks noGrp="1" noChangeArrowheads="1"/>
          </p:cNvSpPr>
          <p:nvPr>
            <p:ph type="body" sz="half" idx="4294967295"/>
          </p:nvPr>
        </p:nvSpPr>
        <p:spPr>
          <a:xfrm>
            <a:off x="784133" y="4367736"/>
            <a:ext cx="5422900" cy="1935162"/>
          </a:xfrm>
          <a:prstGeom prst="rect">
            <a:avLst/>
          </a:prstGeom>
        </p:spPr>
        <p:txBody>
          <a:bodyPr/>
          <a:lstStyle/>
          <a:p>
            <a:pPr marL="0" indent="0">
              <a:lnSpc>
                <a:spcPct val="110000"/>
              </a:lnSpc>
              <a:buNone/>
            </a:pPr>
            <a:r>
              <a:rPr lang="zh-CN" altLang="en-US" sz="2400" dirty="0">
                <a:latin typeface="+mn-ea"/>
              </a:rPr>
              <a:t>发送方：</a:t>
            </a:r>
            <a:endParaRPr lang="en-US" altLang="zh-CN" sz="2400" dirty="0">
              <a:latin typeface="+mn-ea"/>
            </a:endParaRPr>
          </a:p>
          <a:p>
            <a:pPr lvl="1">
              <a:lnSpc>
                <a:spcPct val="110000"/>
              </a:lnSpc>
              <a:buFont typeface="Wingdings" pitchFamily="2" charset="2"/>
              <a:buChar char="§"/>
            </a:pPr>
            <a:r>
              <a:rPr lang="zh-CN" altLang="en-US" dirty="0">
                <a:latin typeface="+mn-ea"/>
              </a:rPr>
              <a:t>封装数据报为数据帧</a:t>
            </a:r>
            <a:endParaRPr lang="en-US" altLang="zh-CN" dirty="0">
              <a:latin typeface="+mn-ea"/>
            </a:endParaRPr>
          </a:p>
          <a:p>
            <a:pPr lvl="1">
              <a:lnSpc>
                <a:spcPct val="110000"/>
              </a:lnSpc>
              <a:buFont typeface="Wingdings" pitchFamily="2" charset="2"/>
              <a:buChar char="§"/>
            </a:pPr>
            <a:r>
              <a:rPr lang="zh-CN" altLang="en-US" dirty="0">
                <a:latin typeface="+mn-ea"/>
              </a:rPr>
              <a:t>增加差错检测比特，可靠数据传输，流量控制等机制。</a:t>
            </a:r>
            <a:endParaRPr lang="en-US" altLang="zh-CN" dirty="0">
              <a:latin typeface="+mn-ea"/>
            </a:endParaRPr>
          </a:p>
        </p:txBody>
      </p:sp>
      <p:sp>
        <p:nvSpPr>
          <p:cNvPr id="9222" name="Rectangle 4"/>
          <p:cNvSpPr>
            <a:spLocks noGrp="1" noChangeArrowheads="1"/>
          </p:cNvSpPr>
          <p:nvPr>
            <p:ph type="body" sz="half" idx="4294967295"/>
          </p:nvPr>
        </p:nvSpPr>
        <p:spPr>
          <a:xfrm>
            <a:off x="6280150" y="4308274"/>
            <a:ext cx="5454650" cy="1851025"/>
          </a:xfrm>
          <a:prstGeom prst="rect">
            <a:avLst/>
          </a:prstGeom>
        </p:spPr>
        <p:txBody>
          <a:bodyPr/>
          <a:lstStyle/>
          <a:p>
            <a:pPr marL="0" indent="0">
              <a:lnSpc>
                <a:spcPct val="110000"/>
              </a:lnSpc>
              <a:buNone/>
            </a:pPr>
            <a:r>
              <a:rPr lang="zh-CN" altLang="en-US" sz="2400" dirty="0">
                <a:latin typeface="+mn-ea"/>
              </a:rPr>
              <a:t>接收方</a:t>
            </a:r>
            <a:endParaRPr lang="en-US" altLang="zh-CN" sz="2400" dirty="0">
              <a:latin typeface="+mn-ea"/>
            </a:endParaRPr>
          </a:p>
          <a:p>
            <a:pPr lvl="1">
              <a:lnSpc>
                <a:spcPct val="110000"/>
              </a:lnSpc>
              <a:buFont typeface="Wingdings" pitchFamily="2" charset="2"/>
              <a:buChar char="§"/>
            </a:pPr>
            <a:r>
              <a:rPr lang="zh-CN" altLang="en-US" dirty="0">
                <a:latin typeface="+mn-ea"/>
              </a:rPr>
              <a:t>执行检查错误、可靠数据传输、流量控制等机制</a:t>
            </a:r>
            <a:endParaRPr lang="en-US" altLang="zh-CN" dirty="0">
              <a:latin typeface="+mn-ea"/>
            </a:endParaRPr>
          </a:p>
          <a:p>
            <a:pPr lvl="1">
              <a:lnSpc>
                <a:spcPct val="110000"/>
              </a:lnSpc>
              <a:buFont typeface="Wingdings" pitchFamily="2" charset="2"/>
              <a:buChar char="§"/>
            </a:pPr>
            <a:r>
              <a:rPr lang="zh-CN" altLang="en-US" dirty="0">
                <a:latin typeface="+mn-ea"/>
              </a:rPr>
              <a:t>抽取数据报，将其递交给上层</a:t>
            </a:r>
            <a:endParaRPr lang="en-US" altLang="zh-CN" dirty="0">
              <a:latin typeface="+mn-ea"/>
            </a:endParaRPr>
          </a:p>
        </p:txBody>
      </p:sp>
      <p:sp>
        <p:nvSpPr>
          <p:cNvPr id="9223" name="Rectangle 27"/>
          <p:cNvSpPr>
            <a:spLocks noChangeArrowheads="1"/>
          </p:cNvSpPr>
          <p:nvPr/>
        </p:nvSpPr>
        <p:spPr bwMode="auto">
          <a:xfrm>
            <a:off x="5484285" y="3394075"/>
            <a:ext cx="1926167" cy="212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4" name="Rectangle 28"/>
          <p:cNvSpPr>
            <a:spLocks noChangeArrowheads="1"/>
          </p:cNvSpPr>
          <p:nvPr/>
        </p:nvSpPr>
        <p:spPr bwMode="auto">
          <a:xfrm>
            <a:off x="2609851" y="1373188"/>
            <a:ext cx="2592916" cy="17700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5" name="Line 29"/>
          <p:cNvSpPr>
            <a:spLocks noChangeShapeType="1"/>
          </p:cNvSpPr>
          <p:nvPr/>
        </p:nvSpPr>
        <p:spPr bwMode="auto">
          <a:xfrm>
            <a:off x="2736851" y="1892300"/>
            <a:ext cx="0" cy="393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26" name="Rectangle 30"/>
          <p:cNvSpPr>
            <a:spLocks noChangeArrowheads="1"/>
          </p:cNvSpPr>
          <p:nvPr/>
        </p:nvSpPr>
        <p:spPr bwMode="auto">
          <a:xfrm>
            <a:off x="2925233" y="2212976"/>
            <a:ext cx="1583267"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7" name="Rectangle 31"/>
          <p:cNvSpPr>
            <a:spLocks noChangeArrowheads="1"/>
          </p:cNvSpPr>
          <p:nvPr/>
        </p:nvSpPr>
        <p:spPr bwMode="auto">
          <a:xfrm>
            <a:off x="3246967" y="2773364"/>
            <a:ext cx="939800"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28" name="Rectangle 32"/>
          <p:cNvSpPr>
            <a:spLocks noChangeArrowheads="1"/>
          </p:cNvSpPr>
          <p:nvPr/>
        </p:nvSpPr>
        <p:spPr bwMode="auto">
          <a:xfrm>
            <a:off x="3246967" y="2301876"/>
            <a:ext cx="927100"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controller</a:t>
            </a:r>
          </a:p>
        </p:txBody>
      </p:sp>
      <p:sp>
        <p:nvSpPr>
          <p:cNvPr id="9229" name="Line 33"/>
          <p:cNvSpPr>
            <a:spLocks noChangeShapeType="1"/>
          </p:cNvSpPr>
          <p:nvPr/>
        </p:nvSpPr>
        <p:spPr bwMode="auto">
          <a:xfrm>
            <a:off x="3128434" y="2055813"/>
            <a:ext cx="19177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0" name="Line 34"/>
          <p:cNvSpPr>
            <a:spLocks noChangeShapeType="1"/>
          </p:cNvSpPr>
          <p:nvPr/>
        </p:nvSpPr>
        <p:spPr bwMode="auto">
          <a:xfrm flipV="1">
            <a:off x="3685117" y="2062163"/>
            <a:ext cx="0" cy="2397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1" name="Rectangle 35"/>
          <p:cNvSpPr>
            <a:spLocks noChangeArrowheads="1"/>
          </p:cNvSpPr>
          <p:nvPr/>
        </p:nvSpPr>
        <p:spPr bwMode="auto">
          <a:xfrm>
            <a:off x="2971801" y="1501776"/>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32" name="Rectangle 36"/>
          <p:cNvSpPr>
            <a:spLocks noChangeArrowheads="1"/>
          </p:cNvSpPr>
          <p:nvPr/>
        </p:nvSpPr>
        <p:spPr bwMode="auto">
          <a:xfrm>
            <a:off x="4127501" y="1503364"/>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33" name="Line 37"/>
          <p:cNvSpPr>
            <a:spLocks noChangeShapeType="1"/>
          </p:cNvSpPr>
          <p:nvPr/>
        </p:nvSpPr>
        <p:spPr bwMode="auto">
          <a:xfrm flipH="1" flipV="1">
            <a:off x="3401485" y="1917701"/>
            <a:ext cx="2116" cy="138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4" name="Line 38"/>
          <p:cNvSpPr>
            <a:spLocks noChangeShapeType="1"/>
          </p:cNvSpPr>
          <p:nvPr/>
        </p:nvSpPr>
        <p:spPr bwMode="auto">
          <a:xfrm flipH="1" flipV="1">
            <a:off x="4633384" y="1920876"/>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35" name="Rectangle 39"/>
          <p:cNvSpPr>
            <a:spLocks noChangeArrowheads="1"/>
          </p:cNvSpPr>
          <p:nvPr/>
        </p:nvSpPr>
        <p:spPr bwMode="auto">
          <a:xfrm>
            <a:off x="7776634" y="1430338"/>
            <a:ext cx="2592917" cy="1731962"/>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36" name="Rectangle 40"/>
          <p:cNvSpPr>
            <a:spLocks noChangeArrowheads="1"/>
          </p:cNvSpPr>
          <p:nvPr/>
        </p:nvSpPr>
        <p:spPr bwMode="auto">
          <a:xfrm>
            <a:off x="8092017" y="2232026"/>
            <a:ext cx="1583267" cy="866775"/>
          </a:xfrm>
          <a:prstGeom prst="rect">
            <a:avLst/>
          </a:prstGeom>
          <a:solidFill>
            <a:srgbClr val="FF0000"/>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37" name="Rectangle 41"/>
          <p:cNvSpPr>
            <a:spLocks noChangeArrowheads="1"/>
          </p:cNvSpPr>
          <p:nvPr/>
        </p:nvSpPr>
        <p:spPr bwMode="auto">
          <a:xfrm>
            <a:off x="8413751" y="2792414"/>
            <a:ext cx="937683" cy="2254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38" name="Rectangle 42"/>
          <p:cNvSpPr>
            <a:spLocks noChangeArrowheads="1"/>
          </p:cNvSpPr>
          <p:nvPr/>
        </p:nvSpPr>
        <p:spPr bwMode="auto">
          <a:xfrm>
            <a:off x="8413751" y="2320926"/>
            <a:ext cx="927100" cy="4159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controller</a:t>
            </a:r>
          </a:p>
        </p:txBody>
      </p:sp>
      <p:sp>
        <p:nvSpPr>
          <p:cNvPr id="9239" name="Line 43"/>
          <p:cNvSpPr>
            <a:spLocks noChangeShapeType="1"/>
          </p:cNvSpPr>
          <p:nvPr/>
        </p:nvSpPr>
        <p:spPr bwMode="auto">
          <a:xfrm>
            <a:off x="8295218" y="2074863"/>
            <a:ext cx="19177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0" name="Line 44"/>
          <p:cNvSpPr>
            <a:spLocks noChangeShapeType="1"/>
          </p:cNvSpPr>
          <p:nvPr/>
        </p:nvSpPr>
        <p:spPr bwMode="auto">
          <a:xfrm flipV="1">
            <a:off x="8851900" y="2081213"/>
            <a:ext cx="0" cy="2397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1" name="Rectangle 45"/>
          <p:cNvSpPr>
            <a:spLocks noChangeArrowheads="1"/>
          </p:cNvSpPr>
          <p:nvPr/>
        </p:nvSpPr>
        <p:spPr bwMode="auto">
          <a:xfrm>
            <a:off x="8138585" y="1520826"/>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42" name="Rectangle 46"/>
          <p:cNvSpPr>
            <a:spLocks noChangeArrowheads="1"/>
          </p:cNvSpPr>
          <p:nvPr/>
        </p:nvSpPr>
        <p:spPr bwMode="auto">
          <a:xfrm>
            <a:off x="9294285" y="1522414"/>
            <a:ext cx="927100" cy="415925"/>
          </a:xfrm>
          <a:prstGeom prst="rect">
            <a:avLst/>
          </a:prstGeom>
          <a:solidFill>
            <a:schemeClr val="bg1"/>
          </a:solidFill>
          <a:ln w="9525">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400">
              <a:latin typeface="Arial" pitchFamily="34" charset="0"/>
              <a:ea typeface="ＭＳ Ｐゴシック" pitchFamily="34" charset="-128"/>
            </a:endParaRPr>
          </a:p>
        </p:txBody>
      </p:sp>
      <p:sp>
        <p:nvSpPr>
          <p:cNvPr id="9243" name="Line 47"/>
          <p:cNvSpPr>
            <a:spLocks noChangeShapeType="1"/>
          </p:cNvSpPr>
          <p:nvPr/>
        </p:nvSpPr>
        <p:spPr bwMode="auto">
          <a:xfrm flipH="1" flipV="1">
            <a:off x="8568267" y="1936751"/>
            <a:ext cx="2117" cy="138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4" name="Line 48"/>
          <p:cNvSpPr>
            <a:spLocks noChangeShapeType="1"/>
          </p:cNvSpPr>
          <p:nvPr/>
        </p:nvSpPr>
        <p:spPr bwMode="auto">
          <a:xfrm flipH="1" flipV="1">
            <a:off x="9800167" y="1939926"/>
            <a:ext cx="0" cy="13652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45" name="Text Box 49"/>
          <p:cNvSpPr txBox="1">
            <a:spLocks noChangeArrowheads="1"/>
          </p:cNvSpPr>
          <p:nvPr/>
        </p:nvSpPr>
        <p:spPr bwMode="auto">
          <a:xfrm>
            <a:off x="2580218" y="3059113"/>
            <a:ext cx="134684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dirty="0">
                <a:latin typeface="Arial" charset="0"/>
              </a:rPr>
              <a:t>sending host</a:t>
            </a:r>
          </a:p>
        </p:txBody>
      </p:sp>
      <p:sp>
        <p:nvSpPr>
          <p:cNvPr id="9246" name="Text Box 50"/>
          <p:cNvSpPr txBox="1">
            <a:spLocks noChangeArrowheads="1"/>
          </p:cNvSpPr>
          <p:nvPr/>
        </p:nvSpPr>
        <p:spPr bwMode="auto">
          <a:xfrm>
            <a:off x="7636934" y="3057525"/>
            <a:ext cx="14494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a:latin typeface="Arial" charset="0"/>
              </a:rPr>
              <a:t>receiving host</a:t>
            </a:r>
          </a:p>
        </p:txBody>
      </p:sp>
      <p:sp>
        <p:nvSpPr>
          <p:cNvPr id="9247" name="Rectangle 51"/>
          <p:cNvSpPr>
            <a:spLocks noChangeArrowheads="1"/>
          </p:cNvSpPr>
          <p:nvPr/>
        </p:nvSpPr>
        <p:spPr bwMode="auto">
          <a:xfrm>
            <a:off x="2017184" y="1966913"/>
            <a:ext cx="956733"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48" name="Text Box 52"/>
          <p:cNvSpPr txBox="1">
            <a:spLocks noChangeArrowheads="1"/>
          </p:cNvSpPr>
          <p:nvPr/>
        </p:nvSpPr>
        <p:spPr bwMode="auto">
          <a:xfrm>
            <a:off x="1968500" y="1922463"/>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a:latin typeface="Arial" charset="0"/>
              </a:rPr>
              <a:t>datagram</a:t>
            </a:r>
          </a:p>
        </p:txBody>
      </p:sp>
      <p:sp>
        <p:nvSpPr>
          <p:cNvPr id="9249" name="Line 53"/>
          <p:cNvSpPr>
            <a:spLocks noChangeShapeType="1"/>
          </p:cNvSpPr>
          <p:nvPr/>
        </p:nvSpPr>
        <p:spPr bwMode="auto">
          <a:xfrm>
            <a:off x="7948084" y="1870076"/>
            <a:ext cx="0" cy="3921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50" name="Rectangle 54"/>
          <p:cNvSpPr>
            <a:spLocks noChangeArrowheads="1"/>
          </p:cNvSpPr>
          <p:nvPr/>
        </p:nvSpPr>
        <p:spPr bwMode="auto">
          <a:xfrm>
            <a:off x="7230534" y="1985963"/>
            <a:ext cx="954617" cy="169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51" name="Text Box 55"/>
          <p:cNvSpPr txBox="1">
            <a:spLocks noChangeArrowheads="1"/>
          </p:cNvSpPr>
          <p:nvPr/>
        </p:nvSpPr>
        <p:spPr bwMode="auto">
          <a:xfrm>
            <a:off x="7181851" y="1941514"/>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a:latin typeface="Arial" charset="0"/>
              </a:rPr>
              <a:t>datagram</a:t>
            </a:r>
          </a:p>
        </p:txBody>
      </p:sp>
      <p:sp>
        <p:nvSpPr>
          <p:cNvPr id="9252" name="Freeform 56"/>
          <p:cNvSpPr>
            <a:spLocks/>
          </p:cNvSpPr>
          <p:nvPr/>
        </p:nvSpPr>
        <p:spPr bwMode="auto">
          <a:xfrm>
            <a:off x="3691467" y="2903539"/>
            <a:ext cx="5177367" cy="447675"/>
          </a:xfrm>
          <a:custGeom>
            <a:avLst/>
            <a:gdLst>
              <a:gd name="T0" fmla="*/ 0 w 2597"/>
              <a:gd name="T1" fmla="*/ 0 h 384"/>
              <a:gd name="T2" fmla="*/ 0 w 2597"/>
              <a:gd name="T3" fmla="*/ 2147483647 h 384"/>
              <a:gd name="T4" fmla="*/ 2147483647 w 2597"/>
              <a:gd name="T5" fmla="*/ 2147483647 h 384"/>
              <a:gd name="T6" fmla="*/ 2147483647 w 2597"/>
              <a:gd name="T7" fmla="*/ 2147483647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53" name="Rectangle 57"/>
          <p:cNvSpPr>
            <a:spLocks noChangeArrowheads="1"/>
          </p:cNvSpPr>
          <p:nvPr/>
        </p:nvSpPr>
        <p:spPr bwMode="auto">
          <a:xfrm>
            <a:off x="6242051" y="3419476"/>
            <a:ext cx="956733" cy="1698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9254" name="Text Box 58"/>
          <p:cNvSpPr txBox="1">
            <a:spLocks noChangeArrowheads="1"/>
          </p:cNvSpPr>
          <p:nvPr/>
        </p:nvSpPr>
        <p:spPr bwMode="auto">
          <a:xfrm>
            <a:off x="6206067" y="3375025"/>
            <a:ext cx="8322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i="0" dirty="0">
                <a:latin typeface="Arial" charset="0"/>
              </a:rPr>
              <a:t>datagram</a:t>
            </a:r>
          </a:p>
        </p:txBody>
      </p:sp>
      <p:sp>
        <p:nvSpPr>
          <p:cNvPr id="9255" name="Line 59"/>
          <p:cNvSpPr>
            <a:spLocks noChangeShapeType="1"/>
          </p:cNvSpPr>
          <p:nvPr/>
        </p:nvSpPr>
        <p:spPr bwMode="auto">
          <a:xfrm>
            <a:off x="7539567" y="3511550"/>
            <a:ext cx="3683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9256" name="Text Box 60"/>
          <p:cNvSpPr txBox="1">
            <a:spLocks noChangeArrowheads="1"/>
          </p:cNvSpPr>
          <p:nvPr/>
        </p:nvSpPr>
        <p:spPr bwMode="auto">
          <a:xfrm>
            <a:off x="2992967" y="3668713"/>
            <a:ext cx="7104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a:latin typeface="Arial" charset="0"/>
              </a:rPr>
              <a:t>frame</a:t>
            </a:r>
          </a:p>
        </p:txBody>
      </p:sp>
      <p:sp>
        <p:nvSpPr>
          <p:cNvPr id="9257" name="Line 61"/>
          <p:cNvSpPr>
            <a:spLocks noChangeShapeType="1"/>
          </p:cNvSpPr>
          <p:nvPr/>
        </p:nvSpPr>
        <p:spPr bwMode="auto">
          <a:xfrm flipV="1">
            <a:off x="3831167" y="3575051"/>
            <a:ext cx="1540933" cy="212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Tree>
    <p:extLst>
      <p:ext uri="{BB962C8B-B14F-4D97-AF65-F5344CB8AC3E}">
        <p14:creationId xmlns:p14="http://schemas.microsoft.com/office/powerpoint/2010/main" val="19826333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4" y="1371600"/>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曼彻斯特编码（</a:t>
            </a:r>
            <a:r>
              <a:rPr lang="en-US" altLang="zh-CN" sz="2800" dirty="0">
                <a:latin typeface="+mn-ea"/>
              </a:rPr>
              <a:t>10BASE</a:t>
            </a:r>
            <a:r>
              <a:rPr lang="zh-CN" altLang="en-US" sz="2800" dirty="0">
                <a:latin typeface="+mn-ea"/>
              </a:rPr>
              <a:t>－</a:t>
            </a:r>
            <a:r>
              <a:rPr lang="en-US" altLang="zh-CN" sz="2800" dirty="0">
                <a:latin typeface="+mn-ea"/>
              </a:rPr>
              <a:t>T</a:t>
            </a:r>
            <a:r>
              <a:rPr lang="zh-CN" altLang="en-US" sz="2800" dirty="0">
                <a:latin typeface="+mn-ea"/>
              </a:rPr>
              <a:t>物理层编码）</a:t>
            </a:r>
            <a:r>
              <a:rPr lang="en-US" altLang="zh-CN" sz="2800" dirty="0">
                <a:latin typeface="+mn-ea"/>
              </a:rPr>
              <a:t>*</a:t>
            </a:r>
            <a:endParaRPr lang="zh-CN" altLang="en-US" sz="2800" dirty="0">
              <a:latin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17" y="2284915"/>
            <a:ext cx="7943850" cy="3028950"/>
          </a:xfrm>
          <a:prstGeom prst="rect">
            <a:avLst/>
          </a:prstGeom>
        </p:spPr>
      </p:pic>
    </p:spTree>
    <p:extLst>
      <p:ext uri="{BB962C8B-B14F-4D97-AF65-F5344CB8AC3E}">
        <p14:creationId xmlns:p14="http://schemas.microsoft.com/office/powerpoint/2010/main" val="16275778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2" y="1186405"/>
            <a:ext cx="8353063" cy="5133713"/>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曼彻斯特编码机制 </a:t>
            </a:r>
            <a:r>
              <a:rPr lang="en-US" altLang="zh-CN" sz="2800" dirty="0">
                <a:latin typeface="+mn-ea"/>
              </a:rPr>
              <a:t>*</a:t>
            </a:r>
          </a:p>
          <a:p>
            <a:pPr marL="914400" lvl="1" indent="-457200">
              <a:lnSpc>
                <a:spcPct val="130000"/>
              </a:lnSpc>
              <a:buFont typeface="Arial" panose="020B0604020202020204" pitchFamily="34" charset="0"/>
              <a:buChar char="•"/>
            </a:pPr>
            <a:r>
              <a:rPr lang="zh-CN" altLang="en-US" sz="2800" dirty="0">
                <a:latin typeface="+mn-ea"/>
              </a:rPr>
              <a:t>利用一个时钟周期中间位置的电平跳变来表示“</a:t>
            </a:r>
            <a:r>
              <a:rPr lang="en-US" altLang="zh-CN" sz="2800" dirty="0">
                <a:latin typeface="+mn-ea"/>
              </a:rPr>
              <a:t>0”</a:t>
            </a:r>
            <a:r>
              <a:rPr lang="zh-CN" altLang="en-US" sz="2800" dirty="0">
                <a:latin typeface="+mn-ea"/>
              </a:rPr>
              <a:t>和“</a:t>
            </a:r>
            <a:r>
              <a:rPr lang="en-US" altLang="zh-CN" sz="2800" dirty="0">
                <a:latin typeface="+mn-ea"/>
              </a:rPr>
              <a:t>1”</a:t>
            </a:r>
            <a:r>
              <a:rPr lang="zh-CN" altLang="en-US" sz="2800" dirty="0">
                <a:latin typeface="+mn-ea"/>
              </a:rPr>
              <a:t>。</a:t>
            </a:r>
          </a:p>
          <a:p>
            <a:pPr marL="914400" lvl="1" indent="-457200">
              <a:lnSpc>
                <a:spcPct val="130000"/>
              </a:lnSpc>
              <a:buFont typeface="Arial" panose="020B0604020202020204" pitchFamily="34" charset="0"/>
              <a:buChar char="•"/>
            </a:pPr>
            <a:r>
              <a:rPr lang="zh-CN" altLang="en-US" sz="2800" dirty="0">
                <a:latin typeface="+mn-ea"/>
              </a:rPr>
              <a:t>中间跳变是由低电平跳变到高电平表示“</a:t>
            </a:r>
            <a:r>
              <a:rPr lang="en-US" altLang="zh-CN" sz="2800" dirty="0">
                <a:latin typeface="+mn-ea"/>
              </a:rPr>
              <a:t>1”</a:t>
            </a:r>
          </a:p>
          <a:p>
            <a:pPr marL="914400" lvl="1" indent="-457200">
              <a:lnSpc>
                <a:spcPct val="130000"/>
              </a:lnSpc>
              <a:buFont typeface="Arial" panose="020B0604020202020204" pitchFamily="34" charset="0"/>
              <a:buChar char="•"/>
            </a:pPr>
            <a:r>
              <a:rPr lang="zh-CN" altLang="en-US" sz="2800" dirty="0">
                <a:latin typeface="+mn-ea"/>
              </a:rPr>
              <a:t>中间跳变是由高电平跳变到低电平表示“</a:t>
            </a:r>
            <a:r>
              <a:rPr lang="en-US" altLang="zh-CN" sz="2800" dirty="0">
                <a:latin typeface="+mn-ea"/>
              </a:rPr>
              <a:t>0”</a:t>
            </a:r>
          </a:p>
          <a:p>
            <a:pPr marL="914400" lvl="1" indent="-457200">
              <a:lnSpc>
                <a:spcPct val="130000"/>
              </a:lnSpc>
              <a:buFont typeface="Arial" panose="020B0604020202020204" pitchFamily="34" charset="0"/>
              <a:buChar char="•"/>
            </a:pPr>
            <a:r>
              <a:rPr lang="zh-CN" altLang="en-US" sz="2800" dirty="0">
                <a:latin typeface="+mn-ea"/>
              </a:rPr>
              <a:t>注：在时钟周期边界处可以任意跳变而不影响编码含义。</a:t>
            </a:r>
          </a:p>
          <a:p>
            <a:pPr marL="914400" lvl="1" indent="-457200">
              <a:lnSpc>
                <a:spcPct val="130000"/>
              </a:lnSpc>
              <a:buFont typeface="Arial" panose="020B0604020202020204" pitchFamily="34" charset="0"/>
              <a:buChar char="•"/>
            </a:pPr>
            <a:r>
              <a:rPr lang="zh-CN" altLang="en-US" sz="2800" dirty="0">
                <a:latin typeface="+mn-ea"/>
              </a:rPr>
              <a:t>另有一种称为“标准曼彻斯特编码”的机制，跳变方法和上面刚好相反</a:t>
            </a:r>
          </a:p>
        </p:txBody>
      </p:sp>
    </p:spTree>
    <p:extLst>
      <p:ext uri="{BB962C8B-B14F-4D97-AF65-F5344CB8AC3E}">
        <p14:creationId xmlns:p14="http://schemas.microsoft.com/office/powerpoint/2010/main" val="18891825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2" y="1186405"/>
            <a:ext cx="8353063" cy="4573560"/>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差分曼彻斯特编码机制 </a:t>
            </a:r>
            <a:r>
              <a:rPr lang="en-US" altLang="zh-CN" sz="2800" dirty="0">
                <a:latin typeface="+mn-ea"/>
              </a:rPr>
              <a:t>*</a:t>
            </a:r>
          </a:p>
          <a:p>
            <a:pPr marL="914400" lvl="1" indent="-457200">
              <a:lnSpc>
                <a:spcPct val="130000"/>
              </a:lnSpc>
              <a:buFont typeface="Arial" panose="020B0604020202020204" pitchFamily="34" charset="0"/>
              <a:buChar char="•"/>
            </a:pPr>
            <a:r>
              <a:rPr lang="zh-CN" altLang="en-US" sz="2800" dirty="0">
                <a:latin typeface="+mn-ea"/>
              </a:rPr>
              <a:t>在信号位开始时不改变信号极性，表示</a:t>
            </a:r>
            <a:r>
              <a:rPr lang="en-US" altLang="zh-CN" sz="2800" dirty="0">
                <a:latin typeface="+mn-ea"/>
              </a:rPr>
              <a:t>1; </a:t>
            </a:r>
          </a:p>
          <a:p>
            <a:pPr marL="914400" lvl="1" indent="-457200">
              <a:lnSpc>
                <a:spcPct val="130000"/>
              </a:lnSpc>
              <a:buFont typeface="Arial" panose="020B0604020202020204" pitchFamily="34" charset="0"/>
              <a:buChar char="•"/>
            </a:pPr>
            <a:r>
              <a:rPr lang="zh-CN" altLang="en-US" sz="2800" dirty="0">
                <a:latin typeface="+mn-ea"/>
              </a:rPr>
              <a:t>在信号位开始时改变信号极性，表示</a:t>
            </a:r>
            <a:r>
              <a:rPr lang="en-US" altLang="zh-CN" sz="2800" dirty="0">
                <a:latin typeface="+mn-ea"/>
              </a:rPr>
              <a:t>0;</a:t>
            </a:r>
          </a:p>
          <a:p>
            <a:pPr marL="914400" lvl="1" indent="-457200">
              <a:lnSpc>
                <a:spcPct val="130000"/>
              </a:lnSpc>
              <a:buFont typeface="Arial" panose="020B0604020202020204" pitchFamily="34" charset="0"/>
              <a:buChar char="•"/>
            </a:pPr>
            <a:r>
              <a:rPr lang="zh-CN" altLang="en-US" sz="2800" dirty="0">
                <a:latin typeface="+mn-ea"/>
              </a:rPr>
              <a:t>每个信号位中间都要跳变；</a:t>
            </a:r>
          </a:p>
          <a:p>
            <a:pPr marL="914400" lvl="1" indent="-457200">
              <a:lnSpc>
                <a:spcPct val="130000"/>
              </a:lnSpc>
              <a:buFont typeface="Arial" panose="020B0604020202020204" pitchFamily="34" charset="0"/>
              <a:buChar char="•"/>
            </a:pPr>
            <a:r>
              <a:rPr lang="zh-CN" altLang="en-US" sz="2800" dirty="0">
                <a:latin typeface="+mn-ea"/>
              </a:rPr>
              <a:t>在第一个信号时：</a:t>
            </a:r>
          </a:p>
          <a:p>
            <a:pPr marL="1371600" lvl="2" indent="-457200">
              <a:lnSpc>
                <a:spcPct val="130000"/>
              </a:lnSpc>
              <a:buFont typeface="Arial" panose="020B0604020202020204" pitchFamily="34" charset="0"/>
              <a:buChar char="•"/>
            </a:pPr>
            <a:r>
              <a:rPr lang="zh-CN" altLang="en-US" sz="2800" dirty="0">
                <a:latin typeface="+mn-ea"/>
              </a:rPr>
              <a:t>如果中间位电平从低到高，则表示</a:t>
            </a:r>
            <a:r>
              <a:rPr lang="en-US" altLang="zh-CN" sz="2800" dirty="0">
                <a:latin typeface="+mn-ea"/>
              </a:rPr>
              <a:t>0</a:t>
            </a:r>
          </a:p>
          <a:p>
            <a:pPr marL="1371600" lvl="2" indent="-457200">
              <a:lnSpc>
                <a:spcPct val="130000"/>
              </a:lnSpc>
              <a:buFont typeface="Arial" panose="020B0604020202020204" pitchFamily="34" charset="0"/>
              <a:buChar char="•"/>
            </a:pPr>
            <a:r>
              <a:rPr lang="zh-CN" altLang="en-US" sz="2800" dirty="0">
                <a:latin typeface="+mn-ea"/>
              </a:rPr>
              <a:t>如果中间位电平从高到低，则表示</a:t>
            </a:r>
            <a:r>
              <a:rPr lang="en-US" altLang="zh-CN" sz="2800" dirty="0">
                <a:latin typeface="+mn-ea"/>
              </a:rPr>
              <a:t>1</a:t>
            </a:r>
          </a:p>
          <a:p>
            <a:pPr>
              <a:lnSpc>
                <a:spcPct val="130000"/>
              </a:lnSpc>
              <a:spcBef>
                <a:spcPts val="0"/>
              </a:spcBef>
              <a:buClrTx/>
              <a:buFont typeface="Wingdings" panose="05000000000000000000" pitchFamily="2" charset="2"/>
              <a:buChar char="l"/>
            </a:pPr>
            <a:endParaRPr lang="zh-CN" altLang="en-US" sz="2800" dirty="0">
              <a:latin typeface="+mn-ea"/>
            </a:endParaRPr>
          </a:p>
        </p:txBody>
      </p:sp>
    </p:spTree>
    <p:extLst>
      <p:ext uri="{BB962C8B-B14F-4D97-AF65-F5344CB8AC3E}">
        <p14:creationId xmlns:p14="http://schemas.microsoft.com/office/powerpoint/2010/main" val="7997710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2" y="1186405"/>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各种曼彻斯特编码机制示意图 </a:t>
            </a:r>
            <a:r>
              <a:rPr lang="en-US" altLang="zh-CN" sz="2800" dirty="0">
                <a:latin typeface="+mn-ea"/>
              </a:rPr>
              <a:t>*</a:t>
            </a:r>
            <a:endParaRPr lang="zh-CN" altLang="en-US" sz="2800" dirty="0">
              <a:latin typeface="+mn-ea"/>
            </a:endParaRPr>
          </a:p>
        </p:txBody>
      </p:sp>
      <p:pic>
        <p:nvPicPr>
          <p:cNvPr id="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9957" y="1920192"/>
            <a:ext cx="776605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5873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以太网链路层控制技术</a:t>
            </a:r>
          </a:p>
        </p:txBody>
      </p:sp>
      <p:sp>
        <p:nvSpPr>
          <p:cNvPr id="4" name="矩形 3"/>
          <p:cNvSpPr/>
          <p:nvPr/>
        </p:nvSpPr>
        <p:spPr>
          <a:xfrm>
            <a:off x="594164" y="989555"/>
            <a:ext cx="8353063" cy="652486"/>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媒体访问控制（</a:t>
            </a:r>
            <a:r>
              <a:rPr lang="en-US" altLang="zh-CN" sz="2800" dirty="0">
                <a:latin typeface="+mn-ea"/>
              </a:rPr>
              <a:t>MAC</a:t>
            </a:r>
            <a:r>
              <a:rPr lang="zh-CN" altLang="en-US" sz="2800" dirty="0">
                <a:latin typeface="+mn-ea"/>
              </a:rPr>
              <a:t>）子层</a:t>
            </a:r>
          </a:p>
        </p:txBody>
      </p:sp>
      <p:grpSp>
        <p:nvGrpSpPr>
          <p:cNvPr id="6" name="组合 5"/>
          <p:cNvGrpSpPr/>
          <p:nvPr/>
        </p:nvGrpSpPr>
        <p:grpSpPr>
          <a:xfrm>
            <a:off x="3055717" y="1485365"/>
            <a:ext cx="7511970" cy="5334001"/>
            <a:chOff x="717630" y="1066800"/>
            <a:chExt cx="7511970" cy="5334001"/>
          </a:xfrm>
        </p:grpSpPr>
        <p:sp>
          <p:nvSpPr>
            <p:cNvPr id="7" name="Text Box 3"/>
            <p:cNvSpPr txBox="1">
              <a:spLocks noChangeArrowheads="1"/>
            </p:cNvSpPr>
            <p:nvPr/>
          </p:nvSpPr>
          <p:spPr bwMode="auto">
            <a:xfrm>
              <a:off x="717630" y="1456997"/>
              <a:ext cx="1034970" cy="4401205"/>
            </a:xfrm>
            <a:prstGeom prst="rect">
              <a:avLst/>
            </a:prstGeom>
            <a:solidFill>
              <a:schemeClr val="accent6">
                <a:lumMod val="75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r>
                <a:rPr kumimoji="1" lang="en-US" altLang="zh-CN" dirty="0">
                  <a:solidFill>
                    <a:schemeClr val="bg1"/>
                  </a:solidFill>
                  <a:latin typeface="微软雅黑" panose="020B0503020204020204" pitchFamily="34" charset="-122"/>
                  <a:ea typeface="微软雅黑" panose="020B0503020204020204" pitchFamily="34" charset="-122"/>
                </a:rPr>
                <a:t>MAC</a:t>
              </a:r>
              <a:r>
                <a:rPr kumimoji="1" lang="zh-CN" altLang="en-US" dirty="0">
                  <a:solidFill>
                    <a:schemeClr val="bg1"/>
                  </a:solidFill>
                  <a:latin typeface="微软雅黑" panose="020B0503020204020204" pitchFamily="34" charset="-122"/>
                  <a:ea typeface="微软雅黑" panose="020B0503020204020204" pitchFamily="34" charset="-122"/>
                </a:rPr>
                <a:t>子层主要功能</a:t>
              </a: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pPr>
              <a:endParaRPr kumimoji="1"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8" name="Group 4"/>
            <p:cNvGrpSpPr>
              <a:grpSpLocks/>
            </p:cNvGrpSpPr>
            <p:nvPr/>
          </p:nvGrpSpPr>
          <p:grpSpPr bwMode="auto">
            <a:xfrm>
              <a:off x="2743200" y="1400175"/>
              <a:ext cx="838200" cy="5000626"/>
              <a:chOff x="1728" y="882"/>
              <a:chExt cx="528" cy="3150"/>
            </a:xfrm>
          </p:grpSpPr>
          <p:sp>
            <p:nvSpPr>
              <p:cNvPr id="17" name="Text Box 5"/>
              <p:cNvSpPr txBox="1">
                <a:spLocks noChangeArrowheads="1"/>
              </p:cNvSpPr>
              <p:nvPr/>
            </p:nvSpPr>
            <p:spPr bwMode="auto">
              <a:xfrm>
                <a:off x="1728" y="882"/>
                <a:ext cx="528" cy="1134"/>
              </a:xfrm>
              <a:prstGeom prst="rect">
                <a:avLst/>
              </a:prstGeom>
              <a:solidFill>
                <a:schemeClr val="bg2">
                  <a:lumMod val="50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dirty="0">
                    <a:solidFill>
                      <a:schemeClr val="bg1"/>
                    </a:solidFill>
                    <a:latin typeface="微软雅黑" panose="020B0503020204020204" pitchFamily="34" charset="-122"/>
                    <a:ea typeface="微软雅黑" panose="020B0503020204020204" pitchFamily="34" charset="-122"/>
                  </a:rPr>
                  <a:t>数据封装</a:t>
                </a:r>
              </a:p>
            </p:txBody>
          </p:sp>
          <p:sp>
            <p:nvSpPr>
              <p:cNvPr id="18" name="Text Box 6"/>
              <p:cNvSpPr txBox="1">
                <a:spLocks noChangeArrowheads="1"/>
              </p:cNvSpPr>
              <p:nvPr/>
            </p:nvSpPr>
            <p:spPr bwMode="auto">
              <a:xfrm>
                <a:off x="1728" y="2360"/>
                <a:ext cx="528" cy="1672"/>
              </a:xfrm>
              <a:prstGeom prst="rect">
                <a:avLst/>
              </a:prstGeom>
              <a:solidFill>
                <a:schemeClr val="bg2">
                  <a:lumMod val="50000"/>
                </a:schemeClr>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defPPr>
                  <a:defRPr lang="zh-CN"/>
                </a:defPPr>
                <a:lvl1pPr algn="ctr">
                  <a:spcBef>
                    <a:spcPct val="50000"/>
                  </a:spcBef>
                  <a:buClrTx/>
                  <a:buSzTx/>
                  <a:buFontTx/>
                  <a:buNone/>
                  <a:defRPr kumimoji="1" sz="28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lr>
                    <a:schemeClr val="accent2"/>
                  </a:buClr>
                  <a:buSzPct val="75000"/>
                  <a:buFont typeface="ZapfDingbats" pitchFamily="82" charset="2"/>
                  <a:buChar char="m"/>
                  <a:defRPr sz="2400">
                    <a:latin typeface="Comic Sans MS" panose="030F0702030302020204" pitchFamily="66" charset="0"/>
                    <a:ea typeface="宋体" panose="02010600030101010101" pitchFamily="2" charset="-122"/>
                  </a:defRPr>
                </a:lvl2pPr>
                <a:lvl3pPr marL="1143000" indent="-228600">
                  <a:spcBef>
                    <a:spcPct val="20000"/>
                  </a:spcBef>
                  <a:buChar char="•"/>
                  <a:defRPr sz="2000">
                    <a:latin typeface="Comic Sans MS" panose="030F0702030302020204" pitchFamily="66" charset="0"/>
                    <a:ea typeface="宋体" panose="02010600030101010101" pitchFamily="2" charset="-122"/>
                  </a:defRPr>
                </a:lvl3pPr>
                <a:lvl4pPr marL="1600200" indent="-228600">
                  <a:spcBef>
                    <a:spcPct val="20000"/>
                  </a:spcBef>
                  <a:buChar char="–"/>
                  <a:defRPr sz="2000">
                    <a:latin typeface="Times New Roman" panose="02020603050405020304" pitchFamily="18" charset="0"/>
                    <a:ea typeface="宋体" panose="02010600030101010101" pitchFamily="2" charset="-122"/>
                  </a:defRPr>
                </a:lvl4pPr>
                <a:lvl5pPr marL="2057400" indent="-228600">
                  <a:spcBef>
                    <a:spcPct val="20000"/>
                  </a:spcBef>
                  <a:buChar char="»"/>
                  <a:defRPr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latin typeface="Times New Roman" panose="02020603050405020304" pitchFamily="18" charset="0"/>
                    <a:ea typeface="宋体" panose="02010600030101010101" pitchFamily="2" charset="-122"/>
                  </a:defRPr>
                </a:lvl9pPr>
              </a:lstStyle>
              <a:p>
                <a:r>
                  <a:rPr lang="zh-CN" altLang="en-US"/>
                  <a:t>媒体访问管理</a:t>
                </a:r>
              </a:p>
            </p:txBody>
          </p:sp>
        </p:grpSp>
        <p:sp>
          <p:nvSpPr>
            <p:cNvPr id="9" name="Text Box 7"/>
            <p:cNvSpPr txBox="1">
              <a:spLocks noChangeArrowheads="1"/>
            </p:cNvSpPr>
            <p:nvPr/>
          </p:nvSpPr>
          <p:spPr bwMode="auto">
            <a:xfrm>
              <a:off x="4724400" y="10668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dirty="0">
                  <a:solidFill>
                    <a:schemeClr val="bg1"/>
                  </a:solidFill>
                  <a:latin typeface="微软雅黑" panose="020B0503020204020204" pitchFamily="34" charset="-122"/>
                  <a:ea typeface="微软雅黑" panose="020B0503020204020204" pitchFamily="34" charset="-122"/>
                </a:rPr>
                <a:t>帧同步、帧定界</a:t>
              </a:r>
            </a:p>
          </p:txBody>
        </p:sp>
        <p:sp>
          <p:nvSpPr>
            <p:cNvPr id="10" name="Text Box 8"/>
            <p:cNvSpPr txBox="1">
              <a:spLocks noChangeArrowheads="1"/>
            </p:cNvSpPr>
            <p:nvPr/>
          </p:nvSpPr>
          <p:spPr bwMode="auto">
            <a:xfrm>
              <a:off x="4724400" y="20574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地址确定</a:t>
              </a:r>
            </a:p>
          </p:txBody>
        </p:sp>
        <p:sp>
          <p:nvSpPr>
            <p:cNvPr id="11" name="Text Box 9"/>
            <p:cNvSpPr txBox="1">
              <a:spLocks noChangeArrowheads="1"/>
            </p:cNvSpPr>
            <p:nvPr/>
          </p:nvSpPr>
          <p:spPr bwMode="auto">
            <a:xfrm>
              <a:off x="4724400" y="3062288"/>
              <a:ext cx="3505200" cy="519112"/>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错误检测机制</a:t>
              </a:r>
            </a:p>
          </p:txBody>
        </p:sp>
        <p:sp>
          <p:nvSpPr>
            <p:cNvPr id="12" name="Text Box 10"/>
            <p:cNvSpPr txBox="1">
              <a:spLocks noChangeArrowheads="1"/>
            </p:cNvSpPr>
            <p:nvPr/>
          </p:nvSpPr>
          <p:spPr bwMode="auto">
            <a:xfrm>
              <a:off x="4724400" y="4038600"/>
              <a:ext cx="3505200" cy="519113"/>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媒体分配（避免冲突）</a:t>
              </a:r>
            </a:p>
          </p:txBody>
        </p:sp>
        <p:sp>
          <p:nvSpPr>
            <p:cNvPr id="13" name="Text Box 11"/>
            <p:cNvSpPr txBox="1">
              <a:spLocks noChangeArrowheads="1"/>
            </p:cNvSpPr>
            <p:nvPr/>
          </p:nvSpPr>
          <p:spPr bwMode="auto">
            <a:xfrm>
              <a:off x="4724400" y="5424488"/>
              <a:ext cx="3505200" cy="519112"/>
            </a:xfrm>
            <a:prstGeom prst="rect">
              <a:avLst/>
            </a:prstGeom>
            <a:solidFill>
              <a:srgbClr val="CC0066"/>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a:solidFill>
                    <a:schemeClr val="bg1"/>
                  </a:solidFill>
                  <a:latin typeface="微软雅黑" panose="020B0503020204020204" pitchFamily="34" charset="-122"/>
                  <a:ea typeface="微软雅黑" panose="020B0503020204020204" pitchFamily="34" charset="-122"/>
                </a:rPr>
                <a:t>冲突解决（冲突处理）</a:t>
              </a:r>
            </a:p>
          </p:txBody>
        </p:sp>
        <p:sp>
          <p:nvSpPr>
            <p:cNvPr id="14" name="AutoShape 12"/>
            <p:cNvSpPr>
              <a:spLocks/>
            </p:cNvSpPr>
            <p:nvPr/>
          </p:nvSpPr>
          <p:spPr bwMode="auto">
            <a:xfrm>
              <a:off x="1752600" y="2209800"/>
              <a:ext cx="990600" cy="2895600"/>
            </a:xfrm>
            <a:prstGeom prst="leftBrace">
              <a:avLst>
                <a:gd name="adj1" fmla="val 24359"/>
                <a:gd name="adj2" fmla="val 50000"/>
              </a:avLst>
            </a:prstGeom>
            <a:noFill/>
            <a:ln w="38100">
              <a:solidFill>
                <a:schemeClr val="accent1">
                  <a:lumMod val="5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kumimoji="1" lang="zh-CN" altLang="zh-CN" sz="4400">
                <a:solidFill>
                  <a:srgbClr val="17171F"/>
                </a:solidFill>
                <a:latin typeface="微软雅黑" panose="020B0503020204020204" pitchFamily="34" charset="-122"/>
                <a:ea typeface="微软雅黑" panose="020B0503020204020204" pitchFamily="34" charset="-122"/>
              </a:endParaRPr>
            </a:p>
          </p:txBody>
        </p:sp>
        <p:sp>
          <p:nvSpPr>
            <p:cNvPr id="15" name="AutoShape 13"/>
            <p:cNvSpPr>
              <a:spLocks/>
            </p:cNvSpPr>
            <p:nvPr/>
          </p:nvSpPr>
          <p:spPr bwMode="auto">
            <a:xfrm>
              <a:off x="3581400" y="1295400"/>
              <a:ext cx="1143000" cy="2057400"/>
            </a:xfrm>
            <a:prstGeom prst="leftBrace">
              <a:avLst>
                <a:gd name="adj1" fmla="val 15000"/>
                <a:gd name="adj2" fmla="val 50000"/>
              </a:avLst>
            </a:prstGeom>
            <a:noFill/>
            <a:ln w="38100">
              <a:solidFill>
                <a:schemeClr val="accent1">
                  <a:lumMod val="5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kumimoji="1" lang="zh-CN" altLang="en-US" sz="4400">
                <a:solidFill>
                  <a:srgbClr val="17171F"/>
                </a:solidFill>
                <a:latin typeface="微软雅黑" panose="020B0503020204020204" pitchFamily="34" charset="-122"/>
                <a:ea typeface="微软雅黑" panose="020B0503020204020204" pitchFamily="34" charset="-122"/>
              </a:endParaRPr>
            </a:p>
          </p:txBody>
        </p:sp>
        <p:sp>
          <p:nvSpPr>
            <p:cNvPr id="16" name="AutoShape 14"/>
            <p:cNvSpPr>
              <a:spLocks/>
            </p:cNvSpPr>
            <p:nvPr/>
          </p:nvSpPr>
          <p:spPr bwMode="auto">
            <a:xfrm>
              <a:off x="3581400" y="4267200"/>
              <a:ext cx="1143000" cy="1447800"/>
            </a:xfrm>
            <a:prstGeom prst="leftBrace">
              <a:avLst>
                <a:gd name="adj1" fmla="val 10556"/>
                <a:gd name="adj2" fmla="val 50000"/>
              </a:avLst>
            </a:prstGeom>
            <a:noFill/>
            <a:ln w="38100">
              <a:solidFill>
                <a:schemeClr val="accent1">
                  <a:lumMod val="5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kumimoji="1" lang="zh-CN" altLang="en-US" sz="4400">
                <a:solidFill>
                  <a:srgbClr val="17171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097837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CF9F2684-7203-4479-B437-B459D912F523}" type="slidenum">
              <a:rPr lang="en-US" altLang="zh-CN" sz="1200" smtClean="0">
                <a:solidFill>
                  <a:prstClr val="black"/>
                </a:solidFill>
                <a:latin typeface="Arial" pitchFamily="34" charset="0"/>
              </a:rPr>
              <a:pPr>
                <a:spcBef>
                  <a:spcPct val="0"/>
                </a:spcBef>
                <a:buClrTx/>
                <a:buSzTx/>
                <a:buFontTx/>
                <a:buNone/>
              </a:pPr>
              <a:t>105</a:t>
            </a:fld>
            <a:endParaRPr lang="en-US" altLang="zh-CN" sz="1200">
              <a:solidFill>
                <a:prstClr val="black"/>
              </a:solidFill>
              <a:latin typeface="Arial" pitchFamily="34" charset="0"/>
            </a:endParaRPr>
          </a:p>
        </p:txBody>
      </p:sp>
      <p:sp>
        <p:nvSpPr>
          <p:cNvPr id="88067" name="Rectangle 2"/>
          <p:cNvSpPr>
            <a:spLocks noGrp="1" noChangeArrowheads="1"/>
          </p:cNvSpPr>
          <p:nvPr>
            <p:ph type="title" idx="4294967295"/>
          </p:nvPr>
        </p:nvSpPr>
        <p:spPr>
          <a:xfrm>
            <a:off x="-1" y="228600"/>
            <a:ext cx="12107119" cy="1143000"/>
          </a:xfrm>
          <a:prstGeom prst="rect">
            <a:avLst/>
          </a:prstGeom>
        </p:spPr>
        <p:txBody>
          <a:bodyPr/>
          <a:lstStyle/>
          <a:p>
            <a:pPr algn="ctr"/>
            <a:r>
              <a:rPr lang="zh-CN" altLang="en-US" dirty="0"/>
              <a:t>以太网的帧结构</a:t>
            </a:r>
          </a:p>
        </p:txBody>
      </p:sp>
      <p:sp>
        <p:nvSpPr>
          <p:cNvPr id="865323" name="Text Box 43"/>
          <p:cNvSpPr txBox="1">
            <a:spLocks noChangeArrowheads="1"/>
          </p:cNvSpPr>
          <p:nvPr/>
        </p:nvSpPr>
        <p:spPr bwMode="auto">
          <a:xfrm>
            <a:off x="649536" y="5304968"/>
            <a:ext cx="11091614" cy="111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0975" indent="-180975">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5000"/>
              </a:lnSpc>
              <a:spcBef>
                <a:spcPct val="5000"/>
              </a:spcBef>
              <a:buClr>
                <a:srgbClr val="ED7D31"/>
              </a:buClr>
              <a:buFont typeface="Arial" panose="020B0604020202020204" pitchFamily="34" charset="0"/>
              <a:buChar char="•"/>
            </a:pPr>
            <a:r>
              <a:rPr lang="zh-CN" altLang="en-US" sz="2600" dirty="0">
                <a:solidFill>
                  <a:srgbClr val="0563C1"/>
                </a:solidFill>
                <a:latin typeface="Microsoft YaHei"/>
                <a:ea typeface="Microsoft YaHei"/>
              </a:rPr>
              <a:t>发送方：</a:t>
            </a:r>
            <a:r>
              <a:rPr lang="zh-CN" altLang="en-US" sz="2600" dirty="0">
                <a:solidFill>
                  <a:prstClr val="black"/>
                </a:solidFill>
                <a:latin typeface="Microsoft YaHei"/>
                <a:ea typeface="Microsoft YaHei"/>
              </a:rPr>
              <a:t>发送适配器将</a:t>
            </a:r>
            <a:r>
              <a:rPr lang="en-US" altLang="zh-CN" sz="2600" dirty="0">
                <a:solidFill>
                  <a:srgbClr val="FF0000"/>
                </a:solidFill>
                <a:latin typeface="Microsoft YaHei"/>
                <a:ea typeface="Microsoft YaHei"/>
              </a:rPr>
              <a:t>IP</a:t>
            </a:r>
            <a:r>
              <a:rPr lang="zh-CN" altLang="en-US" sz="2600" dirty="0">
                <a:solidFill>
                  <a:srgbClr val="FF0000"/>
                </a:solidFill>
                <a:latin typeface="Microsoft YaHei"/>
                <a:ea typeface="Microsoft YaHei"/>
              </a:rPr>
              <a:t>数据报封装</a:t>
            </a:r>
            <a:r>
              <a:rPr lang="zh-CN" altLang="en-US" sz="2600" dirty="0">
                <a:solidFill>
                  <a:prstClr val="black"/>
                </a:solidFill>
                <a:latin typeface="Microsoft YaHei"/>
                <a:ea typeface="Microsoft YaHei"/>
              </a:rPr>
              <a:t>成以太网帧，并传递到物理层。</a:t>
            </a:r>
          </a:p>
          <a:p>
            <a:pPr>
              <a:lnSpc>
                <a:spcPct val="125000"/>
              </a:lnSpc>
              <a:spcBef>
                <a:spcPct val="5000"/>
              </a:spcBef>
              <a:buClr>
                <a:srgbClr val="ED7D31"/>
              </a:buClr>
              <a:buFont typeface="Arial" panose="020B0604020202020204" pitchFamily="34" charset="0"/>
              <a:buChar char="•"/>
            </a:pPr>
            <a:r>
              <a:rPr lang="zh-CN" altLang="en-US" sz="2600" dirty="0">
                <a:solidFill>
                  <a:srgbClr val="0563C1"/>
                </a:solidFill>
                <a:latin typeface="Microsoft YaHei"/>
                <a:ea typeface="Microsoft YaHei"/>
              </a:rPr>
              <a:t>接收方：</a:t>
            </a:r>
            <a:r>
              <a:rPr lang="zh-CN" altLang="en-US" sz="2600" dirty="0">
                <a:solidFill>
                  <a:prstClr val="black"/>
                </a:solidFill>
                <a:latin typeface="Microsoft YaHei"/>
                <a:ea typeface="Microsoft YaHei"/>
              </a:rPr>
              <a:t>接收适配器从物理层收到该帧，</a:t>
            </a:r>
            <a:r>
              <a:rPr lang="zh-CN" altLang="en-US" sz="2600" dirty="0">
                <a:solidFill>
                  <a:srgbClr val="FF0000"/>
                </a:solidFill>
                <a:latin typeface="Microsoft YaHei"/>
                <a:ea typeface="Microsoft YaHei"/>
              </a:rPr>
              <a:t>取出</a:t>
            </a:r>
            <a:r>
              <a:rPr lang="en-US" altLang="zh-CN" sz="2600" dirty="0">
                <a:solidFill>
                  <a:srgbClr val="FF0000"/>
                </a:solidFill>
                <a:latin typeface="Microsoft YaHei"/>
                <a:ea typeface="Microsoft YaHei"/>
              </a:rPr>
              <a:t>IP</a:t>
            </a:r>
            <a:r>
              <a:rPr lang="zh-CN" altLang="en-US" sz="2600" dirty="0">
                <a:solidFill>
                  <a:srgbClr val="FF0000"/>
                </a:solidFill>
                <a:latin typeface="Microsoft YaHei"/>
                <a:ea typeface="Microsoft YaHei"/>
              </a:rPr>
              <a:t>数据报</a:t>
            </a:r>
            <a:r>
              <a:rPr lang="zh-CN" altLang="en-US" sz="2600" dirty="0">
                <a:solidFill>
                  <a:prstClr val="black"/>
                </a:solidFill>
                <a:latin typeface="Microsoft YaHei"/>
                <a:ea typeface="Microsoft YaHei"/>
              </a:rPr>
              <a:t>，并传递给网络层。</a:t>
            </a:r>
          </a:p>
        </p:txBody>
      </p:sp>
      <p:graphicFrame>
        <p:nvGraphicFramePr>
          <p:cNvPr id="4" name="表格 3"/>
          <p:cNvGraphicFramePr>
            <a:graphicFrameLocks noGrp="1"/>
          </p:cNvGraphicFramePr>
          <p:nvPr>
            <p:extLst>
              <p:ext uri="{D42A27DB-BD31-4B8C-83A1-F6EECF244321}">
                <p14:modId xmlns:p14="http://schemas.microsoft.com/office/powerpoint/2010/main" val="968067003"/>
              </p:ext>
            </p:extLst>
          </p:nvPr>
        </p:nvGraphicFramePr>
        <p:xfrm>
          <a:off x="505068" y="3928056"/>
          <a:ext cx="9927280" cy="406645"/>
        </p:xfrm>
        <a:graphic>
          <a:graphicData uri="http://schemas.openxmlformats.org/drawingml/2006/table">
            <a:tbl>
              <a:tblPr firstRow="1" bandRow="1">
                <a:tableStyleId>{5C22544A-7EE6-4342-B048-85BDC9FD1C3A}</a:tableStyleId>
              </a:tblPr>
              <a:tblGrid>
                <a:gridCol w="1240910">
                  <a:extLst>
                    <a:ext uri="{9D8B030D-6E8A-4147-A177-3AD203B41FA5}">
                      <a16:colId xmlns:a16="http://schemas.microsoft.com/office/drawing/2014/main" val="20000"/>
                    </a:ext>
                  </a:extLst>
                </a:gridCol>
                <a:gridCol w="1240910">
                  <a:extLst>
                    <a:ext uri="{9D8B030D-6E8A-4147-A177-3AD203B41FA5}">
                      <a16:colId xmlns:a16="http://schemas.microsoft.com/office/drawing/2014/main" val="20001"/>
                    </a:ext>
                  </a:extLst>
                </a:gridCol>
                <a:gridCol w="1240910">
                  <a:extLst>
                    <a:ext uri="{9D8B030D-6E8A-4147-A177-3AD203B41FA5}">
                      <a16:colId xmlns:a16="http://schemas.microsoft.com/office/drawing/2014/main" val="20002"/>
                    </a:ext>
                  </a:extLst>
                </a:gridCol>
                <a:gridCol w="1240910">
                  <a:extLst>
                    <a:ext uri="{9D8B030D-6E8A-4147-A177-3AD203B41FA5}">
                      <a16:colId xmlns:a16="http://schemas.microsoft.com/office/drawing/2014/main" val="20003"/>
                    </a:ext>
                  </a:extLst>
                </a:gridCol>
                <a:gridCol w="1240910">
                  <a:extLst>
                    <a:ext uri="{9D8B030D-6E8A-4147-A177-3AD203B41FA5}">
                      <a16:colId xmlns:a16="http://schemas.microsoft.com/office/drawing/2014/main" val="20004"/>
                    </a:ext>
                  </a:extLst>
                </a:gridCol>
                <a:gridCol w="1240910">
                  <a:extLst>
                    <a:ext uri="{9D8B030D-6E8A-4147-A177-3AD203B41FA5}">
                      <a16:colId xmlns:a16="http://schemas.microsoft.com/office/drawing/2014/main" val="20005"/>
                    </a:ext>
                  </a:extLst>
                </a:gridCol>
                <a:gridCol w="1240910">
                  <a:extLst>
                    <a:ext uri="{9D8B030D-6E8A-4147-A177-3AD203B41FA5}">
                      <a16:colId xmlns:a16="http://schemas.microsoft.com/office/drawing/2014/main" val="20006"/>
                    </a:ext>
                  </a:extLst>
                </a:gridCol>
                <a:gridCol w="1240910">
                  <a:extLst>
                    <a:ext uri="{9D8B030D-6E8A-4147-A177-3AD203B41FA5}">
                      <a16:colId xmlns:a16="http://schemas.microsoft.com/office/drawing/2014/main" val="20007"/>
                    </a:ext>
                  </a:extLst>
                </a:gridCol>
              </a:tblGrid>
              <a:tr h="406645">
                <a:tc>
                  <a:txBody>
                    <a:bodyPr/>
                    <a:lstStyle/>
                    <a:p>
                      <a:r>
                        <a:rPr lang="en-US" altLang="zh-CN" dirty="0"/>
                        <a:t>10101010</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solidFill>
                            <a:schemeClr val="accent4">
                              <a:lumMod val="60000"/>
                              <a:lumOff val="40000"/>
                            </a:schemeClr>
                          </a:solidFill>
                        </a:rPr>
                        <a:t>10101011</a:t>
                      </a:r>
                      <a:endParaRPr lang="zh-CN" altLang="en-US" dirty="0">
                        <a:solidFill>
                          <a:schemeClr val="accent4">
                            <a:lumMod val="60000"/>
                            <a:lumOff val="40000"/>
                          </a:schemeClr>
                        </a:solidFill>
                      </a:endParaRPr>
                    </a:p>
                  </a:txBody>
                  <a:tcPr/>
                </a:tc>
                <a:extLst>
                  <a:ext uri="{0D108BD9-81ED-4DB2-BD59-A6C34878D82A}">
                    <a16:rowId xmlns:a16="http://schemas.microsoft.com/office/drawing/2014/main" val="10000"/>
                  </a:ext>
                </a:extLst>
              </a:tr>
            </a:tbl>
          </a:graphicData>
        </a:graphic>
      </p:graphicFrame>
      <p:sp>
        <p:nvSpPr>
          <p:cNvPr id="13" name="任意多边形 12"/>
          <p:cNvSpPr/>
          <p:nvPr/>
        </p:nvSpPr>
        <p:spPr>
          <a:xfrm>
            <a:off x="541867" y="2878665"/>
            <a:ext cx="9855200" cy="1011059"/>
          </a:xfrm>
          <a:custGeom>
            <a:avLst/>
            <a:gdLst>
              <a:gd name="connsiteX0" fmla="*/ 2280355 w 9855200"/>
              <a:gd name="connsiteY0" fmla="*/ 11289 h 1433689"/>
              <a:gd name="connsiteX1" fmla="*/ 0 w 9855200"/>
              <a:gd name="connsiteY1" fmla="*/ 1433689 h 1433689"/>
              <a:gd name="connsiteX2" fmla="*/ 9855200 w 9855200"/>
              <a:gd name="connsiteY2" fmla="*/ 1433689 h 1433689"/>
              <a:gd name="connsiteX3" fmla="*/ 3781777 w 9855200"/>
              <a:gd name="connsiteY3" fmla="*/ 0 h 1433689"/>
              <a:gd name="connsiteX4" fmla="*/ 2336800 w 9855200"/>
              <a:gd name="connsiteY4" fmla="*/ 0 h 1433689"/>
              <a:gd name="connsiteX5" fmla="*/ 2280355 w 9855200"/>
              <a:gd name="connsiteY5" fmla="*/ 11289 h 143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5200" h="1433689">
                <a:moveTo>
                  <a:pt x="2280355" y="11289"/>
                </a:moveTo>
                <a:lnTo>
                  <a:pt x="0" y="1433689"/>
                </a:lnTo>
                <a:lnTo>
                  <a:pt x="9855200" y="1433689"/>
                </a:lnTo>
                <a:lnTo>
                  <a:pt x="3781777" y="0"/>
                </a:lnTo>
                <a:lnTo>
                  <a:pt x="2336800" y="0"/>
                </a:lnTo>
                <a:lnTo>
                  <a:pt x="2280355" y="11289"/>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804702" y="971151"/>
            <a:ext cx="9485598" cy="1859792"/>
            <a:chOff x="1804702" y="1230798"/>
            <a:chExt cx="9485598" cy="1859792"/>
          </a:xfrm>
        </p:grpSpPr>
        <p:sp>
          <p:nvSpPr>
            <p:cNvPr id="9" name="Text Box 5"/>
            <p:cNvSpPr txBox="1">
              <a:spLocks noChangeArrowheads="1"/>
            </p:cNvSpPr>
            <p:nvPr/>
          </p:nvSpPr>
          <p:spPr bwMode="auto">
            <a:xfrm>
              <a:off x="6000284" y="1230798"/>
              <a:ext cx="2154004" cy="3651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2400" dirty="0">
                  <a:solidFill>
                    <a:srgbClr val="FF0000"/>
                  </a:solidFill>
                  <a:latin typeface="+mn-ea"/>
                  <a:ea typeface="+mn-ea"/>
                </a:rPr>
                <a:t>CRC</a:t>
              </a:r>
              <a:r>
                <a:rPr lang="zh-CN" altLang="en-US" sz="2400" dirty="0">
                  <a:solidFill>
                    <a:srgbClr val="FF0000"/>
                  </a:solidFill>
                  <a:latin typeface="+mn-ea"/>
                  <a:ea typeface="+mn-ea"/>
                </a:rPr>
                <a:t>检测范围</a:t>
              </a:r>
              <a:endParaRPr lang="zh-CN" altLang="en-US" sz="2400" dirty="0">
                <a:solidFill>
                  <a:prstClr val="black"/>
                </a:solidFill>
                <a:latin typeface="+mn-ea"/>
                <a:ea typeface="+mn-ea"/>
              </a:endParaRPr>
            </a:p>
          </p:txBody>
        </p:sp>
        <p:sp>
          <p:nvSpPr>
            <p:cNvPr id="10" name="Text Box 6"/>
            <p:cNvSpPr txBox="1">
              <a:spLocks noChangeArrowheads="1"/>
            </p:cNvSpPr>
            <p:nvPr/>
          </p:nvSpPr>
          <p:spPr bwMode="auto">
            <a:xfrm>
              <a:off x="1804702" y="2088446"/>
              <a:ext cx="9192085" cy="377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a:solidFill>
                    <a:prstClr val="black"/>
                  </a:solidFill>
                  <a:latin typeface="+mn-ea"/>
                  <a:ea typeface="+mn-ea"/>
                </a:rPr>
                <a:t>字节：</a:t>
              </a:r>
              <a:r>
                <a:rPr lang="zh-CN" altLang="en-US" sz="2000" b="1" dirty="0">
                  <a:solidFill>
                    <a:prstClr val="black"/>
                  </a:solidFill>
                </a:rPr>
                <a:t>                  </a:t>
              </a:r>
              <a:r>
                <a:rPr lang="en-US" altLang="zh-CN" sz="2000" b="1" dirty="0">
                  <a:solidFill>
                    <a:prstClr val="black"/>
                  </a:solidFill>
                </a:rPr>
                <a:t>8                   6                   6                    2               46</a:t>
              </a:r>
              <a:r>
                <a:rPr lang="zh-CN" altLang="en-US" sz="2000" b="1" dirty="0">
                  <a:solidFill>
                    <a:prstClr val="black"/>
                  </a:solidFill>
                </a:rPr>
                <a:t>～</a:t>
              </a:r>
              <a:r>
                <a:rPr lang="en-US" altLang="zh-CN" sz="2000" b="1" dirty="0">
                  <a:solidFill>
                    <a:prstClr val="black"/>
                  </a:solidFill>
                </a:rPr>
                <a:t>1500            4</a:t>
              </a:r>
              <a:endParaRPr lang="en-US" altLang="zh-CN" sz="2000" dirty="0">
                <a:solidFill>
                  <a:prstClr val="black"/>
                </a:solidFill>
                <a:latin typeface="Comic Sans MS" pitchFamily="66" charset="0"/>
              </a:endParaRPr>
            </a:p>
          </p:txBody>
        </p:sp>
        <p:sp>
          <p:nvSpPr>
            <p:cNvPr id="11" name="AutoShape 8"/>
            <p:cNvSpPr>
              <a:spLocks/>
            </p:cNvSpPr>
            <p:nvPr/>
          </p:nvSpPr>
          <p:spPr bwMode="auto">
            <a:xfrm rot="5400000">
              <a:off x="6862974" y="-828361"/>
              <a:ext cx="428625" cy="5536354"/>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12" name="Group 46"/>
            <p:cNvGraphicFramePr>
              <a:graphicFrameLocks/>
            </p:cNvGraphicFramePr>
            <p:nvPr>
              <p:extLst>
                <p:ext uri="{D42A27DB-BD31-4B8C-83A1-F6EECF244321}">
                  <p14:modId xmlns:p14="http://schemas.microsoft.com/office/powerpoint/2010/main" val="602806914"/>
                </p:ext>
              </p:extLst>
            </p:nvPr>
          </p:nvGraphicFramePr>
          <p:xfrm>
            <a:off x="2909098" y="2511152"/>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grpSp>
      <p:sp>
        <p:nvSpPr>
          <p:cNvPr id="14" name="矩形 13"/>
          <p:cNvSpPr/>
          <p:nvPr/>
        </p:nvSpPr>
        <p:spPr>
          <a:xfrm>
            <a:off x="4149759" y="4836924"/>
            <a:ext cx="1338829" cy="369332"/>
          </a:xfrm>
          <a:prstGeom prst="rect">
            <a:avLst/>
          </a:prstGeom>
        </p:spPr>
        <p:txBody>
          <a:bodyPr wrap="none">
            <a:spAutoFit/>
          </a:bodyPr>
          <a:lstStyle/>
          <a:p>
            <a:pPr algn="ctr">
              <a:spcBef>
                <a:spcPct val="0"/>
              </a:spcBef>
            </a:pPr>
            <a:r>
              <a:rPr kumimoji="1" lang="zh-CN" altLang="en-US" b="1" dirty="0">
                <a:solidFill>
                  <a:srgbClr val="FF0000"/>
                </a:solidFill>
                <a:latin typeface="+mn-ea"/>
              </a:rPr>
              <a:t>用于帧同步</a:t>
            </a:r>
          </a:p>
        </p:txBody>
      </p:sp>
      <p:sp>
        <p:nvSpPr>
          <p:cNvPr id="15" name="矩形 14"/>
          <p:cNvSpPr/>
          <p:nvPr/>
        </p:nvSpPr>
        <p:spPr>
          <a:xfrm>
            <a:off x="8885474" y="4829705"/>
            <a:ext cx="2404826" cy="369332"/>
          </a:xfrm>
          <a:prstGeom prst="rect">
            <a:avLst/>
          </a:prstGeom>
        </p:spPr>
        <p:txBody>
          <a:bodyPr wrap="none">
            <a:spAutoFit/>
          </a:bodyPr>
          <a:lstStyle/>
          <a:p>
            <a:pPr algn="ctr">
              <a:spcBef>
                <a:spcPct val="0"/>
              </a:spcBef>
            </a:pPr>
            <a:r>
              <a:rPr kumimoji="1" lang="zh-CN" altLang="en-US" b="1" dirty="0">
                <a:solidFill>
                  <a:srgbClr val="FF0000"/>
                </a:solidFill>
                <a:latin typeface="+mn-ea"/>
              </a:rPr>
              <a:t>帧开始定界符，</a:t>
            </a:r>
            <a:r>
              <a:rPr kumimoji="1" lang="en-US" altLang="zh-CN" b="1" dirty="0">
                <a:solidFill>
                  <a:srgbClr val="FF0000"/>
                </a:solidFill>
                <a:latin typeface="+mn-ea"/>
              </a:rPr>
              <a:t>1</a:t>
            </a:r>
            <a:r>
              <a:rPr kumimoji="1" lang="zh-CN" altLang="en-US" b="1" dirty="0">
                <a:solidFill>
                  <a:srgbClr val="FF0000"/>
                </a:solidFill>
                <a:latin typeface="+mn-ea"/>
              </a:rPr>
              <a:t>字节</a:t>
            </a:r>
          </a:p>
        </p:txBody>
      </p:sp>
      <p:sp>
        <p:nvSpPr>
          <p:cNvPr id="21" name="AutoShape 8"/>
          <p:cNvSpPr>
            <a:spLocks/>
          </p:cNvSpPr>
          <p:nvPr/>
        </p:nvSpPr>
        <p:spPr bwMode="auto">
          <a:xfrm rot="16200000">
            <a:off x="4604860" y="295377"/>
            <a:ext cx="428625" cy="8603939"/>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23" name="AutoShape 8"/>
          <p:cNvSpPr>
            <a:spLocks/>
          </p:cNvSpPr>
          <p:nvPr/>
        </p:nvSpPr>
        <p:spPr bwMode="auto">
          <a:xfrm rot="16200000">
            <a:off x="9574581" y="3980148"/>
            <a:ext cx="428625" cy="1216347"/>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Tree>
    <p:extLst>
      <p:ext uri="{BB962C8B-B14F-4D97-AF65-F5344CB8AC3E}">
        <p14:creationId xmlns:p14="http://schemas.microsoft.com/office/powerpoint/2010/main" val="3212598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65323"/>
                                        </p:tgtEl>
                                        <p:attrNameLst>
                                          <p:attrName>style.visibility</p:attrName>
                                        </p:attrNameLst>
                                      </p:cBhvr>
                                      <p:to>
                                        <p:strVal val="visible"/>
                                      </p:to>
                                    </p:set>
                                    <p:animEffect transition="in" filter="dissolve">
                                      <p:cBhvr>
                                        <p:cTn id="7" dur="500"/>
                                        <p:tgtEl>
                                          <p:spTgt spid="865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2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FC47818C-6BD6-45BF-920F-6E3A49F5704D}" type="slidenum">
              <a:rPr lang="en-US" altLang="zh-CN" sz="1200" smtClean="0">
                <a:solidFill>
                  <a:prstClr val="black"/>
                </a:solidFill>
                <a:latin typeface="Arial" pitchFamily="34" charset="0"/>
              </a:rPr>
              <a:pPr>
                <a:spcBef>
                  <a:spcPct val="0"/>
                </a:spcBef>
                <a:buClrTx/>
                <a:buSzTx/>
                <a:buFontTx/>
                <a:buNone/>
              </a:pPr>
              <a:t>106</a:t>
            </a:fld>
            <a:endParaRPr lang="en-US" altLang="zh-CN" sz="1200">
              <a:solidFill>
                <a:prstClr val="black"/>
              </a:solidFill>
              <a:latin typeface="Arial" pitchFamily="34" charset="0"/>
            </a:endParaRPr>
          </a:p>
        </p:txBody>
      </p:sp>
      <p:sp>
        <p:nvSpPr>
          <p:cNvPr id="89091"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t>前同步码</a:t>
            </a:r>
            <a:r>
              <a:rPr lang="en-US" altLang="zh-CN" dirty="0"/>
              <a:t>(8 </a:t>
            </a:r>
            <a:r>
              <a:rPr lang="zh-CN" altLang="en-US" dirty="0"/>
              <a:t>字节</a:t>
            </a:r>
            <a:r>
              <a:rPr lang="en-US" altLang="zh-CN" dirty="0"/>
              <a:t>)</a:t>
            </a:r>
            <a:endParaRPr lang="zh-CN" altLang="en-US" dirty="0"/>
          </a:p>
        </p:txBody>
      </p:sp>
      <p:sp>
        <p:nvSpPr>
          <p:cNvPr id="873475" name="Rectangle 3"/>
          <p:cNvSpPr>
            <a:spLocks noGrp="1" noChangeArrowheads="1"/>
          </p:cNvSpPr>
          <p:nvPr>
            <p:ph type="body" idx="4294967295"/>
          </p:nvPr>
        </p:nvSpPr>
        <p:spPr>
          <a:xfrm>
            <a:off x="1041721" y="1380281"/>
            <a:ext cx="10363200" cy="3952875"/>
          </a:xfrm>
          <a:prstGeom prst="rect">
            <a:avLst/>
          </a:prstGeom>
        </p:spPr>
        <p:txBody>
          <a:bodyPr/>
          <a:lstStyle/>
          <a:p>
            <a:pPr>
              <a:lnSpc>
                <a:spcPct val="130000"/>
              </a:lnSpc>
            </a:pPr>
            <a:r>
              <a:rPr lang="zh-CN" altLang="en-US" sz="2400" dirty="0">
                <a:latin typeface="+mn-ea"/>
              </a:rPr>
              <a:t>前</a:t>
            </a:r>
            <a:r>
              <a:rPr lang="en-US" altLang="zh-CN" sz="2400" dirty="0">
                <a:latin typeface="+mn-ea"/>
              </a:rPr>
              <a:t>7</a:t>
            </a:r>
            <a:r>
              <a:rPr lang="zh-CN" altLang="en-US" sz="2400" dirty="0">
                <a:latin typeface="+mn-ea"/>
              </a:rPr>
              <a:t>字节是“</a:t>
            </a:r>
            <a:r>
              <a:rPr lang="en-US" altLang="zh-CN" sz="2400" dirty="0">
                <a:solidFill>
                  <a:srgbClr val="FF0000"/>
                </a:solidFill>
                <a:latin typeface="+mn-ea"/>
              </a:rPr>
              <a:t>10101010</a:t>
            </a:r>
            <a:r>
              <a:rPr lang="en-US" altLang="zh-CN" sz="2400" dirty="0">
                <a:latin typeface="+mn-ea"/>
              </a:rPr>
              <a:t>”</a:t>
            </a:r>
            <a:r>
              <a:rPr lang="zh-CN" altLang="en-US" sz="2400" dirty="0">
                <a:latin typeface="+mn-ea"/>
              </a:rPr>
              <a:t>，最后一个字节是“</a:t>
            </a:r>
            <a:r>
              <a:rPr lang="en-US" altLang="zh-CN" sz="2400" dirty="0">
                <a:solidFill>
                  <a:srgbClr val="FF0000"/>
                </a:solidFill>
                <a:latin typeface="+mn-ea"/>
              </a:rPr>
              <a:t>10101011</a:t>
            </a:r>
            <a:r>
              <a:rPr lang="en-US" altLang="zh-CN" sz="2400" dirty="0">
                <a:latin typeface="+mn-ea"/>
              </a:rPr>
              <a:t>”</a:t>
            </a:r>
            <a:r>
              <a:rPr lang="zh-CN" altLang="en-US" sz="2400" dirty="0">
                <a:latin typeface="+mn-ea"/>
              </a:rPr>
              <a:t>。</a:t>
            </a:r>
          </a:p>
          <a:p>
            <a:pPr>
              <a:lnSpc>
                <a:spcPct val="130000"/>
              </a:lnSpc>
            </a:pPr>
            <a:r>
              <a:rPr lang="zh-CN" altLang="en-US" sz="2400" dirty="0">
                <a:latin typeface="+mn-ea"/>
              </a:rPr>
              <a:t>使接收方和发送方的</a:t>
            </a:r>
            <a:r>
              <a:rPr lang="zh-CN" altLang="en-US" sz="2400" dirty="0">
                <a:solidFill>
                  <a:srgbClr val="FF0000"/>
                </a:solidFill>
                <a:latin typeface="+mn-ea"/>
              </a:rPr>
              <a:t>时钟同步</a:t>
            </a:r>
            <a:r>
              <a:rPr lang="zh-CN" altLang="en-US" sz="2400" dirty="0">
                <a:latin typeface="+mn-ea"/>
              </a:rPr>
              <a:t>，接收方一旦收到连续的</a:t>
            </a:r>
            <a:r>
              <a:rPr lang="en-US" altLang="zh-CN" sz="2400" dirty="0">
                <a:latin typeface="+mn-ea"/>
              </a:rPr>
              <a:t>8</a:t>
            </a:r>
            <a:r>
              <a:rPr lang="zh-CN" altLang="en-US" sz="2400" dirty="0">
                <a:latin typeface="+mn-ea"/>
              </a:rPr>
              <a:t>字节前同步码，可确定有帧传过来。</a:t>
            </a:r>
          </a:p>
          <a:p>
            <a:pPr>
              <a:lnSpc>
                <a:spcPct val="130000"/>
              </a:lnSpc>
            </a:pPr>
            <a:r>
              <a:rPr lang="zh-CN" altLang="en-US" sz="2400" dirty="0">
                <a:solidFill>
                  <a:srgbClr val="FF0000"/>
                </a:solidFill>
                <a:latin typeface="+mn-ea"/>
              </a:rPr>
              <a:t>前同步码是“无效信号”，接收方收到后删除，不向上层传。</a:t>
            </a:r>
          </a:p>
          <a:p>
            <a:pPr>
              <a:lnSpc>
                <a:spcPct val="130000"/>
              </a:lnSpc>
            </a:pPr>
            <a:r>
              <a:rPr lang="en-US" altLang="zh-CN" sz="2400" dirty="0">
                <a:latin typeface="+mn-ea"/>
              </a:rPr>
              <a:t> CRC</a:t>
            </a:r>
            <a:r>
              <a:rPr lang="zh-CN" altLang="en-US" sz="2400" dirty="0">
                <a:latin typeface="+mn-ea"/>
              </a:rPr>
              <a:t>的校验范围不包括前同步码。</a:t>
            </a:r>
          </a:p>
        </p:txBody>
      </p:sp>
      <p:graphicFrame>
        <p:nvGraphicFramePr>
          <p:cNvPr id="5" name="Group 46"/>
          <p:cNvGraphicFramePr>
            <a:graphicFrameLocks/>
          </p:cNvGraphicFramePr>
          <p:nvPr>
            <p:extLst>
              <p:ext uri="{D42A27DB-BD31-4B8C-83A1-F6EECF244321}">
                <p14:modId xmlns:p14="http://schemas.microsoft.com/office/powerpoint/2010/main" val="3120313406"/>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90519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3475">
                                            <p:txEl>
                                              <p:pRg st="0" end="0"/>
                                            </p:txEl>
                                          </p:spTgt>
                                        </p:tgtEl>
                                        <p:attrNameLst>
                                          <p:attrName>style.visibility</p:attrName>
                                        </p:attrNameLst>
                                      </p:cBhvr>
                                      <p:to>
                                        <p:strVal val="visible"/>
                                      </p:to>
                                    </p:set>
                                    <p:animEffect transition="in" filter="blinds(horizontal)">
                                      <p:cBhvr>
                                        <p:cTn id="7" dur="500"/>
                                        <p:tgtEl>
                                          <p:spTgt spid="873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3475">
                                            <p:txEl>
                                              <p:pRg st="1" end="1"/>
                                            </p:txEl>
                                          </p:spTgt>
                                        </p:tgtEl>
                                        <p:attrNameLst>
                                          <p:attrName>style.visibility</p:attrName>
                                        </p:attrNameLst>
                                      </p:cBhvr>
                                      <p:to>
                                        <p:strVal val="visible"/>
                                      </p:to>
                                    </p:set>
                                    <p:animEffect transition="in" filter="blinds(horizontal)">
                                      <p:cBhvr>
                                        <p:cTn id="12" dur="500"/>
                                        <p:tgtEl>
                                          <p:spTgt spid="8734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3475">
                                            <p:txEl>
                                              <p:pRg st="2" end="2"/>
                                            </p:txEl>
                                          </p:spTgt>
                                        </p:tgtEl>
                                        <p:attrNameLst>
                                          <p:attrName>style.visibility</p:attrName>
                                        </p:attrNameLst>
                                      </p:cBhvr>
                                      <p:to>
                                        <p:strVal val="visible"/>
                                      </p:to>
                                    </p:set>
                                    <p:animEffect transition="in" filter="blinds(horizontal)">
                                      <p:cBhvr>
                                        <p:cTn id="17" dur="500"/>
                                        <p:tgtEl>
                                          <p:spTgt spid="8734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73475">
                                            <p:txEl>
                                              <p:pRg st="3" end="3"/>
                                            </p:txEl>
                                          </p:spTgt>
                                        </p:tgtEl>
                                        <p:attrNameLst>
                                          <p:attrName>style.visibility</p:attrName>
                                        </p:attrNameLst>
                                      </p:cBhvr>
                                      <p:to>
                                        <p:strVal val="visible"/>
                                      </p:to>
                                    </p:set>
                                    <p:animEffect transition="in" filter="blinds(horizontal)">
                                      <p:cBhvr>
                                        <p:cTn id="22" dur="500"/>
                                        <p:tgtEl>
                                          <p:spTgt spid="8734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7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95724F2-E57D-4509-B37C-E6B624A433BD}" type="slidenum">
              <a:rPr lang="en-US" altLang="zh-CN" sz="1200" smtClean="0">
                <a:solidFill>
                  <a:prstClr val="black"/>
                </a:solidFill>
                <a:latin typeface="Arial" pitchFamily="34" charset="0"/>
              </a:rPr>
              <a:pPr>
                <a:spcBef>
                  <a:spcPct val="0"/>
                </a:spcBef>
                <a:buClrTx/>
                <a:buSzTx/>
                <a:buFontTx/>
                <a:buNone/>
              </a:pPr>
              <a:t>107</a:t>
            </a:fld>
            <a:endParaRPr lang="en-US" altLang="zh-CN" sz="1200">
              <a:solidFill>
                <a:prstClr val="black"/>
              </a:solidFill>
              <a:latin typeface="Arial" pitchFamily="34" charset="0"/>
            </a:endParaRPr>
          </a:p>
        </p:txBody>
      </p:sp>
      <p:sp>
        <p:nvSpPr>
          <p:cNvPr id="90115"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t>源、目的</a:t>
            </a:r>
            <a:r>
              <a:rPr lang="en-US" altLang="zh-CN" dirty="0"/>
              <a:t>MAC</a:t>
            </a:r>
            <a:r>
              <a:rPr lang="zh-CN" altLang="en-US" dirty="0"/>
              <a:t>地址</a:t>
            </a:r>
            <a:r>
              <a:rPr lang="en-US" altLang="zh-CN" dirty="0"/>
              <a:t>(</a:t>
            </a:r>
            <a:r>
              <a:rPr lang="zh-CN" altLang="en-US" dirty="0"/>
              <a:t>各</a:t>
            </a:r>
            <a:r>
              <a:rPr lang="en-US" altLang="zh-CN" dirty="0"/>
              <a:t>6</a:t>
            </a:r>
            <a:r>
              <a:rPr lang="zh-CN" altLang="en-US" dirty="0"/>
              <a:t>字节</a:t>
            </a:r>
            <a:r>
              <a:rPr lang="en-US" altLang="zh-CN" dirty="0"/>
              <a:t>)</a:t>
            </a:r>
            <a:endParaRPr lang="zh-CN" altLang="en-US" dirty="0"/>
          </a:p>
        </p:txBody>
      </p:sp>
      <p:sp>
        <p:nvSpPr>
          <p:cNvPr id="869379" name="Rectangle 3"/>
          <p:cNvSpPr>
            <a:spLocks noGrp="1" noChangeArrowheads="1"/>
          </p:cNvSpPr>
          <p:nvPr>
            <p:ph type="body" idx="4294967295"/>
          </p:nvPr>
        </p:nvSpPr>
        <p:spPr>
          <a:xfrm>
            <a:off x="925975" y="1461303"/>
            <a:ext cx="10363200" cy="3481087"/>
          </a:xfrm>
          <a:prstGeom prst="rect">
            <a:avLst/>
          </a:prstGeom>
        </p:spPr>
        <p:txBody>
          <a:bodyPr/>
          <a:lstStyle/>
          <a:p>
            <a:pPr eaLnBrk="1">
              <a:lnSpc>
                <a:spcPct val="115000"/>
              </a:lnSpc>
            </a:pPr>
            <a:r>
              <a:rPr lang="zh-CN" altLang="en-US" sz="2400" dirty="0">
                <a:latin typeface="+mn-ea"/>
              </a:rPr>
              <a:t>例，同一以太网</a:t>
            </a:r>
            <a:r>
              <a:rPr lang="en-US" altLang="zh-CN" sz="2400" dirty="0">
                <a:latin typeface="+mn-ea"/>
              </a:rPr>
              <a:t>LAN</a:t>
            </a:r>
            <a:r>
              <a:rPr lang="zh-CN" altLang="en-US" sz="2400" dirty="0">
                <a:latin typeface="+mn-ea"/>
              </a:rPr>
              <a:t>中两台主机通信。</a:t>
            </a:r>
          </a:p>
          <a:p>
            <a:pPr eaLnBrk="1">
              <a:lnSpc>
                <a:spcPct val="115000"/>
              </a:lnSpc>
            </a:pPr>
            <a:r>
              <a:rPr lang="zh-CN" altLang="en-US" sz="2400" dirty="0">
                <a:latin typeface="+mn-ea"/>
              </a:rPr>
              <a:t>主机</a:t>
            </a:r>
            <a:r>
              <a:rPr lang="en-US" altLang="zh-CN" sz="2400" dirty="0">
                <a:solidFill>
                  <a:srgbClr val="FF0000"/>
                </a:solidFill>
                <a:latin typeface="+mn-ea"/>
              </a:rPr>
              <a:t>A</a:t>
            </a:r>
            <a:r>
              <a:rPr lang="zh-CN" altLang="en-US" sz="2400" dirty="0">
                <a:solidFill>
                  <a:srgbClr val="FF0000"/>
                </a:solidFill>
                <a:latin typeface="+mn-ea"/>
              </a:rPr>
              <a:t>向主机</a:t>
            </a:r>
            <a:r>
              <a:rPr lang="en-US" altLang="zh-CN" sz="2400" dirty="0">
                <a:solidFill>
                  <a:srgbClr val="FF0000"/>
                </a:solidFill>
                <a:latin typeface="+mn-ea"/>
              </a:rPr>
              <a:t>B</a:t>
            </a:r>
            <a:r>
              <a:rPr lang="zh-CN" altLang="en-US" sz="2400" dirty="0">
                <a:solidFill>
                  <a:srgbClr val="FF0000"/>
                </a:solidFill>
                <a:latin typeface="+mn-ea"/>
              </a:rPr>
              <a:t>发送</a:t>
            </a:r>
            <a:r>
              <a:rPr lang="zh-CN" altLang="en-US" sz="2400" dirty="0">
                <a:latin typeface="+mn-ea"/>
              </a:rPr>
              <a:t>一个</a:t>
            </a:r>
            <a:r>
              <a:rPr lang="en-US" altLang="zh-CN" sz="2400" dirty="0">
                <a:latin typeface="+mn-ea"/>
              </a:rPr>
              <a:t>IP</a:t>
            </a:r>
            <a:r>
              <a:rPr lang="zh-CN" altLang="en-US" sz="2400" dirty="0">
                <a:latin typeface="+mn-ea"/>
              </a:rPr>
              <a:t>数据报。</a:t>
            </a:r>
          </a:p>
          <a:p>
            <a:pPr eaLnBrk="1">
              <a:lnSpc>
                <a:spcPct val="115000"/>
              </a:lnSpc>
              <a:buFont typeface="Wingdings" pitchFamily="2" charset="2"/>
              <a:buChar char="ü"/>
            </a:pPr>
            <a:r>
              <a:rPr lang="zh-CN" altLang="en-US" sz="2400" dirty="0">
                <a:latin typeface="+mn-ea"/>
              </a:rPr>
              <a:t>主机</a:t>
            </a:r>
            <a:r>
              <a:rPr lang="en-US" altLang="zh-CN" sz="2400" dirty="0">
                <a:latin typeface="+mn-ea"/>
              </a:rPr>
              <a:t>A</a:t>
            </a:r>
            <a:r>
              <a:rPr lang="zh-CN" altLang="en-US" sz="2400" dirty="0">
                <a:latin typeface="+mn-ea"/>
              </a:rPr>
              <a:t>适配器的</a:t>
            </a:r>
            <a:r>
              <a:rPr lang="en-US" altLang="zh-CN" sz="2400" dirty="0">
                <a:latin typeface="+mn-ea"/>
              </a:rPr>
              <a:t>MAC</a:t>
            </a:r>
            <a:r>
              <a:rPr lang="zh-CN" altLang="en-US" sz="2400" dirty="0">
                <a:latin typeface="+mn-ea"/>
              </a:rPr>
              <a:t>地址：</a:t>
            </a:r>
            <a:r>
              <a:rPr lang="en-US" altLang="zh-CN" sz="2400" dirty="0">
                <a:solidFill>
                  <a:srgbClr val="FF0000"/>
                </a:solidFill>
                <a:latin typeface="+mn-ea"/>
              </a:rPr>
              <a:t>XX-XX-XX-XX-XX-XX</a:t>
            </a:r>
          </a:p>
          <a:p>
            <a:pPr eaLnBrk="1">
              <a:lnSpc>
                <a:spcPct val="115000"/>
              </a:lnSpc>
              <a:buFont typeface="Wingdings" pitchFamily="2" charset="2"/>
              <a:buChar char="ü"/>
            </a:pPr>
            <a:r>
              <a:rPr lang="zh-CN" altLang="en-US" sz="2400" dirty="0">
                <a:latin typeface="+mn-ea"/>
              </a:rPr>
              <a:t>主机</a:t>
            </a:r>
            <a:r>
              <a:rPr lang="en-US" altLang="zh-CN" sz="2400" dirty="0">
                <a:latin typeface="+mn-ea"/>
              </a:rPr>
              <a:t>B</a:t>
            </a:r>
            <a:r>
              <a:rPr lang="zh-CN" altLang="en-US" sz="2400" dirty="0">
                <a:latin typeface="+mn-ea"/>
              </a:rPr>
              <a:t>适配器的</a:t>
            </a:r>
            <a:r>
              <a:rPr lang="en-US" altLang="zh-CN" sz="2400" dirty="0">
                <a:latin typeface="+mn-ea"/>
              </a:rPr>
              <a:t>MAC</a:t>
            </a:r>
            <a:r>
              <a:rPr lang="zh-CN" altLang="en-US" sz="2400" dirty="0">
                <a:latin typeface="+mn-ea"/>
              </a:rPr>
              <a:t>地址：</a:t>
            </a:r>
            <a:r>
              <a:rPr lang="en-US" altLang="zh-CN" sz="2400" dirty="0">
                <a:solidFill>
                  <a:srgbClr val="FF0000"/>
                </a:solidFill>
                <a:latin typeface="+mn-ea"/>
              </a:rPr>
              <a:t>YY-YY-YY-YY-YY-YY</a:t>
            </a:r>
          </a:p>
          <a:p>
            <a:pPr>
              <a:lnSpc>
                <a:spcPct val="130000"/>
              </a:lnSpc>
            </a:pPr>
            <a:r>
              <a:rPr lang="zh-CN" altLang="en-US" sz="2400" dirty="0">
                <a:latin typeface="+mn-ea"/>
              </a:rPr>
              <a:t>适配器</a:t>
            </a:r>
            <a:r>
              <a:rPr lang="en-US" altLang="zh-CN" sz="2400" dirty="0">
                <a:latin typeface="+mn-ea"/>
              </a:rPr>
              <a:t>B</a:t>
            </a:r>
            <a:r>
              <a:rPr lang="zh-CN" altLang="en-US" sz="2400" dirty="0">
                <a:solidFill>
                  <a:srgbClr val="FF0000"/>
                </a:solidFill>
                <a:latin typeface="+mn-ea"/>
              </a:rPr>
              <a:t>只接收目的地址与其</a:t>
            </a:r>
            <a:r>
              <a:rPr lang="en-US" altLang="zh-CN" sz="2400" dirty="0">
                <a:solidFill>
                  <a:srgbClr val="FF0000"/>
                </a:solidFill>
                <a:latin typeface="+mn-ea"/>
              </a:rPr>
              <a:t>MAC</a:t>
            </a:r>
            <a:r>
              <a:rPr lang="zh-CN" altLang="en-US" sz="2400" dirty="0">
                <a:solidFill>
                  <a:srgbClr val="FF0000"/>
                </a:solidFill>
                <a:latin typeface="+mn-ea"/>
              </a:rPr>
              <a:t>地址匹配或广播地址的帧</a:t>
            </a:r>
            <a:r>
              <a:rPr lang="zh-CN" altLang="en-US" sz="2400" dirty="0">
                <a:latin typeface="+mn-ea"/>
              </a:rPr>
              <a:t>，并将数据字段的内容传递给网络层。否则，丢弃该帧。</a:t>
            </a:r>
          </a:p>
          <a:p>
            <a:pPr marL="0" indent="0" eaLnBrk="1">
              <a:lnSpc>
                <a:spcPct val="115000"/>
              </a:lnSpc>
              <a:buNone/>
            </a:pPr>
            <a:endParaRPr lang="zh-CN" altLang="en-US" sz="2400" dirty="0">
              <a:latin typeface="+mn-ea"/>
            </a:endParaRPr>
          </a:p>
        </p:txBody>
      </p:sp>
      <p:graphicFrame>
        <p:nvGraphicFramePr>
          <p:cNvPr id="6"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75181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9379">
                                            <p:txEl>
                                              <p:pRg st="1" end="1"/>
                                            </p:txEl>
                                          </p:spTgt>
                                        </p:tgtEl>
                                        <p:attrNameLst>
                                          <p:attrName>style.visibility</p:attrName>
                                        </p:attrNameLst>
                                      </p:cBhvr>
                                      <p:to>
                                        <p:strVal val="visible"/>
                                      </p:to>
                                    </p:set>
                                    <p:animEffect transition="in" filter="blinds(horizontal)">
                                      <p:cBhvr>
                                        <p:cTn id="7" dur="500"/>
                                        <p:tgtEl>
                                          <p:spTgt spid="86937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69379">
                                            <p:txEl>
                                              <p:pRg st="2" end="2"/>
                                            </p:txEl>
                                          </p:spTgt>
                                        </p:tgtEl>
                                        <p:attrNameLst>
                                          <p:attrName>style.visibility</p:attrName>
                                        </p:attrNameLst>
                                      </p:cBhvr>
                                      <p:to>
                                        <p:strVal val="visible"/>
                                      </p:to>
                                    </p:set>
                                    <p:animEffect transition="in" filter="blinds(horizontal)">
                                      <p:cBhvr>
                                        <p:cTn id="10" dur="500"/>
                                        <p:tgtEl>
                                          <p:spTgt spid="86937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69379">
                                            <p:txEl>
                                              <p:pRg st="3" end="3"/>
                                            </p:txEl>
                                          </p:spTgt>
                                        </p:tgtEl>
                                        <p:attrNameLst>
                                          <p:attrName>style.visibility</p:attrName>
                                        </p:attrNameLst>
                                      </p:cBhvr>
                                      <p:to>
                                        <p:strVal val="visible"/>
                                      </p:to>
                                    </p:set>
                                    <p:animEffect transition="in" filter="blinds(horizontal)">
                                      <p:cBhvr>
                                        <p:cTn id="13" dur="500"/>
                                        <p:tgtEl>
                                          <p:spTgt spid="869379">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69379">
                                            <p:txEl>
                                              <p:pRg st="4" end="4"/>
                                            </p:txEl>
                                          </p:spTgt>
                                        </p:tgtEl>
                                        <p:attrNameLst>
                                          <p:attrName>style.visibility</p:attrName>
                                        </p:attrNameLst>
                                      </p:cBhvr>
                                      <p:to>
                                        <p:strVal val="visible"/>
                                      </p:to>
                                    </p:set>
                                    <p:animEffect transition="in" filter="blinds(horizontal)">
                                      <p:cBhvr>
                                        <p:cTn id="16" dur="500"/>
                                        <p:tgtEl>
                                          <p:spTgt spid="869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97B518B3-8BD1-446D-A45C-BA2827B60D1F}" type="slidenum">
              <a:rPr lang="en-US" altLang="zh-CN" sz="1200" smtClean="0">
                <a:solidFill>
                  <a:prstClr val="black"/>
                </a:solidFill>
                <a:latin typeface="Arial" pitchFamily="34" charset="0"/>
              </a:rPr>
              <a:pPr>
                <a:spcBef>
                  <a:spcPct val="0"/>
                </a:spcBef>
                <a:buClrTx/>
                <a:buSzTx/>
                <a:buFontTx/>
                <a:buNone/>
              </a:pPr>
              <a:t>108</a:t>
            </a:fld>
            <a:endParaRPr lang="en-US" altLang="zh-CN" sz="1200">
              <a:solidFill>
                <a:prstClr val="black"/>
              </a:solidFill>
              <a:latin typeface="Arial" pitchFamily="34" charset="0"/>
            </a:endParaRPr>
          </a:p>
        </p:txBody>
      </p:sp>
      <p:sp>
        <p:nvSpPr>
          <p:cNvPr id="92163" name="Rectangle 2"/>
          <p:cNvSpPr>
            <a:spLocks noGrp="1" noChangeArrowheads="1"/>
          </p:cNvSpPr>
          <p:nvPr>
            <p:ph type="title" idx="4294967295"/>
          </p:nvPr>
        </p:nvSpPr>
        <p:spPr>
          <a:xfrm>
            <a:off x="0" y="228600"/>
            <a:ext cx="12083970" cy="1143000"/>
          </a:xfrm>
          <a:prstGeom prst="rect">
            <a:avLst/>
          </a:prstGeom>
        </p:spPr>
        <p:txBody>
          <a:bodyPr/>
          <a:lstStyle/>
          <a:p>
            <a:pPr algn="ctr"/>
            <a:r>
              <a:rPr lang="zh-CN" altLang="en-US" dirty="0"/>
              <a:t>类型字段</a:t>
            </a:r>
            <a:r>
              <a:rPr lang="en-US" altLang="zh-CN" dirty="0"/>
              <a:t>(2 </a:t>
            </a:r>
            <a:r>
              <a:rPr lang="zh-CN" altLang="en-US" dirty="0"/>
              <a:t>字节</a:t>
            </a:r>
            <a:r>
              <a:rPr lang="en-US" altLang="zh-CN" dirty="0"/>
              <a:t>)</a:t>
            </a:r>
            <a:endParaRPr lang="zh-CN" altLang="en-US" dirty="0"/>
          </a:p>
        </p:txBody>
      </p:sp>
      <p:sp>
        <p:nvSpPr>
          <p:cNvPr id="871427" name="Rectangle 3"/>
          <p:cNvSpPr>
            <a:spLocks noGrp="1" noChangeArrowheads="1"/>
          </p:cNvSpPr>
          <p:nvPr>
            <p:ph type="body" idx="4294967295"/>
          </p:nvPr>
        </p:nvSpPr>
        <p:spPr>
          <a:xfrm>
            <a:off x="856526" y="1438154"/>
            <a:ext cx="10363200" cy="2138423"/>
          </a:xfrm>
          <a:prstGeom prst="rect">
            <a:avLst/>
          </a:prstGeom>
        </p:spPr>
        <p:txBody>
          <a:bodyPr/>
          <a:lstStyle/>
          <a:p>
            <a:pPr eaLnBrk="1">
              <a:lnSpc>
                <a:spcPct val="130000"/>
              </a:lnSpc>
              <a:buFont typeface="ZapfDingbats" pitchFamily="82" charset="2"/>
              <a:buNone/>
            </a:pPr>
            <a:r>
              <a:rPr lang="zh-CN" altLang="en-US" sz="2400" dirty="0">
                <a:latin typeface="+mn-ea"/>
              </a:rPr>
              <a:t>以太网可以</a:t>
            </a:r>
            <a:r>
              <a:rPr lang="zh-CN" altLang="en-US" sz="2400" dirty="0">
                <a:solidFill>
                  <a:srgbClr val="FF0000"/>
                </a:solidFill>
                <a:latin typeface="+mn-ea"/>
              </a:rPr>
              <a:t>“多路复用”（支持）多种网络层</a:t>
            </a:r>
            <a:r>
              <a:rPr lang="zh-CN" altLang="en-US" sz="2400" dirty="0">
                <a:latin typeface="+mn-ea"/>
              </a:rPr>
              <a:t>协议。通过“类型”字段区分。</a:t>
            </a:r>
          </a:p>
          <a:p>
            <a:pPr>
              <a:lnSpc>
                <a:spcPct val="130000"/>
              </a:lnSpc>
            </a:pPr>
            <a:r>
              <a:rPr lang="zh-CN" altLang="en-US" sz="2400" dirty="0">
                <a:latin typeface="+mn-ea"/>
              </a:rPr>
              <a:t>发送方填入网络层协议“类型”编号；</a:t>
            </a:r>
          </a:p>
          <a:p>
            <a:pPr>
              <a:lnSpc>
                <a:spcPct val="130000"/>
              </a:lnSpc>
            </a:pPr>
            <a:r>
              <a:rPr lang="zh-CN" altLang="en-US" sz="2400" dirty="0">
                <a:latin typeface="+mn-ea"/>
              </a:rPr>
              <a:t>接收适配器根据“类型”字段，将数据字段传递给相应的网络层协议。</a:t>
            </a:r>
          </a:p>
        </p:txBody>
      </p:sp>
      <p:graphicFrame>
        <p:nvGraphicFramePr>
          <p:cNvPr id="5"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5645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1427">
                                            <p:txEl>
                                              <p:pRg st="0" end="0"/>
                                            </p:txEl>
                                          </p:spTgt>
                                        </p:tgtEl>
                                        <p:attrNameLst>
                                          <p:attrName>style.visibility</p:attrName>
                                        </p:attrNameLst>
                                      </p:cBhvr>
                                      <p:to>
                                        <p:strVal val="visible"/>
                                      </p:to>
                                    </p:set>
                                    <p:animEffect transition="in" filter="blinds(horizontal)">
                                      <p:cBhvr>
                                        <p:cTn id="7" dur="500"/>
                                        <p:tgtEl>
                                          <p:spTgt spid="8714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1427">
                                            <p:txEl>
                                              <p:pRg st="1" end="1"/>
                                            </p:txEl>
                                          </p:spTgt>
                                        </p:tgtEl>
                                        <p:attrNameLst>
                                          <p:attrName>style.visibility</p:attrName>
                                        </p:attrNameLst>
                                      </p:cBhvr>
                                      <p:to>
                                        <p:strVal val="visible"/>
                                      </p:to>
                                    </p:set>
                                    <p:animEffect transition="in" filter="blinds(horizontal)">
                                      <p:cBhvr>
                                        <p:cTn id="12" dur="500"/>
                                        <p:tgtEl>
                                          <p:spTgt spid="8714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1427">
                                            <p:txEl>
                                              <p:pRg st="2" end="2"/>
                                            </p:txEl>
                                          </p:spTgt>
                                        </p:tgtEl>
                                        <p:attrNameLst>
                                          <p:attrName>style.visibility</p:attrName>
                                        </p:attrNameLst>
                                      </p:cBhvr>
                                      <p:to>
                                        <p:strVal val="visible"/>
                                      </p:to>
                                    </p:set>
                                    <p:animEffect transition="in" filter="blinds(horizontal)">
                                      <p:cBhvr>
                                        <p:cTn id="17" dur="500"/>
                                        <p:tgtEl>
                                          <p:spTgt spid="8714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42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892283B7-EF83-4E21-99EC-506BDF5F3699}" type="slidenum">
              <a:rPr lang="en-US" altLang="zh-CN" sz="1200" smtClean="0">
                <a:solidFill>
                  <a:prstClr val="black"/>
                </a:solidFill>
                <a:latin typeface="Arial" pitchFamily="34" charset="0"/>
              </a:rPr>
              <a:pPr>
                <a:spcBef>
                  <a:spcPct val="0"/>
                </a:spcBef>
                <a:buClrTx/>
                <a:buSzTx/>
                <a:buFontTx/>
                <a:buNone/>
              </a:pPr>
              <a:t>109</a:t>
            </a:fld>
            <a:endParaRPr lang="en-US" altLang="zh-CN" sz="1200">
              <a:solidFill>
                <a:prstClr val="black"/>
              </a:solidFill>
              <a:latin typeface="Arial" pitchFamily="34" charset="0"/>
            </a:endParaRPr>
          </a:p>
        </p:txBody>
      </p:sp>
      <p:sp>
        <p:nvSpPr>
          <p:cNvPr id="93187" name="Rectangle 2"/>
          <p:cNvSpPr>
            <a:spLocks noGrp="1" noChangeArrowheads="1"/>
          </p:cNvSpPr>
          <p:nvPr>
            <p:ph type="title" idx="4294967295"/>
          </p:nvPr>
        </p:nvSpPr>
        <p:spPr>
          <a:xfrm>
            <a:off x="0" y="228600"/>
            <a:ext cx="11991372" cy="766823"/>
          </a:xfrm>
          <a:prstGeom prst="rect">
            <a:avLst/>
          </a:prstGeom>
        </p:spPr>
        <p:txBody>
          <a:bodyPr/>
          <a:lstStyle/>
          <a:p>
            <a:pPr algn="ctr"/>
            <a:r>
              <a:rPr lang="zh-CN" altLang="en-US" dirty="0">
                <a:latin typeface="+mn-ea"/>
                <a:ea typeface="+mn-ea"/>
              </a:rPr>
              <a:t>数据字段</a:t>
            </a:r>
            <a:r>
              <a:rPr lang="en-US" altLang="zh-CN" dirty="0">
                <a:latin typeface="+mn-ea"/>
                <a:ea typeface="+mn-ea"/>
              </a:rPr>
              <a:t>(46</a:t>
            </a:r>
            <a:r>
              <a:rPr lang="zh-CN" altLang="en-US" dirty="0">
                <a:latin typeface="+mn-ea"/>
                <a:ea typeface="+mn-ea"/>
              </a:rPr>
              <a:t>～</a:t>
            </a:r>
            <a:r>
              <a:rPr lang="en-US" altLang="zh-CN" dirty="0">
                <a:latin typeface="+mn-ea"/>
                <a:ea typeface="+mn-ea"/>
              </a:rPr>
              <a:t>1500 </a:t>
            </a:r>
            <a:r>
              <a:rPr lang="zh-CN" altLang="en-US" dirty="0">
                <a:latin typeface="+mn-ea"/>
                <a:ea typeface="+mn-ea"/>
              </a:rPr>
              <a:t>字节</a:t>
            </a:r>
            <a:r>
              <a:rPr lang="en-US" altLang="zh-CN" dirty="0">
                <a:latin typeface="+mn-ea"/>
                <a:ea typeface="+mn-ea"/>
              </a:rPr>
              <a:t>)</a:t>
            </a:r>
            <a:endParaRPr lang="zh-CN" altLang="en-US" dirty="0">
              <a:latin typeface="+mn-ea"/>
              <a:ea typeface="+mn-ea"/>
            </a:endParaRPr>
          </a:p>
        </p:txBody>
      </p:sp>
      <p:sp>
        <p:nvSpPr>
          <p:cNvPr id="867331" name="Rectangle 3"/>
          <p:cNvSpPr>
            <a:spLocks noGrp="1" noChangeArrowheads="1"/>
          </p:cNvSpPr>
          <p:nvPr>
            <p:ph type="body" idx="4294967295"/>
          </p:nvPr>
        </p:nvSpPr>
        <p:spPr>
          <a:xfrm>
            <a:off x="925974" y="1357132"/>
            <a:ext cx="10583863" cy="4648200"/>
          </a:xfrm>
          <a:prstGeom prst="rect">
            <a:avLst/>
          </a:prstGeom>
        </p:spPr>
        <p:txBody>
          <a:bodyPr/>
          <a:lstStyle/>
          <a:p>
            <a:pPr eaLnBrk="1">
              <a:lnSpc>
                <a:spcPct val="125000"/>
              </a:lnSpc>
              <a:buFont typeface="ZapfDingbats" pitchFamily="82" charset="2"/>
              <a:buNone/>
            </a:pPr>
            <a:r>
              <a:rPr lang="zh-CN" altLang="en-US" sz="2400" dirty="0">
                <a:solidFill>
                  <a:srgbClr val="FF0000"/>
                </a:solidFill>
                <a:latin typeface="+mn-ea"/>
              </a:rPr>
              <a:t>携带网络层传来的</a:t>
            </a:r>
            <a:r>
              <a:rPr lang="en-US" altLang="zh-CN" sz="2400" dirty="0">
                <a:solidFill>
                  <a:srgbClr val="FF0000"/>
                </a:solidFill>
                <a:latin typeface="+mn-ea"/>
              </a:rPr>
              <a:t>IP</a:t>
            </a:r>
            <a:r>
              <a:rPr lang="zh-CN" altLang="en-US" sz="2400" dirty="0">
                <a:solidFill>
                  <a:srgbClr val="FF0000"/>
                </a:solidFill>
                <a:latin typeface="+mn-ea"/>
              </a:rPr>
              <a:t>数据报</a:t>
            </a:r>
          </a:p>
          <a:p>
            <a:pPr>
              <a:lnSpc>
                <a:spcPct val="125000"/>
              </a:lnSpc>
            </a:pPr>
            <a:r>
              <a:rPr lang="zh-CN" altLang="en-US" sz="2400" dirty="0">
                <a:solidFill>
                  <a:schemeClr val="hlink"/>
                </a:solidFill>
                <a:latin typeface="+mn-ea"/>
              </a:rPr>
              <a:t>以太网的最大传输单元</a:t>
            </a:r>
            <a:r>
              <a:rPr lang="en-US" altLang="zh-CN" sz="2400" dirty="0">
                <a:solidFill>
                  <a:schemeClr val="hlink"/>
                </a:solidFill>
                <a:latin typeface="+mn-ea"/>
              </a:rPr>
              <a:t>MTU</a:t>
            </a:r>
            <a:r>
              <a:rPr lang="zh-CN" altLang="en-US" sz="2400" dirty="0">
                <a:solidFill>
                  <a:schemeClr val="hlink"/>
                </a:solidFill>
                <a:latin typeface="+mn-ea"/>
              </a:rPr>
              <a:t>是</a:t>
            </a:r>
            <a:r>
              <a:rPr lang="en-US" altLang="zh-CN" sz="2400" dirty="0">
                <a:solidFill>
                  <a:schemeClr val="hlink"/>
                </a:solidFill>
                <a:latin typeface="+mn-ea"/>
              </a:rPr>
              <a:t>1500</a:t>
            </a:r>
            <a:r>
              <a:rPr lang="zh-CN" altLang="en-US" sz="2400" dirty="0">
                <a:solidFill>
                  <a:schemeClr val="hlink"/>
                </a:solidFill>
                <a:latin typeface="+mn-ea"/>
              </a:rPr>
              <a:t>字节：</a:t>
            </a:r>
          </a:p>
          <a:p>
            <a:pPr lvl="1">
              <a:lnSpc>
                <a:spcPct val="125000"/>
              </a:lnSpc>
            </a:pPr>
            <a:r>
              <a:rPr lang="zh-CN" altLang="en-US" dirty="0">
                <a:latin typeface="+mn-ea"/>
              </a:rPr>
              <a:t>若</a:t>
            </a:r>
            <a:r>
              <a:rPr lang="en-US" altLang="zh-CN" dirty="0">
                <a:latin typeface="+mn-ea"/>
              </a:rPr>
              <a:t>IP</a:t>
            </a:r>
            <a:r>
              <a:rPr lang="zh-CN" altLang="en-US" dirty="0">
                <a:latin typeface="+mn-ea"/>
              </a:rPr>
              <a:t>数据报超过</a:t>
            </a:r>
            <a:r>
              <a:rPr lang="en-US" altLang="zh-CN" dirty="0">
                <a:latin typeface="+mn-ea"/>
              </a:rPr>
              <a:t>1500</a:t>
            </a:r>
            <a:r>
              <a:rPr lang="zh-CN" altLang="en-US" dirty="0">
                <a:latin typeface="+mn-ea"/>
              </a:rPr>
              <a:t>字节，必须将该数据报分段。</a:t>
            </a:r>
          </a:p>
          <a:p>
            <a:pPr>
              <a:lnSpc>
                <a:spcPct val="125000"/>
              </a:lnSpc>
            </a:pPr>
            <a:r>
              <a:rPr lang="zh-CN" altLang="en-US" sz="2400" dirty="0">
                <a:solidFill>
                  <a:schemeClr val="hlink"/>
                </a:solidFill>
                <a:latin typeface="+mn-ea"/>
              </a:rPr>
              <a:t>最小长度是</a:t>
            </a:r>
            <a:r>
              <a:rPr lang="en-US" altLang="zh-CN" sz="2400" dirty="0">
                <a:solidFill>
                  <a:schemeClr val="hlink"/>
                </a:solidFill>
                <a:latin typeface="+mn-ea"/>
              </a:rPr>
              <a:t>46</a:t>
            </a:r>
            <a:r>
              <a:rPr lang="zh-CN" altLang="en-US" sz="2400" dirty="0">
                <a:solidFill>
                  <a:schemeClr val="hlink"/>
                </a:solidFill>
                <a:latin typeface="+mn-ea"/>
              </a:rPr>
              <a:t>字节：</a:t>
            </a:r>
          </a:p>
          <a:p>
            <a:pPr lvl="1">
              <a:lnSpc>
                <a:spcPct val="125000"/>
              </a:lnSpc>
            </a:pPr>
            <a:r>
              <a:rPr lang="zh-CN" altLang="en-US" dirty="0">
                <a:latin typeface="+mn-ea"/>
              </a:rPr>
              <a:t>如果</a:t>
            </a:r>
            <a:r>
              <a:rPr lang="en-US" altLang="zh-CN" dirty="0">
                <a:latin typeface="+mn-ea"/>
              </a:rPr>
              <a:t>IP</a:t>
            </a:r>
            <a:r>
              <a:rPr lang="zh-CN" altLang="en-US" dirty="0">
                <a:latin typeface="+mn-ea"/>
              </a:rPr>
              <a:t>数据报小于</a:t>
            </a:r>
            <a:r>
              <a:rPr lang="en-US" altLang="zh-CN" dirty="0">
                <a:latin typeface="+mn-ea"/>
              </a:rPr>
              <a:t>46</a:t>
            </a:r>
            <a:r>
              <a:rPr lang="zh-CN" altLang="en-US" dirty="0">
                <a:latin typeface="+mn-ea"/>
              </a:rPr>
              <a:t>字节，</a:t>
            </a:r>
            <a:r>
              <a:rPr lang="zh-CN" altLang="en-US" dirty="0">
                <a:solidFill>
                  <a:srgbClr val="FF0000"/>
                </a:solidFill>
                <a:latin typeface="+mn-ea"/>
              </a:rPr>
              <a:t>必须填充为</a:t>
            </a:r>
            <a:r>
              <a:rPr lang="en-US" altLang="zh-CN" dirty="0">
                <a:solidFill>
                  <a:srgbClr val="FF0000"/>
                </a:solidFill>
                <a:latin typeface="+mn-ea"/>
              </a:rPr>
              <a:t>46</a:t>
            </a:r>
            <a:r>
              <a:rPr lang="zh-CN" altLang="en-US" dirty="0">
                <a:solidFill>
                  <a:srgbClr val="FF0000"/>
                </a:solidFill>
                <a:latin typeface="+mn-ea"/>
              </a:rPr>
              <a:t>字节。</a:t>
            </a:r>
            <a:r>
              <a:rPr lang="zh-CN" altLang="en-US" dirty="0">
                <a:latin typeface="+mn-ea"/>
              </a:rPr>
              <a:t>接收方网络层去除填充内容。</a:t>
            </a:r>
          </a:p>
        </p:txBody>
      </p:sp>
      <p:graphicFrame>
        <p:nvGraphicFramePr>
          <p:cNvPr id="5"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3882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7331">
                                            <p:txEl>
                                              <p:pRg st="1" end="1"/>
                                            </p:txEl>
                                          </p:spTgt>
                                        </p:tgtEl>
                                        <p:attrNameLst>
                                          <p:attrName>style.visibility</p:attrName>
                                        </p:attrNameLst>
                                      </p:cBhvr>
                                      <p:to>
                                        <p:strVal val="visible"/>
                                      </p:to>
                                    </p:set>
                                    <p:animEffect transition="in" filter="blinds(horizontal)">
                                      <p:cBhvr>
                                        <p:cTn id="7" dur="500"/>
                                        <p:tgtEl>
                                          <p:spTgt spid="86733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67331">
                                            <p:txEl>
                                              <p:pRg st="2" end="2"/>
                                            </p:txEl>
                                          </p:spTgt>
                                        </p:tgtEl>
                                        <p:attrNameLst>
                                          <p:attrName>style.visibility</p:attrName>
                                        </p:attrNameLst>
                                      </p:cBhvr>
                                      <p:to>
                                        <p:strVal val="visible"/>
                                      </p:to>
                                    </p:set>
                                    <p:animEffect transition="in" filter="blinds(horizontal)">
                                      <p:cBhvr>
                                        <p:cTn id="10" dur="500"/>
                                        <p:tgtEl>
                                          <p:spTgt spid="86733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67331">
                                            <p:txEl>
                                              <p:pRg st="3" end="3"/>
                                            </p:txEl>
                                          </p:spTgt>
                                        </p:tgtEl>
                                        <p:attrNameLst>
                                          <p:attrName>style.visibility</p:attrName>
                                        </p:attrNameLst>
                                      </p:cBhvr>
                                      <p:to>
                                        <p:strVal val="visible"/>
                                      </p:to>
                                    </p:set>
                                    <p:animEffect transition="in" filter="blinds(horizontal)">
                                      <p:cBhvr>
                                        <p:cTn id="15" dur="500"/>
                                        <p:tgtEl>
                                          <p:spTgt spid="867331">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67331">
                                            <p:txEl>
                                              <p:pRg st="4" end="4"/>
                                            </p:txEl>
                                          </p:spTgt>
                                        </p:tgtEl>
                                        <p:attrNameLst>
                                          <p:attrName>style.visibility</p:attrName>
                                        </p:attrNameLst>
                                      </p:cBhvr>
                                      <p:to>
                                        <p:strVal val="visible"/>
                                      </p:to>
                                    </p:set>
                                    <p:animEffect transition="in" filter="blinds(horizontal)">
                                      <p:cBhvr>
                                        <p:cTn id="18" dur="500"/>
                                        <p:tgtEl>
                                          <p:spTgt spid="867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09816" y="2156816"/>
            <a:ext cx="6572543" cy="923330"/>
          </a:xfrm>
          <a:prstGeom prst="rect">
            <a:avLst/>
          </a:prstGeom>
          <a:noFill/>
        </p:spPr>
        <p:txBody>
          <a:bodyPr wrap="square" rtlCol="0">
            <a:spAutoFit/>
          </a:bodyPr>
          <a:lstStyle/>
          <a:p>
            <a:r>
              <a:rPr lang="en-US" altLang="zh-CN" sz="5400" b="1" dirty="0">
                <a:solidFill>
                  <a:srgbClr val="575757"/>
                </a:solidFill>
                <a:cs typeface="+mn-ea"/>
                <a:sym typeface="+mn-lt"/>
              </a:rPr>
              <a:t>5.2 </a:t>
            </a:r>
            <a:r>
              <a:rPr lang="zh-CN" altLang="en-US" sz="5400" b="1" dirty="0">
                <a:solidFill>
                  <a:srgbClr val="575757"/>
                </a:solidFill>
                <a:cs typeface="+mn-ea"/>
                <a:sym typeface="+mn-lt"/>
              </a:rPr>
              <a:t>差错检测和纠错</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57396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BFC1C60-32FE-4C67-B89E-1A19B9E2B5F9}" type="slidenum">
              <a:rPr lang="en-US" altLang="zh-CN" sz="1200" smtClean="0">
                <a:solidFill>
                  <a:prstClr val="black"/>
                </a:solidFill>
                <a:latin typeface="Arial" pitchFamily="34" charset="0"/>
              </a:rPr>
              <a:pPr>
                <a:spcBef>
                  <a:spcPct val="0"/>
                </a:spcBef>
                <a:buClrTx/>
                <a:buSzTx/>
                <a:buFontTx/>
                <a:buNone/>
              </a:pPr>
              <a:t>110</a:t>
            </a:fld>
            <a:endParaRPr lang="en-US" altLang="zh-CN" sz="1200">
              <a:solidFill>
                <a:prstClr val="black"/>
              </a:solidFill>
              <a:latin typeface="Arial" pitchFamily="34" charset="0"/>
            </a:endParaRPr>
          </a:p>
        </p:txBody>
      </p:sp>
      <p:sp>
        <p:nvSpPr>
          <p:cNvPr id="94211"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t>循环冗余检测</a:t>
            </a:r>
            <a:r>
              <a:rPr lang="en-US" altLang="zh-CN" dirty="0"/>
              <a:t>CRC(4</a:t>
            </a:r>
            <a:r>
              <a:rPr lang="zh-CN" altLang="en-US" dirty="0"/>
              <a:t>字节</a:t>
            </a:r>
            <a:r>
              <a:rPr lang="en-US" altLang="zh-CN" dirty="0"/>
              <a:t>)</a:t>
            </a:r>
            <a:endParaRPr lang="zh-CN" altLang="en-US" dirty="0"/>
          </a:p>
        </p:txBody>
      </p:sp>
      <p:sp>
        <p:nvSpPr>
          <p:cNvPr id="872451" name="Rectangle 3"/>
          <p:cNvSpPr>
            <a:spLocks noGrp="1" noChangeArrowheads="1"/>
          </p:cNvSpPr>
          <p:nvPr>
            <p:ph type="body" idx="4294967295"/>
          </p:nvPr>
        </p:nvSpPr>
        <p:spPr>
          <a:xfrm>
            <a:off x="972273" y="1519178"/>
            <a:ext cx="10363200" cy="3684588"/>
          </a:xfrm>
          <a:prstGeom prst="rect">
            <a:avLst/>
          </a:prstGeom>
        </p:spPr>
        <p:txBody>
          <a:bodyPr/>
          <a:lstStyle/>
          <a:p>
            <a:pPr eaLnBrk="1">
              <a:lnSpc>
                <a:spcPct val="125000"/>
              </a:lnSpc>
              <a:buFont typeface="ZapfDingbats" pitchFamily="82" charset="2"/>
              <a:buNone/>
            </a:pPr>
            <a:r>
              <a:rPr lang="zh-CN" altLang="en-US" sz="2400" dirty="0">
                <a:latin typeface="+mn-ea"/>
              </a:rPr>
              <a:t>检测数据帧中</a:t>
            </a:r>
            <a:r>
              <a:rPr lang="zh-CN" altLang="en-US" sz="2400" dirty="0">
                <a:solidFill>
                  <a:srgbClr val="FF0000"/>
                </a:solidFill>
                <a:latin typeface="+mn-ea"/>
              </a:rPr>
              <a:t>是否出现比特差错（翻转）</a:t>
            </a:r>
            <a:r>
              <a:rPr lang="zh-CN" altLang="en-US" sz="2400" dirty="0">
                <a:latin typeface="+mn-ea"/>
              </a:rPr>
              <a:t>。</a:t>
            </a:r>
          </a:p>
          <a:p>
            <a:pPr eaLnBrk="1">
              <a:lnSpc>
                <a:spcPct val="125000"/>
              </a:lnSpc>
              <a:buFont typeface="Wingdings" pitchFamily="2" charset="2"/>
              <a:buChar char="ü"/>
            </a:pPr>
            <a:r>
              <a:rPr lang="zh-CN" altLang="en-US" sz="2400" dirty="0">
                <a:solidFill>
                  <a:schemeClr val="hlink"/>
                </a:solidFill>
                <a:latin typeface="+mn-ea"/>
              </a:rPr>
              <a:t>发送主机计算</a:t>
            </a:r>
            <a:r>
              <a:rPr lang="en-US" altLang="zh-CN" sz="2400" dirty="0">
                <a:solidFill>
                  <a:schemeClr val="hlink"/>
                </a:solidFill>
                <a:latin typeface="+mn-ea"/>
              </a:rPr>
              <a:t>CRC</a:t>
            </a:r>
            <a:r>
              <a:rPr lang="zh-CN" altLang="en-US" sz="2400" dirty="0">
                <a:solidFill>
                  <a:schemeClr val="hlink"/>
                </a:solidFill>
                <a:latin typeface="+mn-ea"/>
              </a:rPr>
              <a:t>：</a:t>
            </a:r>
            <a:r>
              <a:rPr lang="zh-CN" altLang="en-US" sz="2400" dirty="0">
                <a:latin typeface="+mn-ea"/>
              </a:rPr>
              <a:t>范围包括目的地址、源地址、类型、数据字段的比特，结果放入帧</a:t>
            </a:r>
            <a:r>
              <a:rPr lang="en-US" altLang="zh-CN" sz="2400" dirty="0">
                <a:latin typeface="+mn-ea"/>
              </a:rPr>
              <a:t>CRC</a:t>
            </a:r>
            <a:r>
              <a:rPr lang="zh-CN" altLang="en-US" sz="2400" dirty="0">
                <a:latin typeface="+mn-ea"/>
              </a:rPr>
              <a:t>字段。</a:t>
            </a:r>
          </a:p>
          <a:p>
            <a:pPr eaLnBrk="1">
              <a:lnSpc>
                <a:spcPct val="125000"/>
              </a:lnSpc>
              <a:buFont typeface="Wingdings" pitchFamily="2" charset="2"/>
              <a:buChar char="ü"/>
            </a:pPr>
            <a:r>
              <a:rPr lang="zh-CN" altLang="en-US" sz="2400" dirty="0">
                <a:solidFill>
                  <a:schemeClr val="hlink"/>
                </a:solidFill>
                <a:latin typeface="+mn-ea"/>
              </a:rPr>
              <a:t>接收主机进行</a:t>
            </a:r>
            <a:r>
              <a:rPr lang="en-US" altLang="zh-CN" sz="2400" dirty="0">
                <a:solidFill>
                  <a:schemeClr val="hlink"/>
                </a:solidFill>
                <a:latin typeface="+mn-ea"/>
              </a:rPr>
              <a:t>CRC</a:t>
            </a:r>
            <a:r>
              <a:rPr lang="zh-CN" altLang="en-US" sz="2400" dirty="0">
                <a:solidFill>
                  <a:schemeClr val="hlink"/>
                </a:solidFill>
                <a:latin typeface="+mn-ea"/>
              </a:rPr>
              <a:t>校验：</a:t>
            </a:r>
            <a:r>
              <a:rPr lang="zh-CN" altLang="en-US" sz="2400" dirty="0">
                <a:latin typeface="+mn-ea"/>
              </a:rPr>
              <a:t>接收主机对收到的帧进行同样计算，并校验结果是否和</a:t>
            </a:r>
            <a:r>
              <a:rPr lang="en-US" altLang="zh-CN" sz="2400" dirty="0">
                <a:latin typeface="+mn-ea"/>
              </a:rPr>
              <a:t>CRC</a:t>
            </a:r>
            <a:r>
              <a:rPr lang="zh-CN" altLang="en-US" sz="2400" dirty="0">
                <a:latin typeface="+mn-ea"/>
              </a:rPr>
              <a:t>字段的内容相等。若</a:t>
            </a:r>
            <a:r>
              <a:rPr lang="zh-CN" altLang="en-US" sz="2400" dirty="0">
                <a:solidFill>
                  <a:srgbClr val="FF0000"/>
                </a:solidFill>
                <a:latin typeface="+mn-ea"/>
              </a:rPr>
              <a:t>计算结果不等于</a:t>
            </a:r>
            <a:r>
              <a:rPr lang="en-US" altLang="zh-CN" sz="2400" dirty="0">
                <a:solidFill>
                  <a:srgbClr val="FF0000"/>
                </a:solidFill>
                <a:latin typeface="+mn-ea"/>
              </a:rPr>
              <a:t>CRC</a:t>
            </a:r>
            <a:r>
              <a:rPr lang="zh-CN" altLang="en-US" sz="2400" dirty="0">
                <a:solidFill>
                  <a:srgbClr val="FF0000"/>
                </a:solidFill>
                <a:latin typeface="+mn-ea"/>
              </a:rPr>
              <a:t>字段的值</a:t>
            </a:r>
            <a:r>
              <a:rPr lang="en-US" altLang="zh-CN" sz="2400" dirty="0">
                <a:latin typeface="+mn-ea"/>
              </a:rPr>
              <a:t>(CRC</a:t>
            </a:r>
            <a:r>
              <a:rPr lang="zh-CN" altLang="en-US" sz="2400" dirty="0">
                <a:latin typeface="+mn-ea"/>
              </a:rPr>
              <a:t>校验失败</a:t>
            </a:r>
            <a:r>
              <a:rPr lang="en-US" altLang="zh-CN" sz="2400" dirty="0">
                <a:latin typeface="+mn-ea"/>
              </a:rPr>
              <a:t>)</a:t>
            </a:r>
            <a:r>
              <a:rPr lang="zh-CN" altLang="en-US" sz="2400" dirty="0">
                <a:latin typeface="+mn-ea"/>
              </a:rPr>
              <a:t>，该帧有差错。</a:t>
            </a:r>
          </a:p>
        </p:txBody>
      </p:sp>
      <p:graphicFrame>
        <p:nvGraphicFramePr>
          <p:cNvPr id="5" name="Group 46"/>
          <p:cNvGraphicFramePr>
            <a:graphicFrameLocks/>
          </p:cNvGraphicFramePr>
          <p:nvPr>
            <p:extLst>
              <p:ext uri="{D42A27DB-BD31-4B8C-83A1-F6EECF244321}">
                <p14:modId xmlns:p14="http://schemas.microsoft.com/office/powerpoint/2010/main" val="4070960931"/>
              </p:ext>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9733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2451">
                                            <p:txEl>
                                              <p:pRg st="1" end="1"/>
                                            </p:txEl>
                                          </p:spTgt>
                                        </p:tgtEl>
                                        <p:attrNameLst>
                                          <p:attrName>style.visibility</p:attrName>
                                        </p:attrNameLst>
                                      </p:cBhvr>
                                      <p:to>
                                        <p:strVal val="visible"/>
                                      </p:to>
                                    </p:set>
                                    <p:animEffect transition="in" filter="blinds(horizontal)">
                                      <p:cBhvr>
                                        <p:cTn id="7" dur="500"/>
                                        <p:tgtEl>
                                          <p:spTgt spid="87245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2451">
                                            <p:txEl>
                                              <p:pRg st="2" end="2"/>
                                            </p:txEl>
                                          </p:spTgt>
                                        </p:tgtEl>
                                        <p:attrNameLst>
                                          <p:attrName>style.visibility</p:attrName>
                                        </p:attrNameLst>
                                      </p:cBhvr>
                                      <p:to>
                                        <p:strVal val="visible"/>
                                      </p:to>
                                    </p:set>
                                    <p:animEffect transition="in" filter="blinds(horizontal)">
                                      <p:cBhvr>
                                        <p:cTn id="12" dur="500"/>
                                        <p:tgtEl>
                                          <p:spTgt spid="8724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5C0CFC41-A0F3-40DA-877D-5DB3DA12C9F7}" type="slidenum">
              <a:rPr lang="en-US" altLang="zh-CN" sz="1200" smtClean="0">
                <a:solidFill>
                  <a:prstClr val="black"/>
                </a:solidFill>
                <a:latin typeface="Arial" pitchFamily="34" charset="0"/>
              </a:rPr>
              <a:pPr>
                <a:spcBef>
                  <a:spcPct val="0"/>
                </a:spcBef>
                <a:buClrTx/>
                <a:buSzTx/>
                <a:buFontTx/>
                <a:buNone/>
              </a:pPr>
              <a:t>111</a:t>
            </a:fld>
            <a:endParaRPr lang="en-US" altLang="zh-CN" sz="1200">
              <a:solidFill>
                <a:prstClr val="black"/>
              </a:solidFill>
              <a:latin typeface="Arial" pitchFamily="34" charset="0"/>
            </a:endParaRPr>
          </a:p>
        </p:txBody>
      </p:sp>
      <p:sp>
        <p:nvSpPr>
          <p:cNvPr id="95235" name="Rectangle 2"/>
          <p:cNvSpPr>
            <a:spLocks noGrp="1" noChangeArrowheads="1"/>
          </p:cNvSpPr>
          <p:nvPr>
            <p:ph type="title" idx="4294967295"/>
          </p:nvPr>
        </p:nvSpPr>
        <p:spPr>
          <a:xfrm>
            <a:off x="0" y="159152"/>
            <a:ext cx="12095544" cy="1143000"/>
          </a:xfrm>
          <a:prstGeom prst="rect">
            <a:avLst/>
          </a:prstGeom>
        </p:spPr>
        <p:txBody>
          <a:bodyPr/>
          <a:lstStyle/>
          <a:p>
            <a:pPr algn="ctr"/>
            <a:r>
              <a:rPr lang="zh-CN" altLang="en-US" dirty="0"/>
              <a:t>以太网</a:t>
            </a:r>
            <a:r>
              <a:rPr lang="en-US" altLang="zh-CN" dirty="0"/>
              <a:t>: </a:t>
            </a:r>
            <a:r>
              <a:rPr lang="zh-CN" altLang="en-US" dirty="0"/>
              <a:t>不可靠的无连接服务</a:t>
            </a:r>
          </a:p>
        </p:txBody>
      </p:sp>
      <p:sp>
        <p:nvSpPr>
          <p:cNvPr id="879619" name="Rectangle 3"/>
          <p:cNvSpPr>
            <a:spLocks noGrp="1" noChangeArrowheads="1"/>
          </p:cNvSpPr>
          <p:nvPr>
            <p:ph type="body" idx="4294967295"/>
          </p:nvPr>
        </p:nvSpPr>
        <p:spPr>
          <a:xfrm>
            <a:off x="937549" y="1309225"/>
            <a:ext cx="10363200" cy="4350795"/>
          </a:xfrm>
          <a:prstGeom prst="rect">
            <a:avLst/>
          </a:prstGeom>
        </p:spPr>
        <p:txBody>
          <a:bodyPr/>
          <a:lstStyle/>
          <a:p>
            <a:pPr eaLnBrk="1">
              <a:lnSpc>
                <a:spcPct val="125000"/>
              </a:lnSpc>
              <a:spcBef>
                <a:spcPct val="15000"/>
              </a:spcBef>
              <a:buFont typeface="ZapfDingbats" pitchFamily="82" charset="2"/>
              <a:buNone/>
            </a:pPr>
            <a:r>
              <a:rPr lang="zh-CN" altLang="en-US" sz="2400" dirty="0">
                <a:latin typeface="+mn-ea"/>
              </a:rPr>
              <a:t>以太网向网络层提供的服务。</a:t>
            </a:r>
            <a:endParaRPr lang="zh-CN" altLang="en-US" sz="2400" dirty="0">
              <a:latin typeface="+mn-ea"/>
              <a:sym typeface="Wingdings" pitchFamily="2" charset="2"/>
            </a:endParaRPr>
          </a:p>
          <a:p>
            <a:pPr eaLnBrk="1">
              <a:lnSpc>
                <a:spcPct val="125000"/>
              </a:lnSpc>
              <a:spcBef>
                <a:spcPct val="15000"/>
              </a:spcBef>
            </a:pPr>
            <a:r>
              <a:rPr lang="zh-CN" altLang="en-US" sz="2400" dirty="0">
                <a:solidFill>
                  <a:schemeClr val="hlink"/>
                </a:solidFill>
                <a:latin typeface="+mn-ea"/>
              </a:rPr>
              <a:t>无连接服务：</a:t>
            </a:r>
            <a:r>
              <a:rPr lang="zh-CN" altLang="en-US" sz="2400" dirty="0">
                <a:latin typeface="+mn-ea"/>
              </a:rPr>
              <a:t>通信时，</a:t>
            </a:r>
            <a:r>
              <a:rPr lang="zh-CN" altLang="en-US" sz="2400" dirty="0">
                <a:solidFill>
                  <a:srgbClr val="FF0000"/>
                </a:solidFill>
                <a:latin typeface="+mn-ea"/>
              </a:rPr>
              <a:t>发送方适配器不需要先和接收方适配器“握手”</a:t>
            </a:r>
            <a:r>
              <a:rPr lang="zh-CN" altLang="en-US" sz="2400" dirty="0">
                <a:latin typeface="+mn-ea"/>
              </a:rPr>
              <a:t>。</a:t>
            </a:r>
          </a:p>
          <a:p>
            <a:pPr eaLnBrk="1">
              <a:lnSpc>
                <a:spcPct val="125000"/>
              </a:lnSpc>
              <a:spcBef>
                <a:spcPct val="15000"/>
              </a:spcBef>
            </a:pPr>
            <a:r>
              <a:rPr lang="zh-CN" altLang="en-US" sz="2400" dirty="0">
                <a:solidFill>
                  <a:schemeClr val="hlink"/>
                </a:solidFill>
                <a:latin typeface="+mn-ea"/>
              </a:rPr>
              <a:t>不可靠的服务：</a:t>
            </a:r>
            <a:r>
              <a:rPr lang="zh-CN" altLang="en-US" sz="2400" dirty="0">
                <a:latin typeface="+mn-ea"/>
              </a:rPr>
              <a:t>接收到的</a:t>
            </a:r>
            <a:r>
              <a:rPr lang="zh-CN" altLang="en-US" sz="2400" dirty="0">
                <a:solidFill>
                  <a:srgbClr val="FF0000"/>
                </a:solidFill>
                <a:latin typeface="+mn-ea"/>
              </a:rPr>
              <a:t>帧可能包含比特差错</a:t>
            </a:r>
            <a:r>
              <a:rPr lang="zh-CN" altLang="en-US" sz="2400" dirty="0">
                <a:latin typeface="+mn-ea"/>
              </a:rPr>
              <a:t>。</a:t>
            </a:r>
          </a:p>
          <a:p>
            <a:pPr lvl="1">
              <a:lnSpc>
                <a:spcPct val="125000"/>
              </a:lnSpc>
              <a:spcBef>
                <a:spcPct val="15000"/>
              </a:spcBef>
            </a:pPr>
            <a:r>
              <a:rPr lang="zh-CN" altLang="en-US" dirty="0">
                <a:latin typeface="+mn-ea"/>
              </a:rPr>
              <a:t>收到正确帧，</a:t>
            </a:r>
            <a:r>
              <a:rPr lang="zh-CN" altLang="en-US" dirty="0">
                <a:solidFill>
                  <a:srgbClr val="FF0000"/>
                </a:solidFill>
                <a:latin typeface="+mn-ea"/>
              </a:rPr>
              <a:t>不发确认帧</a:t>
            </a:r>
            <a:r>
              <a:rPr lang="zh-CN" altLang="en-US" dirty="0">
                <a:latin typeface="+mn-ea"/>
              </a:rPr>
              <a:t>；</a:t>
            </a:r>
          </a:p>
          <a:p>
            <a:pPr lvl="1">
              <a:lnSpc>
                <a:spcPct val="125000"/>
              </a:lnSpc>
              <a:spcBef>
                <a:spcPct val="15000"/>
              </a:spcBef>
            </a:pPr>
            <a:r>
              <a:rPr lang="zh-CN" altLang="en-US" dirty="0">
                <a:latin typeface="+mn-ea"/>
              </a:rPr>
              <a:t>收到出错帧，丢弃该帧，</a:t>
            </a:r>
            <a:r>
              <a:rPr lang="zh-CN" altLang="en-US" dirty="0">
                <a:solidFill>
                  <a:srgbClr val="FF0000"/>
                </a:solidFill>
                <a:latin typeface="+mn-ea"/>
              </a:rPr>
              <a:t>不发否定帧</a:t>
            </a:r>
            <a:r>
              <a:rPr lang="zh-CN" altLang="en-US" dirty="0">
                <a:latin typeface="+mn-ea"/>
              </a:rPr>
              <a:t>。</a:t>
            </a:r>
          </a:p>
          <a:p>
            <a:pPr lvl="1">
              <a:lnSpc>
                <a:spcPct val="125000"/>
              </a:lnSpc>
              <a:spcBef>
                <a:spcPct val="15000"/>
              </a:spcBef>
              <a:buFontTx/>
              <a:buChar char="•"/>
            </a:pPr>
            <a:r>
              <a:rPr lang="zh-CN" altLang="en-US" dirty="0">
                <a:latin typeface="+mn-ea"/>
              </a:rPr>
              <a:t>发送适配器不会重发出错帧。</a:t>
            </a:r>
            <a:endParaRPr lang="en-US" altLang="zh-CN" dirty="0">
              <a:latin typeface="+mn-ea"/>
            </a:endParaRPr>
          </a:p>
          <a:p>
            <a:pPr lvl="1">
              <a:lnSpc>
                <a:spcPct val="125000"/>
              </a:lnSpc>
              <a:spcBef>
                <a:spcPct val="15000"/>
              </a:spcBef>
              <a:buFontTx/>
              <a:buChar char="•"/>
            </a:pPr>
            <a:r>
              <a:rPr lang="zh-CN" altLang="en-US" dirty="0"/>
              <a:t>丢弃数据的恢复是通过终端传输层的可靠数据传输机制来实现的</a:t>
            </a:r>
            <a:endParaRPr lang="en-US" altLang="zh-CN" dirty="0"/>
          </a:p>
          <a:p>
            <a:pPr>
              <a:lnSpc>
                <a:spcPct val="125000"/>
              </a:lnSpc>
              <a:spcBef>
                <a:spcPct val="15000"/>
              </a:spcBef>
              <a:buFontTx/>
              <a:buChar char="•"/>
            </a:pPr>
            <a:r>
              <a:rPr lang="zh-CN" altLang="en-US" sz="2400" dirty="0"/>
              <a:t>以太网的</a:t>
            </a:r>
            <a:r>
              <a:rPr lang="en-US" altLang="zh-CN" sz="2400" dirty="0"/>
              <a:t>MAC</a:t>
            </a:r>
            <a:r>
              <a:rPr lang="zh-CN" altLang="en-US" sz="2400" dirty="0"/>
              <a:t>协议：</a:t>
            </a:r>
            <a:r>
              <a:rPr lang="zh-CN" altLang="en-US" sz="2400" dirty="0">
                <a:solidFill>
                  <a:srgbClr val="FF0000"/>
                </a:solidFill>
              </a:rPr>
              <a:t>使用无时隙的</a:t>
            </a:r>
            <a:r>
              <a:rPr lang="en-US" altLang="zh-CN" sz="2400" dirty="0">
                <a:solidFill>
                  <a:srgbClr val="FF0000"/>
                </a:solidFill>
              </a:rPr>
              <a:t>CSMA/CD</a:t>
            </a:r>
            <a:r>
              <a:rPr lang="zh-CN" altLang="en-US" sz="2400" dirty="0">
                <a:solidFill>
                  <a:srgbClr val="FF0000"/>
                </a:solidFill>
              </a:rPr>
              <a:t>协议（二进制指数回退）</a:t>
            </a:r>
            <a:endParaRPr lang="en-US" altLang="zh-CN" sz="2400" dirty="0">
              <a:solidFill>
                <a:srgbClr val="FF0000"/>
              </a:solidFill>
            </a:endParaRPr>
          </a:p>
          <a:p>
            <a:pPr marL="0" indent="0">
              <a:lnSpc>
                <a:spcPct val="125000"/>
              </a:lnSpc>
              <a:spcBef>
                <a:spcPct val="15000"/>
              </a:spcBef>
              <a:buNone/>
            </a:pPr>
            <a:r>
              <a:rPr lang="en-US" altLang="zh-CN" sz="2400" dirty="0"/>
              <a:t>	</a:t>
            </a:r>
            <a:r>
              <a:rPr lang="en-US" altLang="zh-CN" sz="2400" dirty="0">
                <a:solidFill>
                  <a:srgbClr val="FF0000"/>
                </a:solidFill>
              </a:rPr>
              <a:t>——</a:t>
            </a:r>
            <a:r>
              <a:rPr lang="zh-CN" altLang="en-US" sz="2400" dirty="0">
                <a:solidFill>
                  <a:srgbClr val="FF0000"/>
                </a:solidFill>
              </a:rPr>
              <a:t>见前述</a:t>
            </a:r>
            <a:r>
              <a:rPr lang="en-US" altLang="zh-CN" sz="2400" dirty="0">
                <a:solidFill>
                  <a:srgbClr val="FF0000"/>
                </a:solidFill>
              </a:rPr>
              <a:t>5.3.2</a:t>
            </a:r>
            <a:r>
              <a:rPr lang="zh-CN" altLang="en-US" sz="2400" dirty="0">
                <a:solidFill>
                  <a:srgbClr val="FF0000"/>
                </a:solidFill>
              </a:rPr>
              <a:t>节</a:t>
            </a:r>
            <a:endParaRPr lang="en-US" altLang="zh-CN" sz="2400" dirty="0">
              <a:solidFill>
                <a:srgbClr val="FF0000"/>
              </a:solidFill>
              <a:latin typeface="+mn-ea"/>
            </a:endParaRPr>
          </a:p>
        </p:txBody>
      </p:sp>
    </p:spTree>
    <p:extLst>
      <p:ext uri="{BB962C8B-B14F-4D97-AF65-F5344CB8AC3E}">
        <p14:creationId xmlns:p14="http://schemas.microsoft.com/office/powerpoint/2010/main" val="3627714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9619">
                                            <p:txEl>
                                              <p:pRg st="1" end="1"/>
                                            </p:txEl>
                                          </p:spTgt>
                                        </p:tgtEl>
                                        <p:attrNameLst>
                                          <p:attrName>style.visibility</p:attrName>
                                        </p:attrNameLst>
                                      </p:cBhvr>
                                      <p:to>
                                        <p:strVal val="visible"/>
                                      </p:to>
                                    </p:set>
                                    <p:animEffect transition="in" filter="blinds(horizontal)">
                                      <p:cBhvr>
                                        <p:cTn id="7" dur="500"/>
                                        <p:tgtEl>
                                          <p:spTgt spid="8796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9619">
                                            <p:txEl>
                                              <p:pRg st="2" end="2"/>
                                            </p:txEl>
                                          </p:spTgt>
                                        </p:tgtEl>
                                        <p:attrNameLst>
                                          <p:attrName>style.visibility</p:attrName>
                                        </p:attrNameLst>
                                      </p:cBhvr>
                                      <p:to>
                                        <p:strVal val="visible"/>
                                      </p:to>
                                    </p:set>
                                    <p:animEffect transition="in" filter="blinds(horizontal)">
                                      <p:cBhvr>
                                        <p:cTn id="12" dur="500"/>
                                        <p:tgtEl>
                                          <p:spTgt spid="87961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79619">
                                            <p:txEl>
                                              <p:pRg st="3" end="3"/>
                                            </p:txEl>
                                          </p:spTgt>
                                        </p:tgtEl>
                                        <p:attrNameLst>
                                          <p:attrName>style.visibility</p:attrName>
                                        </p:attrNameLst>
                                      </p:cBhvr>
                                      <p:to>
                                        <p:strVal val="visible"/>
                                      </p:to>
                                    </p:set>
                                    <p:animEffect transition="in" filter="blinds(horizontal)">
                                      <p:cBhvr>
                                        <p:cTn id="15" dur="500"/>
                                        <p:tgtEl>
                                          <p:spTgt spid="87961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79619">
                                            <p:txEl>
                                              <p:pRg st="4" end="4"/>
                                            </p:txEl>
                                          </p:spTgt>
                                        </p:tgtEl>
                                        <p:attrNameLst>
                                          <p:attrName>style.visibility</p:attrName>
                                        </p:attrNameLst>
                                      </p:cBhvr>
                                      <p:to>
                                        <p:strVal val="visible"/>
                                      </p:to>
                                    </p:set>
                                    <p:animEffect transition="in" filter="blinds(horizontal)">
                                      <p:cBhvr>
                                        <p:cTn id="18" dur="500"/>
                                        <p:tgtEl>
                                          <p:spTgt spid="87961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79619">
                                            <p:txEl>
                                              <p:pRg st="5" end="5"/>
                                            </p:txEl>
                                          </p:spTgt>
                                        </p:tgtEl>
                                        <p:attrNameLst>
                                          <p:attrName>style.visibility</p:attrName>
                                        </p:attrNameLst>
                                      </p:cBhvr>
                                      <p:to>
                                        <p:strVal val="visible"/>
                                      </p:to>
                                    </p:set>
                                    <p:animEffect transition="in" filter="blinds(horizontal)">
                                      <p:cBhvr>
                                        <p:cTn id="21" dur="500"/>
                                        <p:tgtEl>
                                          <p:spTgt spid="879619">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79619">
                                            <p:txEl>
                                              <p:pRg st="6" end="6"/>
                                            </p:txEl>
                                          </p:spTgt>
                                        </p:tgtEl>
                                        <p:attrNameLst>
                                          <p:attrName>style.visibility</p:attrName>
                                        </p:attrNameLst>
                                      </p:cBhvr>
                                      <p:to>
                                        <p:strVal val="visible"/>
                                      </p:to>
                                    </p:set>
                                    <p:animEffect transition="in" filter="blinds(horizontal)">
                                      <p:cBhvr>
                                        <p:cTn id="24" dur="500"/>
                                        <p:tgtEl>
                                          <p:spTgt spid="879619">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879619">
                                            <p:txEl>
                                              <p:pRg st="7" end="7"/>
                                            </p:txEl>
                                          </p:spTgt>
                                        </p:tgtEl>
                                        <p:attrNameLst>
                                          <p:attrName>style.visibility</p:attrName>
                                        </p:attrNameLst>
                                      </p:cBhvr>
                                      <p:to>
                                        <p:strVal val="visible"/>
                                      </p:to>
                                    </p:set>
                                    <p:animEffect transition="in" filter="blinds(horizontal)">
                                      <p:cBhvr>
                                        <p:cTn id="27" dur="500"/>
                                        <p:tgtEl>
                                          <p:spTgt spid="879619">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879619">
                                            <p:txEl>
                                              <p:pRg st="8" end="8"/>
                                            </p:txEl>
                                          </p:spTgt>
                                        </p:tgtEl>
                                        <p:attrNameLst>
                                          <p:attrName>style.visibility</p:attrName>
                                        </p:attrNameLst>
                                      </p:cBhvr>
                                      <p:to>
                                        <p:strVal val="visible"/>
                                      </p:to>
                                    </p:set>
                                    <p:animEffect transition="in" filter="blinds(horizontal)">
                                      <p:cBhvr>
                                        <p:cTn id="30" dur="500"/>
                                        <p:tgtEl>
                                          <p:spTgt spid="8796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48241" y="2631493"/>
            <a:ext cx="6019918" cy="923330"/>
          </a:xfrm>
          <a:prstGeom prst="rect">
            <a:avLst/>
          </a:prstGeom>
          <a:noFill/>
        </p:spPr>
        <p:txBody>
          <a:bodyPr wrap="square" rtlCol="0">
            <a:spAutoFit/>
          </a:bodyPr>
          <a:lstStyle/>
          <a:p>
            <a:r>
              <a:rPr lang="en-US" altLang="zh-CN" sz="5400" b="1" dirty="0">
                <a:solidFill>
                  <a:srgbClr val="575757"/>
                </a:solidFill>
                <a:cs typeface="+mn-ea"/>
                <a:sym typeface="+mn-lt"/>
              </a:rPr>
              <a:t>5.4.3 </a:t>
            </a:r>
            <a:r>
              <a:rPr lang="zh-CN" altLang="en-US" sz="5400" b="1" dirty="0">
                <a:solidFill>
                  <a:srgbClr val="575757"/>
                </a:solidFill>
                <a:cs typeface="+mn-ea"/>
                <a:sym typeface="+mn-lt"/>
              </a:rPr>
              <a:t>链路层交换机</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3503354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ED618824-7E9D-4B0F-A98A-6C8D3BF3D561}" type="slidenum">
              <a:rPr lang="en-US" altLang="zh-CN" sz="1200" smtClean="0">
                <a:solidFill>
                  <a:prstClr val="black"/>
                </a:solidFill>
                <a:latin typeface="Arial" pitchFamily="34" charset="0"/>
              </a:rPr>
              <a:pPr>
                <a:spcBef>
                  <a:spcPct val="0"/>
                </a:spcBef>
                <a:buClrTx/>
                <a:buSzTx/>
                <a:buFontTx/>
                <a:buNone/>
              </a:pPr>
              <a:t>113</a:t>
            </a:fld>
            <a:endParaRPr lang="en-US" altLang="zh-CN" sz="1200">
              <a:solidFill>
                <a:prstClr val="black"/>
              </a:solidFill>
              <a:latin typeface="Arial" pitchFamily="34" charset="0"/>
            </a:endParaRPr>
          </a:p>
        </p:txBody>
      </p:sp>
      <p:sp>
        <p:nvSpPr>
          <p:cNvPr id="108547" name="Rectangle 2"/>
          <p:cNvSpPr>
            <a:spLocks noGrp="1" noChangeArrowheads="1"/>
          </p:cNvSpPr>
          <p:nvPr>
            <p:ph type="title" idx="4294967295"/>
          </p:nvPr>
        </p:nvSpPr>
        <p:spPr>
          <a:xfrm>
            <a:off x="0" y="228600"/>
            <a:ext cx="11991372" cy="1143000"/>
          </a:xfrm>
          <a:prstGeom prst="rect">
            <a:avLst/>
          </a:prstGeom>
        </p:spPr>
        <p:txBody>
          <a:bodyPr/>
          <a:lstStyle/>
          <a:p>
            <a:pPr algn="ctr"/>
            <a:r>
              <a:rPr lang="zh-CN" altLang="en-US" u="none" dirty="0"/>
              <a:t>链路层交换机</a:t>
            </a:r>
          </a:p>
        </p:txBody>
      </p:sp>
      <p:sp>
        <p:nvSpPr>
          <p:cNvPr id="6" name="Rectangle 3"/>
          <p:cNvSpPr txBox="1">
            <a:spLocks noChangeArrowheads="1"/>
          </p:cNvSpPr>
          <p:nvPr/>
        </p:nvSpPr>
        <p:spPr>
          <a:xfrm>
            <a:off x="1127283" y="1233608"/>
            <a:ext cx="9752917" cy="4640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solidFill>
                  <a:srgbClr val="CC0000"/>
                </a:solidFill>
                <a:latin typeface="Microsoft YaHei"/>
              </a:rPr>
              <a:t>链路层设备</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存储转发数据帧</a:t>
            </a:r>
            <a:endParaRPr lang="en-US" altLang="zh-CN" dirty="0">
              <a:solidFill>
                <a:prstClr val="black"/>
              </a:solidFill>
              <a:latin typeface="Microsoft YaHei"/>
            </a:endParaRPr>
          </a:p>
          <a:p>
            <a:pPr lvl="1">
              <a:lnSpc>
                <a:spcPct val="120000"/>
              </a:lnSpc>
            </a:pPr>
            <a:r>
              <a:rPr lang="zh-CN" altLang="en-US" dirty="0">
                <a:solidFill>
                  <a:prstClr val="black"/>
                </a:solidFill>
                <a:latin typeface="Microsoft YaHei"/>
              </a:rPr>
              <a:t>检查达到的数据帧的</a:t>
            </a:r>
            <a:r>
              <a:rPr lang="en-US" altLang="zh-CN" dirty="0">
                <a:solidFill>
                  <a:prstClr val="black"/>
                </a:solidFill>
                <a:latin typeface="Microsoft YaHei"/>
              </a:rPr>
              <a:t>MAC</a:t>
            </a:r>
            <a:r>
              <a:rPr lang="zh-CN" altLang="en-US" dirty="0">
                <a:solidFill>
                  <a:prstClr val="black"/>
                </a:solidFill>
                <a:latin typeface="Microsoft YaHei"/>
              </a:rPr>
              <a:t>地址，有选择的转发数据帧到一个或多个输出链路，当数据帧被转发到一个共享网段时，使用</a:t>
            </a:r>
            <a:r>
              <a:rPr lang="en-US" altLang="zh-CN" dirty="0">
                <a:solidFill>
                  <a:prstClr val="black"/>
                </a:solidFill>
                <a:latin typeface="Microsoft YaHei"/>
              </a:rPr>
              <a:t>CSMA/CD</a:t>
            </a:r>
            <a:r>
              <a:rPr lang="zh-CN" altLang="en-US" dirty="0">
                <a:solidFill>
                  <a:prstClr val="black"/>
                </a:solidFill>
                <a:latin typeface="Microsoft YaHei"/>
              </a:rPr>
              <a:t>来访问共享链路</a:t>
            </a:r>
            <a:endParaRPr lang="en-US" altLang="zh-CN" dirty="0">
              <a:solidFill>
                <a:prstClr val="black"/>
              </a:solidFill>
              <a:latin typeface="Microsoft YaHei"/>
            </a:endParaRPr>
          </a:p>
          <a:p>
            <a:pPr>
              <a:lnSpc>
                <a:spcPct val="120000"/>
              </a:lnSpc>
            </a:pPr>
            <a:r>
              <a:rPr lang="zh-CN" altLang="en-US" dirty="0">
                <a:solidFill>
                  <a:srgbClr val="CC0000"/>
                </a:solidFill>
                <a:latin typeface="Microsoft YaHei"/>
              </a:rPr>
              <a:t>透明</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主机不关心是否存在交换机</a:t>
            </a:r>
            <a:endParaRPr lang="en-US" altLang="zh-CN" dirty="0">
              <a:solidFill>
                <a:prstClr val="black"/>
              </a:solidFill>
              <a:latin typeface="Microsoft YaHei"/>
            </a:endParaRPr>
          </a:p>
          <a:p>
            <a:pPr>
              <a:lnSpc>
                <a:spcPct val="120000"/>
              </a:lnSpc>
            </a:pPr>
            <a:r>
              <a:rPr lang="zh-CN" altLang="en-US" dirty="0">
                <a:solidFill>
                  <a:srgbClr val="CC0000"/>
                </a:solidFill>
                <a:latin typeface="Microsoft YaHei"/>
              </a:rPr>
              <a:t>即插即用和自学习</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交换机不需要手工配置</a:t>
            </a:r>
            <a:endParaRPr lang="en-US" altLang="zh-CN" dirty="0">
              <a:solidFill>
                <a:prstClr val="black"/>
              </a:solidFill>
              <a:latin typeface="Microsoft YaHei"/>
            </a:endParaRPr>
          </a:p>
        </p:txBody>
      </p:sp>
      <p:sp>
        <p:nvSpPr>
          <p:cNvPr id="7" name="Rectangle 5"/>
          <p:cNvSpPr>
            <a:spLocks noChangeArrowheads="1"/>
          </p:cNvSpPr>
          <p:nvPr/>
        </p:nvSpPr>
        <p:spPr bwMode="auto">
          <a:xfrm>
            <a:off x="8803311" y="4933273"/>
            <a:ext cx="274638" cy="61913"/>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8" name="Object 6"/>
          <p:cNvGraphicFramePr>
            <a:graphicFrameLocks noChangeAspect="1"/>
          </p:cNvGraphicFramePr>
          <p:nvPr>
            <p:extLst>
              <p:ext uri="{D42A27DB-BD31-4B8C-83A1-F6EECF244321}">
                <p14:modId xmlns:p14="http://schemas.microsoft.com/office/powerpoint/2010/main" val="128274756"/>
              </p:ext>
            </p:extLst>
          </p:nvPr>
        </p:nvGraphicFramePr>
        <p:xfrm>
          <a:off x="6631611" y="5220611"/>
          <a:ext cx="396875" cy="306387"/>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611" y="5220611"/>
                        <a:ext cx="39687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3211001579"/>
              </p:ext>
            </p:extLst>
          </p:nvPr>
        </p:nvGraphicFramePr>
        <p:xfrm>
          <a:off x="9198599" y="5231723"/>
          <a:ext cx="396875" cy="306388"/>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599" y="5231723"/>
                        <a:ext cx="39687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2513632745"/>
              </p:ext>
            </p:extLst>
          </p:nvPr>
        </p:nvGraphicFramePr>
        <p:xfrm>
          <a:off x="9971711" y="5190448"/>
          <a:ext cx="395288" cy="306388"/>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1711" y="5190448"/>
                        <a:ext cx="395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2716218612"/>
              </p:ext>
            </p:extLst>
          </p:nvPr>
        </p:nvGraphicFramePr>
        <p:xfrm>
          <a:off x="7258674" y="5242836"/>
          <a:ext cx="395287" cy="306387"/>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674" y="5242836"/>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10"/>
          <p:cNvSpPr>
            <a:spLocks noChangeArrowheads="1"/>
          </p:cNvSpPr>
          <p:nvPr/>
        </p:nvSpPr>
        <p:spPr bwMode="auto">
          <a:xfrm>
            <a:off x="10551149" y="4941211"/>
            <a:ext cx="274637" cy="61912"/>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13" name="Rectangle 11"/>
          <p:cNvSpPr>
            <a:spLocks noChangeArrowheads="1"/>
          </p:cNvSpPr>
          <p:nvPr/>
        </p:nvSpPr>
        <p:spPr bwMode="auto">
          <a:xfrm>
            <a:off x="7101511" y="4931686"/>
            <a:ext cx="274638" cy="6032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2017992766"/>
              </p:ext>
            </p:extLst>
          </p:nvPr>
        </p:nvGraphicFramePr>
        <p:xfrm>
          <a:off x="8152436" y="5093611"/>
          <a:ext cx="395288" cy="306387"/>
        </p:xfrm>
        <a:graphic>
          <a:graphicData uri="http://schemas.openxmlformats.org/presentationml/2006/ole">
            <mc:AlternateContent xmlns:mc="http://schemas.openxmlformats.org/markup-compatibility/2006">
              <mc:Choice xmlns:v="urn:schemas-microsoft-com:vml" Requires="v">
                <p:oleObj name="Clip" r:id="rId8" imgW="1307263" imgH="1084139" progId="MS_ClipArt_Gallery.2">
                  <p:embed/>
                </p:oleObj>
              </mc:Choice>
              <mc:Fallback>
                <p:oleObj name="Clip" r:id="rId8"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2436" y="5093611"/>
                        <a:ext cx="3952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3"/>
          <p:cNvGraphicFramePr>
            <a:graphicFrameLocks noChangeAspect="1"/>
          </p:cNvGraphicFramePr>
          <p:nvPr>
            <p:extLst>
              <p:ext uri="{D42A27DB-BD31-4B8C-83A1-F6EECF244321}">
                <p14:modId xmlns:p14="http://schemas.microsoft.com/office/powerpoint/2010/main" val="21145354"/>
              </p:ext>
            </p:extLst>
          </p:nvPr>
        </p:nvGraphicFramePr>
        <p:xfrm>
          <a:off x="8566774" y="5525411"/>
          <a:ext cx="395287" cy="306387"/>
        </p:xfrm>
        <a:graphic>
          <a:graphicData uri="http://schemas.openxmlformats.org/presentationml/2006/ole">
            <mc:AlternateContent xmlns:mc="http://schemas.openxmlformats.org/markup-compatibility/2006">
              <mc:Choice xmlns:v="urn:schemas-microsoft-com:vml" Requires="v">
                <p:oleObj name="Clip" r:id="rId9" imgW="1307263" imgH="1084139" progId="MS_ClipArt_Gallery.2">
                  <p:embed/>
                </p:oleObj>
              </mc:Choice>
              <mc:Fallback>
                <p:oleObj name="Clip" r:id="rId9"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6774" y="5525411"/>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4"/>
          <p:cNvGraphicFramePr>
            <a:graphicFrameLocks noChangeAspect="1"/>
          </p:cNvGraphicFramePr>
          <p:nvPr>
            <p:extLst>
              <p:ext uri="{D42A27DB-BD31-4B8C-83A1-F6EECF244321}">
                <p14:modId xmlns:p14="http://schemas.microsoft.com/office/powerpoint/2010/main" val="938020475"/>
              </p:ext>
            </p:extLst>
          </p:nvPr>
        </p:nvGraphicFramePr>
        <p:xfrm>
          <a:off x="11357599" y="5065036"/>
          <a:ext cx="395287" cy="306387"/>
        </p:xfrm>
        <a:graphic>
          <a:graphicData uri="http://schemas.openxmlformats.org/presentationml/2006/ole">
            <mc:AlternateContent xmlns:mc="http://schemas.openxmlformats.org/markup-compatibility/2006">
              <mc:Choice xmlns:v="urn:schemas-microsoft-com:vml" Requires="v">
                <p:oleObj name="Clip" r:id="rId10" imgW="1307263" imgH="1084139" progId="MS_ClipArt_Gallery.2">
                  <p:embed/>
                </p:oleObj>
              </mc:Choice>
              <mc:Fallback>
                <p:oleObj name="Clip" r:id="rId10"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7599" y="5065036"/>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5"/>
          <p:cNvGraphicFramePr>
            <a:graphicFrameLocks noChangeAspect="1"/>
          </p:cNvGraphicFramePr>
          <p:nvPr>
            <p:extLst>
              <p:ext uri="{D42A27DB-BD31-4B8C-83A1-F6EECF244321}">
                <p14:modId xmlns:p14="http://schemas.microsoft.com/office/powerpoint/2010/main" val="2159428328"/>
              </p:ext>
            </p:extLst>
          </p:nvPr>
        </p:nvGraphicFramePr>
        <p:xfrm>
          <a:off x="10641636" y="5398411"/>
          <a:ext cx="395288" cy="307975"/>
        </p:xfrm>
        <a:graphic>
          <a:graphicData uri="http://schemas.openxmlformats.org/presentationml/2006/ole">
            <mc:AlternateContent xmlns:mc="http://schemas.openxmlformats.org/markup-compatibility/2006">
              <mc:Choice xmlns:v="urn:schemas-microsoft-com:vml" Requires="v">
                <p:oleObj name="Clip" r:id="rId11" imgW="1307263" imgH="1084139" progId="MS_ClipArt_Gallery.2">
                  <p:embed/>
                </p:oleObj>
              </mc:Choice>
              <mc:Fallback>
                <p:oleObj name="Clip" r:id="rId11"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1636" y="5398411"/>
                        <a:ext cx="3952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6"/>
          <p:cNvGraphicFramePr>
            <a:graphicFrameLocks noChangeAspect="1"/>
          </p:cNvGraphicFramePr>
          <p:nvPr>
            <p:extLst>
              <p:ext uri="{D42A27DB-BD31-4B8C-83A1-F6EECF244321}">
                <p14:modId xmlns:p14="http://schemas.microsoft.com/office/powerpoint/2010/main" val="2040383057"/>
              </p:ext>
            </p:extLst>
          </p:nvPr>
        </p:nvGraphicFramePr>
        <p:xfrm>
          <a:off x="6215686" y="4787223"/>
          <a:ext cx="395288" cy="306388"/>
        </p:xfrm>
        <a:graphic>
          <a:graphicData uri="http://schemas.openxmlformats.org/presentationml/2006/ole">
            <mc:AlternateContent xmlns:mc="http://schemas.openxmlformats.org/markup-compatibility/2006">
              <mc:Choice xmlns:v="urn:schemas-microsoft-com:vml" Requires="v">
                <p:oleObj name="Clip" r:id="rId12" imgW="1307263" imgH="1084139" progId="MS_ClipArt_Gallery.2">
                  <p:embed/>
                </p:oleObj>
              </mc:Choice>
              <mc:Fallback>
                <p:oleObj name="Clip" r:id="rId12"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5686" y="4787223"/>
                        <a:ext cx="395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17"/>
          <p:cNvSpPr>
            <a:spLocks noChangeShapeType="1"/>
          </p:cNvSpPr>
          <p:nvPr/>
        </p:nvSpPr>
        <p:spPr bwMode="auto">
          <a:xfrm flipH="1">
            <a:off x="6572874" y="4934861"/>
            <a:ext cx="5270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0" name="Line 18"/>
          <p:cNvSpPr>
            <a:spLocks noChangeShapeType="1"/>
          </p:cNvSpPr>
          <p:nvPr/>
        </p:nvSpPr>
        <p:spPr bwMode="auto">
          <a:xfrm flipH="1">
            <a:off x="6939586" y="4977723"/>
            <a:ext cx="258763" cy="284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1" name="Line 19"/>
          <p:cNvSpPr>
            <a:spLocks noChangeShapeType="1"/>
          </p:cNvSpPr>
          <p:nvPr/>
        </p:nvSpPr>
        <p:spPr bwMode="auto">
          <a:xfrm>
            <a:off x="7338049" y="5004711"/>
            <a:ext cx="68262" cy="265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2" name="Line 20"/>
          <p:cNvSpPr>
            <a:spLocks noChangeShapeType="1"/>
          </p:cNvSpPr>
          <p:nvPr/>
        </p:nvSpPr>
        <p:spPr bwMode="auto">
          <a:xfrm flipH="1">
            <a:off x="8520736" y="4969786"/>
            <a:ext cx="328613" cy="195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 name="Line 21"/>
          <p:cNvSpPr>
            <a:spLocks noChangeShapeType="1"/>
          </p:cNvSpPr>
          <p:nvPr/>
        </p:nvSpPr>
        <p:spPr bwMode="auto">
          <a:xfrm flipH="1">
            <a:off x="8817599" y="4987248"/>
            <a:ext cx="120650" cy="528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4" name="Line 22"/>
          <p:cNvSpPr>
            <a:spLocks noChangeShapeType="1"/>
          </p:cNvSpPr>
          <p:nvPr/>
        </p:nvSpPr>
        <p:spPr bwMode="auto">
          <a:xfrm>
            <a:off x="9108111" y="4934861"/>
            <a:ext cx="217488" cy="327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5" name="Line 23"/>
          <p:cNvSpPr>
            <a:spLocks noChangeShapeType="1"/>
          </p:cNvSpPr>
          <p:nvPr/>
        </p:nvSpPr>
        <p:spPr bwMode="auto">
          <a:xfrm flipH="1">
            <a:off x="10320961" y="5004711"/>
            <a:ext cx="406400" cy="2206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6" name="Line 24"/>
          <p:cNvSpPr>
            <a:spLocks noChangeShapeType="1"/>
          </p:cNvSpPr>
          <p:nvPr/>
        </p:nvSpPr>
        <p:spPr bwMode="auto">
          <a:xfrm flipH="1">
            <a:off x="10797211" y="4977723"/>
            <a:ext cx="9525"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7" name="Line 25"/>
          <p:cNvSpPr>
            <a:spLocks noChangeShapeType="1"/>
          </p:cNvSpPr>
          <p:nvPr/>
        </p:nvSpPr>
        <p:spPr bwMode="auto">
          <a:xfrm>
            <a:off x="10916274" y="4907873"/>
            <a:ext cx="487362" cy="220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28" name="Group 26"/>
          <p:cNvGrpSpPr>
            <a:grpSpLocks/>
          </p:cNvGrpSpPr>
          <p:nvPr/>
        </p:nvGrpSpPr>
        <p:grpSpPr bwMode="auto">
          <a:xfrm>
            <a:off x="8852524" y="3612473"/>
            <a:ext cx="352425" cy="227013"/>
            <a:chOff x="620" y="1640"/>
            <a:chExt cx="288" cy="209"/>
          </a:xfrm>
        </p:grpSpPr>
        <p:sp>
          <p:nvSpPr>
            <p:cNvPr id="29" name="Line 27"/>
            <p:cNvSpPr>
              <a:spLocks noChangeShapeType="1"/>
            </p:cNvSpPr>
            <p:nvPr/>
          </p:nvSpPr>
          <p:spPr bwMode="auto">
            <a:xfrm>
              <a:off x="908" y="164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0" name="Rectangle 28"/>
            <p:cNvSpPr>
              <a:spLocks noChangeArrowheads="1"/>
            </p:cNvSpPr>
            <p:nvPr/>
          </p:nvSpPr>
          <p:spPr bwMode="auto">
            <a:xfrm>
              <a:off x="620" y="1784"/>
              <a:ext cx="267" cy="6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pSp>
          <p:nvGrpSpPr>
            <p:cNvPr id="31" name="Group 29"/>
            <p:cNvGrpSpPr>
              <a:grpSpLocks/>
            </p:cNvGrpSpPr>
            <p:nvPr/>
          </p:nvGrpSpPr>
          <p:grpSpPr bwMode="auto">
            <a:xfrm>
              <a:off x="764" y="1688"/>
              <a:ext cx="109" cy="91"/>
              <a:chOff x="576" y="3456"/>
              <a:chExt cx="288" cy="240"/>
            </a:xfrm>
          </p:grpSpPr>
          <p:sp>
            <p:nvSpPr>
              <p:cNvPr id="32" name="Line 30"/>
              <p:cNvSpPr>
                <a:spLocks noChangeShapeType="1"/>
              </p:cNvSpPr>
              <p:nvPr/>
            </p:nvSpPr>
            <p:spPr bwMode="auto">
              <a:xfrm>
                <a:off x="624" y="3456"/>
                <a:ext cx="192"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3" name="Line 31"/>
              <p:cNvSpPr>
                <a:spLocks noChangeShapeType="1"/>
              </p:cNvSpPr>
              <p:nvPr/>
            </p:nvSpPr>
            <p:spPr bwMode="auto">
              <a:xfrm flipH="1">
                <a:off x="576" y="3456"/>
                <a:ext cx="288"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4" name="Line 32"/>
          <p:cNvSpPr>
            <a:spLocks noChangeShapeType="1"/>
          </p:cNvSpPr>
          <p:nvPr/>
        </p:nvSpPr>
        <p:spPr bwMode="auto">
          <a:xfrm flipH="1">
            <a:off x="7328524" y="3841073"/>
            <a:ext cx="1581150" cy="969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5" name="Line 33"/>
          <p:cNvSpPr>
            <a:spLocks noChangeShapeType="1"/>
          </p:cNvSpPr>
          <p:nvPr/>
        </p:nvSpPr>
        <p:spPr bwMode="auto">
          <a:xfrm>
            <a:off x="9057311" y="3833136"/>
            <a:ext cx="0" cy="1003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6" name="Line 34"/>
          <p:cNvSpPr>
            <a:spLocks noChangeShapeType="1"/>
          </p:cNvSpPr>
          <p:nvPr/>
        </p:nvSpPr>
        <p:spPr bwMode="auto">
          <a:xfrm flipH="1" flipV="1">
            <a:off x="9206536" y="3788686"/>
            <a:ext cx="1420813" cy="1111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7" name="Text Box 35"/>
          <p:cNvSpPr txBox="1">
            <a:spLocks noChangeArrowheads="1"/>
          </p:cNvSpPr>
          <p:nvPr/>
        </p:nvSpPr>
        <p:spPr bwMode="auto">
          <a:xfrm>
            <a:off x="7469811" y="4676098"/>
            <a:ext cx="10652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38" name="Text Box 36"/>
          <p:cNvSpPr txBox="1">
            <a:spLocks noChangeArrowheads="1"/>
          </p:cNvSpPr>
          <p:nvPr/>
        </p:nvSpPr>
        <p:spPr bwMode="auto">
          <a:xfrm>
            <a:off x="9192249" y="4614186"/>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39" name="Text Box 37"/>
          <p:cNvSpPr txBox="1">
            <a:spLocks noChangeArrowheads="1"/>
          </p:cNvSpPr>
          <p:nvPr/>
        </p:nvSpPr>
        <p:spPr bwMode="auto">
          <a:xfrm>
            <a:off x="11008349" y="4563386"/>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40" name="Text Box 38"/>
          <p:cNvSpPr txBox="1">
            <a:spLocks noChangeArrowheads="1"/>
          </p:cNvSpPr>
          <p:nvPr/>
        </p:nvSpPr>
        <p:spPr bwMode="auto">
          <a:xfrm>
            <a:off x="9308136" y="3428323"/>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交换机</a:t>
            </a:r>
          </a:p>
        </p:txBody>
      </p:sp>
      <p:sp>
        <p:nvSpPr>
          <p:cNvPr id="41" name="Text Box 39"/>
          <p:cNvSpPr txBox="1">
            <a:spLocks noChangeArrowheads="1"/>
          </p:cNvSpPr>
          <p:nvPr/>
        </p:nvSpPr>
        <p:spPr bwMode="auto">
          <a:xfrm>
            <a:off x="5904536" y="4734836"/>
            <a:ext cx="3508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A</a:t>
            </a:r>
          </a:p>
        </p:txBody>
      </p:sp>
      <p:sp>
        <p:nvSpPr>
          <p:cNvPr id="42" name="Text Box 40"/>
          <p:cNvSpPr txBox="1">
            <a:spLocks noChangeArrowheads="1"/>
          </p:cNvSpPr>
          <p:nvPr/>
        </p:nvSpPr>
        <p:spPr bwMode="auto">
          <a:xfrm>
            <a:off x="6585574" y="5507948"/>
            <a:ext cx="3286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B</a:t>
            </a:r>
          </a:p>
        </p:txBody>
      </p:sp>
      <p:sp>
        <p:nvSpPr>
          <p:cNvPr id="43" name="Text Box 41"/>
          <p:cNvSpPr txBox="1">
            <a:spLocks noChangeArrowheads="1"/>
          </p:cNvSpPr>
          <p:nvPr/>
        </p:nvSpPr>
        <p:spPr bwMode="auto">
          <a:xfrm>
            <a:off x="7242799" y="5520648"/>
            <a:ext cx="322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C</a:t>
            </a:r>
          </a:p>
        </p:txBody>
      </p:sp>
      <p:sp>
        <p:nvSpPr>
          <p:cNvPr id="44" name="Text Box 42"/>
          <p:cNvSpPr txBox="1">
            <a:spLocks noChangeArrowheads="1"/>
          </p:cNvSpPr>
          <p:nvPr/>
        </p:nvSpPr>
        <p:spPr bwMode="auto">
          <a:xfrm>
            <a:off x="8054011" y="5341261"/>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D</a:t>
            </a:r>
          </a:p>
        </p:txBody>
      </p:sp>
      <p:sp>
        <p:nvSpPr>
          <p:cNvPr id="45" name="Text Box 43"/>
          <p:cNvSpPr txBox="1">
            <a:spLocks noChangeArrowheads="1"/>
          </p:cNvSpPr>
          <p:nvPr/>
        </p:nvSpPr>
        <p:spPr bwMode="auto">
          <a:xfrm>
            <a:off x="8930311" y="5598436"/>
            <a:ext cx="327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E</a:t>
            </a:r>
          </a:p>
        </p:txBody>
      </p:sp>
      <p:sp>
        <p:nvSpPr>
          <p:cNvPr id="46" name="Text Box 44"/>
          <p:cNvSpPr txBox="1">
            <a:spLocks noChangeArrowheads="1"/>
          </p:cNvSpPr>
          <p:nvPr/>
        </p:nvSpPr>
        <p:spPr bwMode="auto">
          <a:xfrm>
            <a:off x="9573249" y="5314273"/>
            <a:ext cx="322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F</a:t>
            </a:r>
          </a:p>
        </p:txBody>
      </p:sp>
      <p:sp>
        <p:nvSpPr>
          <p:cNvPr id="47" name="Text Box 45"/>
          <p:cNvSpPr txBox="1">
            <a:spLocks noChangeArrowheads="1"/>
          </p:cNvSpPr>
          <p:nvPr/>
        </p:nvSpPr>
        <p:spPr bwMode="auto">
          <a:xfrm>
            <a:off x="10114586" y="5457148"/>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G</a:t>
            </a:r>
          </a:p>
        </p:txBody>
      </p:sp>
      <p:sp>
        <p:nvSpPr>
          <p:cNvPr id="48" name="Text Box 46"/>
          <p:cNvSpPr txBox="1">
            <a:spLocks noChangeArrowheads="1"/>
          </p:cNvSpPr>
          <p:nvPr/>
        </p:nvSpPr>
        <p:spPr bwMode="auto">
          <a:xfrm>
            <a:off x="10978186" y="5533348"/>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H</a:t>
            </a:r>
          </a:p>
        </p:txBody>
      </p:sp>
      <p:sp>
        <p:nvSpPr>
          <p:cNvPr id="49" name="Text Box 47"/>
          <p:cNvSpPr txBox="1">
            <a:spLocks noChangeArrowheads="1"/>
          </p:cNvSpPr>
          <p:nvPr/>
        </p:nvSpPr>
        <p:spPr bwMode="auto">
          <a:xfrm>
            <a:off x="11724311" y="4979311"/>
            <a:ext cx="309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I</a:t>
            </a:r>
          </a:p>
        </p:txBody>
      </p:sp>
      <p:sp>
        <p:nvSpPr>
          <p:cNvPr id="50" name="Text Box 54"/>
          <p:cNvSpPr txBox="1">
            <a:spLocks noChangeArrowheads="1"/>
          </p:cNvSpPr>
          <p:nvPr/>
        </p:nvSpPr>
        <p:spPr bwMode="auto">
          <a:xfrm>
            <a:off x="8466761" y="3679148"/>
            <a:ext cx="287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1</a:t>
            </a:r>
          </a:p>
        </p:txBody>
      </p:sp>
      <p:sp>
        <p:nvSpPr>
          <p:cNvPr id="51" name="Text Box 55"/>
          <p:cNvSpPr txBox="1">
            <a:spLocks noChangeArrowheads="1"/>
          </p:cNvSpPr>
          <p:nvPr/>
        </p:nvSpPr>
        <p:spPr bwMode="auto">
          <a:xfrm>
            <a:off x="8787436" y="3963311"/>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a:t>
            </a:r>
          </a:p>
        </p:txBody>
      </p:sp>
      <p:sp>
        <p:nvSpPr>
          <p:cNvPr id="52" name="Text Box 56"/>
          <p:cNvSpPr txBox="1">
            <a:spLocks noChangeArrowheads="1"/>
          </p:cNvSpPr>
          <p:nvPr/>
        </p:nvSpPr>
        <p:spPr bwMode="auto">
          <a:xfrm>
            <a:off x="9212886" y="3923623"/>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a:t>
            </a:r>
          </a:p>
        </p:txBody>
      </p:sp>
    </p:spTree>
    <p:extLst>
      <p:ext uri="{BB962C8B-B14F-4D97-AF65-F5344CB8AC3E}">
        <p14:creationId xmlns:p14="http://schemas.microsoft.com/office/powerpoint/2010/main" val="25449637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62467"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prstClr val="black"/>
                </a:solidFill>
                <a:latin typeface="Arial" pitchFamily="34" charset="0"/>
              </a:rPr>
              <a:t>5-</a:t>
            </a:r>
            <a:fld id="{47356B14-4C05-42D1-A207-02C2B00A4BE4}" type="slidenum">
              <a:rPr lang="en-US" altLang="zh-CN" sz="1200">
                <a:solidFill>
                  <a:prstClr val="black"/>
                </a:solidFill>
                <a:latin typeface="Arial" pitchFamily="34" charset="0"/>
              </a:rPr>
              <a:pPr>
                <a:lnSpc>
                  <a:spcPct val="100000"/>
                </a:lnSpc>
                <a:spcBef>
                  <a:spcPct val="0"/>
                </a:spcBef>
                <a:buClrTx/>
                <a:buSzTx/>
                <a:buFontTx/>
                <a:buNone/>
              </a:pPr>
              <a:t>114</a:t>
            </a:fld>
            <a:endParaRPr lang="en-US" altLang="zh-CN" sz="1200">
              <a:solidFill>
                <a:prstClr val="black"/>
              </a:solidFill>
              <a:latin typeface="Arial" pitchFamily="34" charset="0"/>
            </a:endParaRPr>
          </a:p>
        </p:txBody>
      </p:sp>
      <p:sp>
        <p:nvSpPr>
          <p:cNvPr id="62468" name="Rectangle 2"/>
          <p:cNvSpPr>
            <a:spLocks noGrp="1" noChangeArrowheads="1"/>
          </p:cNvSpPr>
          <p:nvPr>
            <p:ph type="title" idx="4294967295"/>
          </p:nvPr>
        </p:nvSpPr>
        <p:spPr>
          <a:xfrm>
            <a:off x="0" y="136525"/>
            <a:ext cx="12049246" cy="1143000"/>
          </a:xfrm>
          <a:prstGeom prst="rect">
            <a:avLst/>
          </a:prstGeom>
        </p:spPr>
        <p:txBody>
          <a:bodyPr/>
          <a:lstStyle/>
          <a:p>
            <a:pPr algn="ctr">
              <a:defRPr/>
            </a:pPr>
            <a:r>
              <a:rPr lang="zh-CN" altLang="en-US" dirty="0">
                <a:latin typeface="+mj-ea"/>
                <a:cs typeface="+mj-cs"/>
              </a:rPr>
              <a:t>交换机：支持多节点同时传输</a:t>
            </a:r>
            <a:endParaRPr lang="en-US" dirty="0">
              <a:latin typeface="+mj-ea"/>
              <a:cs typeface="+mj-cs"/>
            </a:endParaRPr>
          </a:p>
        </p:txBody>
      </p:sp>
      <p:sp>
        <p:nvSpPr>
          <p:cNvPr id="62469" name="Rectangle 3"/>
          <p:cNvSpPr>
            <a:spLocks noGrp="1" noChangeArrowheads="1"/>
          </p:cNvSpPr>
          <p:nvPr>
            <p:ph type="body" idx="4294967295"/>
          </p:nvPr>
        </p:nvSpPr>
        <p:spPr>
          <a:xfrm>
            <a:off x="937550" y="1758537"/>
            <a:ext cx="5231755" cy="3178175"/>
          </a:xfrm>
          <a:prstGeom prst="rect">
            <a:avLst/>
          </a:prstGeom>
        </p:spPr>
        <p:txBody>
          <a:bodyPr/>
          <a:lstStyle/>
          <a:p>
            <a:pPr>
              <a:lnSpc>
                <a:spcPct val="110000"/>
              </a:lnSpc>
              <a:spcBef>
                <a:spcPts val="0"/>
              </a:spcBef>
            </a:pPr>
            <a:r>
              <a:rPr lang="zh-CN" altLang="en-US" sz="2400" dirty="0">
                <a:latin typeface="+mn-ea"/>
              </a:rPr>
              <a:t>每个主机由单独的链路直接连到交换机端口</a:t>
            </a:r>
            <a:endParaRPr lang="en-US" altLang="zh-CN" sz="2400" dirty="0">
              <a:latin typeface="+mn-ea"/>
            </a:endParaRPr>
          </a:p>
          <a:p>
            <a:pPr>
              <a:lnSpc>
                <a:spcPct val="110000"/>
              </a:lnSpc>
              <a:spcBef>
                <a:spcPts val="0"/>
              </a:spcBef>
            </a:pPr>
            <a:r>
              <a:rPr lang="zh-CN" altLang="en-US" sz="2400" dirty="0">
                <a:latin typeface="+mn-ea"/>
              </a:rPr>
              <a:t>交换机可以缓存数据帧</a:t>
            </a:r>
            <a:endParaRPr lang="en-US" altLang="zh-CN" sz="2400" dirty="0">
              <a:latin typeface="+mn-ea"/>
            </a:endParaRPr>
          </a:p>
          <a:p>
            <a:pPr>
              <a:lnSpc>
                <a:spcPct val="110000"/>
              </a:lnSpc>
              <a:spcBef>
                <a:spcPts val="0"/>
              </a:spcBef>
            </a:pPr>
            <a:r>
              <a:rPr lang="zh-CN" altLang="en-US" sz="2400" dirty="0">
                <a:latin typeface="+mn-ea"/>
              </a:rPr>
              <a:t>以太网协议在每个输入链路使用，无碰撞，全双工</a:t>
            </a:r>
            <a:endParaRPr lang="en-US" altLang="zh-CN" sz="2400" dirty="0">
              <a:latin typeface="+mn-ea"/>
            </a:endParaRPr>
          </a:p>
          <a:p>
            <a:pPr lvl="1">
              <a:lnSpc>
                <a:spcPct val="110000"/>
              </a:lnSpc>
              <a:spcBef>
                <a:spcPts val="0"/>
              </a:spcBef>
            </a:pPr>
            <a:r>
              <a:rPr lang="zh-CN" altLang="en-US" dirty="0">
                <a:latin typeface="+mn-ea"/>
              </a:rPr>
              <a:t>每条链路自身是一个碰撞域</a:t>
            </a:r>
            <a:endParaRPr lang="en-US" altLang="zh-CN" dirty="0">
              <a:latin typeface="+mn-ea"/>
            </a:endParaRPr>
          </a:p>
          <a:p>
            <a:pPr>
              <a:lnSpc>
                <a:spcPct val="110000"/>
              </a:lnSpc>
              <a:spcBef>
                <a:spcPts val="0"/>
              </a:spcBef>
            </a:pPr>
            <a:r>
              <a:rPr lang="zh-CN" altLang="en-US" sz="2400" dirty="0">
                <a:solidFill>
                  <a:srgbClr val="CC0000"/>
                </a:solidFill>
                <a:latin typeface="+mn-ea"/>
              </a:rPr>
              <a:t>交换机：</a:t>
            </a:r>
            <a:r>
              <a:rPr lang="en-US" altLang="zh-CN" sz="2400" dirty="0">
                <a:solidFill>
                  <a:srgbClr val="CC0000"/>
                </a:solidFill>
                <a:latin typeface="+mn-ea"/>
              </a:rPr>
              <a:t> </a:t>
            </a:r>
            <a:r>
              <a:rPr lang="en-US" altLang="zh-CN" sz="2400" dirty="0">
                <a:latin typeface="+mn-ea"/>
              </a:rPr>
              <a:t>A-to-A‘</a:t>
            </a:r>
            <a:r>
              <a:rPr lang="zh-CN" altLang="en-US" sz="2400" dirty="0">
                <a:latin typeface="+mn-ea"/>
              </a:rPr>
              <a:t>和</a:t>
            </a:r>
            <a:r>
              <a:rPr lang="en-US" altLang="ja-JP" sz="2400" dirty="0">
                <a:latin typeface="+mn-ea"/>
              </a:rPr>
              <a:t>B-to-B</a:t>
            </a:r>
            <a:r>
              <a:rPr lang="ja-JP" altLang="en-US" sz="2400" dirty="0">
                <a:latin typeface="+mn-ea"/>
              </a:rPr>
              <a:t>’</a:t>
            </a:r>
            <a:r>
              <a:rPr lang="zh-CN" altLang="en-US" sz="2400" dirty="0">
                <a:latin typeface="+mn-ea"/>
              </a:rPr>
              <a:t>可以同时传输，而不会发生碰撞</a:t>
            </a:r>
            <a:endParaRPr lang="en-US" altLang="zh-CN" sz="2400" dirty="0">
              <a:latin typeface="+mn-ea"/>
            </a:endParaRPr>
          </a:p>
        </p:txBody>
      </p:sp>
      <p:grpSp>
        <p:nvGrpSpPr>
          <p:cNvPr id="90118" name="Group 1"/>
          <p:cNvGrpSpPr>
            <a:grpSpLocks/>
          </p:cNvGrpSpPr>
          <p:nvPr/>
        </p:nvGrpSpPr>
        <p:grpSpPr bwMode="auto">
          <a:xfrm>
            <a:off x="6809318" y="1425576"/>
            <a:ext cx="4881033" cy="4283294"/>
            <a:chOff x="5106576" y="1425893"/>
            <a:chExt cx="3661504" cy="4283195"/>
          </a:xfrm>
        </p:grpSpPr>
        <p:sp>
          <p:nvSpPr>
            <p:cNvPr id="62472" name="Text Box 34"/>
            <p:cNvSpPr txBox="1">
              <a:spLocks noChangeArrowheads="1"/>
            </p:cNvSpPr>
            <p:nvPr/>
          </p:nvSpPr>
          <p:spPr bwMode="auto">
            <a:xfrm>
              <a:off x="6165818" y="5062772"/>
              <a:ext cx="2033654" cy="64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a:solidFill>
                    <a:prstClr val="black"/>
                  </a:solidFill>
                  <a:latin typeface="Arial" charset="0"/>
                  <a:cs typeface="Arial" charset="0"/>
                </a:rPr>
                <a:t>switch with six interfaces</a:t>
              </a:r>
            </a:p>
            <a:p>
              <a:pPr algn="ctr">
                <a:defRPr/>
              </a:pPr>
              <a:r>
                <a:rPr lang="en-US">
                  <a:solidFill>
                    <a:prstClr val="black"/>
                  </a:solidFill>
                  <a:latin typeface="Arial" charset="0"/>
                  <a:cs typeface="Arial" charset="0"/>
                </a:rPr>
                <a:t>(</a:t>
              </a:r>
              <a:r>
                <a:rPr lang="en-US">
                  <a:solidFill>
                    <a:srgbClr val="FF0000"/>
                  </a:solidFill>
                  <a:latin typeface="Arial" charset="0"/>
                  <a:cs typeface="Arial" charset="0"/>
                </a:rPr>
                <a:t>1,2,3,4,5,6</a:t>
              </a:r>
              <a:r>
                <a:rPr lang="en-US">
                  <a:solidFill>
                    <a:prstClr val="black"/>
                  </a:solidFill>
                  <a:latin typeface="Arial" charset="0"/>
                  <a:cs typeface="Arial" charset="0"/>
                </a:rPr>
                <a:t>)</a:t>
              </a:r>
              <a:r>
                <a:rPr lang="en-US" i="0">
                  <a:solidFill>
                    <a:prstClr val="black"/>
                  </a:solidFill>
                  <a:latin typeface="Arial" charset="0"/>
                  <a:cs typeface="Arial" charset="0"/>
                </a:rPr>
                <a:t>  </a:t>
              </a:r>
            </a:p>
          </p:txBody>
        </p:sp>
        <p:grpSp>
          <p:nvGrpSpPr>
            <p:cNvPr id="90121" name="Group 34"/>
            <p:cNvGrpSpPr>
              <a:grpSpLocks/>
            </p:cNvGrpSpPr>
            <p:nvPr/>
          </p:nvGrpSpPr>
          <p:grpSpPr bwMode="auto">
            <a:xfrm>
              <a:off x="5106576" y="1425893"/>
              <a:ext cx="3661504" cy="3599812"/>
              <a:chOff x="731524" y="1819788"/>
              <a:chExt cx="3661504" cy="3599812"/>
            </a:xfrm>
          </p:grpSpPr>
          <p:sp>
            <p:nvSpPr>
              <p:cNvPr id="62474" name="Text Box 23"/>
              <p:cNvSpPr txBox="1">
                <a:spLocks noChangeArrowheads="1"/>
              </p:cNvSpPr>
              <p:nvPr/>
            </p:nvSpPr>
            <p:spPr bwMode="auto">
              <a:xfrm>
                <a:off x="2655957" y="1819788"/>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A</a:t>
                </a:r>
              </a:p>
            </p:txBody>
          </p:sp>
          <p:sp>
            <p:nvSpPr>
              <p:cNvPr id="62475" name="Text Box 24"/>
              <p:cNvSpPr txBox="1">
                <a:spLocks noChangeArrowheads="1"/>
              </p:cNvSpPr>
              <p:nvPr/>
            </p:nvSpPr>
            <p:spPr bwMode="auto">
              <a:xfrm>
                <a:off x="2371738" y="5050277"/>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A</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76" name="Text Box 25"/>
              <p:cNvSpPr txBox="1">
                <a:spLocks noChangeArrowheads="1"/>
              </p:cNvSpPr>
              <p:nvPr/>
            </p:nvSpPr>
            <p:spPr bwMode="auto">
              <a:xfrm>
                <a:off x="3988134" y="2419849"/>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B</a:t>
                </a:r>
              </a:p>
            </p:txBody>
          </p:sp>
          <p:sp>
            <p:nvSpPr>
              <p:cNvPr id="62477" name="Text Box 26"/>
              <p:cNvSpPr txBox="1">
                <a:spLocks noChangeArrowheads="1"/>
              </p:cNvSpPr>
              <p:nvPr/>
            </p:nvSpPr>
            <p:spPr bwMode="auto">
              <a:xfrm>
                <a:off x="995101" y="4188283"/>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B</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78" name="Text Box 27"/>
              <p:cNvSpPr txBox="1">
                <a:spLocks noChangeArrowheads="1"/>
              </p:cNvSpPr>
              <p:nvPr/>
            </p:nvSpPr>
            <p:spPr bwMode="auto">
              <a:xfrm>
                <a:off x="3740435" y="4188283"/>
                <a:ext cx="26358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C</a:t>
                </a:r>
              </a:p>
            </p:txBody>
          </p:sp>
          <p:sp>
            <p:nvSpPr>
              <p:cNvPr id="62479" name="Text Box 28"/>
              <p:cNvSpPr txBox="1">
                <a:spLocks noChangeArrowheads="1"/>
              </p:cNvSpPr>
              <p:nvPr/>
            </p:nvSpPr>
            <p:spPr bwMode="auto">
              <a:xfrm>
                <a:off x="1123714" y="2465886"/>
                <a:ext cx="35016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C</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80"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1"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2"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3"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0132" name="Group 45"/>
              <p:cNvGrpSpPr>
                <a:grpSpLocks/>
              </p:cNvGrpSpPr>
              <p:nvPr/>
            </p:nvGrpSpPr>
            <p:grpSpPr bwMode="auto">
              <a:xfrm>
                <a:off x="747936" y="2733042"/>
                <a:ext cx="914403" cy="690308"/>
                <a:chOff x="1046480" y="3962400"/>
                <a:chExt cx="1026163" cy="761428"/>
              </a:xfrm>
            </p:grpSpPr>
            <p:sp>
              <p:nvSpPr>
                <p:cNvPr id="80" name="Rectangle 48"/>
                <p:cNvSpPr>
                  <a:spLocks noChangeArrowheads="1"/>
                </p:cNvSpPr>
                <p:nvPr/>
              </p:nvSpPr>
              <p:spPr bwMode="auto">
                <a:xfrm rot="-54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67" name="Group 49"/>
                <p:cNvGrpSpPr>
                  <a:grpSpLocks/>
                </p:cNvGrpSpPr>
                <p:nvPr/>
              </p:nvGrpSpPr>
              <p:grpSpPr bwMode="auto">
                <a:xfrm>
                  <a:off x="1046480" y="3962400"/>
                  <a:ext cx="936071" cy="761428"/>
                  <a:chOff x="-44" y="1473"/>
                  <a:chExt cx="981" cy="1105"/>
                </a:xfrm>
              </p:grpSpPr>
              <p:pic>
                <p:nvPicPr>
                  <p:cNvPr id="90168"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9"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0133" name="Group 46"/>
              <p:cNvGrpSpPr>
                <a:grpSpLocks/>
              </p:cNvGrpSpPr>
              <p:nvPr/>
            </p:nvGrpSpPr>
            <p:grpSpPr bwMode="auto">
              <a:xfrm>
                <a:off x="3539588" y="2669737"/>
                <a:ext cx="853440" cy="741680"/>
                <a:chOff x="7179310" y="4033520"/>
                <a:chExt cx="1009650" cy="855028"/>
              </a:xfrm>
            </p:grpSpPr>
            <p:grpSp>
              <p:nvGrpSpPr>
                <p:cNvPr id="90162" name="Group 44"/>
                <p:cNvGrpSpPr>
                  <a:grpSpLocks/>
                </p:cNvGrpSpPr>
                <p:nvPr/>
              </p:nvGrpSpPr>
              <p:grpSpPr bwMode="auto">
                <a:xfrm>
                  <a:off x="7179310" y="4033520"/>
                  <a:ext cx="1009650" cy="855028"/>
                  <a:chOff x="-44" y="1473"/>
                  <a:chExt cx="981" cy="1105"/>
                </a:xfrm>
              </p:grpSpPr>
              <p:pic>
                <p:nvPicPr>
                  <p:cNvPr id="90164"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7" name="Rectangle 43"/>
                <p:cNvSpPr>
                  <a:spLocks noChangeArrowheads="1"/>
                </p:cNvSpPr>
                <p:nvPr/>
              </p:nvSpPr>
              <p:spPr bwMode="auto">
                <a:xfrm rot="-54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48"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35" name="Group 44"/>
              <p:cNvGrpSpPr>
                <a:grpSpLocks/>
              </p:cNvGrpSpPr>
              <p:nvPr/>
            </p:nvGrpSpPr>
            <p:grpSpPr bwMode="auto">
              <a:xfrm>
                <a:off x="2233637" y="2138292"/>
                <a:ext cx="853440" cy="741680"/>
                <a:chOff x="-44" y="1473"/>
                <a:chExt cx="981" cy="1105"/>
              </a:xfrm>
            </p:grpSpPr>
            <p:pic>
              <p:nvPicPr>
                <p:cNvPr id="9016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0136" name="Group 49"/>
              <p:cNvGrpSpPr>
                <a:grpSpLocks/>
              </p:cNvGrpSpPr>
              <p:nvPr/>
            </p:nvGrpSpPr>
            <p:grpSpPr bwMode="auto">
              <a:xfrm>
                <a:off x="2060917" y="4279843"/>
                <a:ext cx="853440" cy="835329"/>
                <a:chOff x="8077200" y="3320111"/>
                <a:chExt cx="853440" cy="835329"/>
              </a:xfrm>
            </p:grpSpPr>
            <p:sp>
              <p:nvSpPr>
                <p:cNvPr id="70"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57" name="Group 44"/>
                <p:cNvGrpSpPr>
                  <a:grpSpLocks/>
                </p:cNvGrpSpPr>
                <p:nvPr/>
              </p:nvGrpSpPr>
              <p:grpSpPr bwMode="auto">
                <a:xfrm>
                  <a:off x="8077200" y="3413760"/>
                  <a:ext cx="853440" cy="741680"/>
                  <a:chOff x="-44" y="1473"/>
                  <a:chExt cx="981" cy="1105"/>
                </a:xfrm>
              </p:grpSpPr>
              <p:pic>
                <p:nvPicPr>
                  <p:cNvPr id="9015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2489" name="Picture 3"/>
              <p:cNvPicPr>
                <a:picLocks noChangeAspect="1" noChangeArrowheads="1"/>
              </p:cNvPicPr>
              <p:nvPr/>
            </p:nvPicPr>
            <p:blipFill>
              <a:blip r:embed="rId5"/>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0138" name="Group 51"/>
              <p:cNvGrpSpPr>
                <a:grpSpLocks/>
              </p:cNvGrpSpPr>
              <p:nvPr/>
            </p:nvGrpSpPr>
            <p:grpSpPr bwMode="auto">
              <a:xfrm>
                <a:off x="731524" y="3616962"/>
                <a:ext cx="914403" cy="690308"/>
                <a:chOff x="1046480" y="3962400"/>
                <a:chExt cx="1026163" cy="761428"/>
              </a:xfrm>
            </p:grpSpPr>
            <p:sp>
              <p:nvSpPr>
                <p:cNvPr id="66" name="Rectangle 48"/>
                <p:cNvSpPr>
                  <a:spLocks noChangeArrowheads="1"/>
                </p:cNvSpPr>
                <p:nvPr/>
              </p:nvSpPr>
              <p:spPr bwMode="auto">
                <a:xfrm rot="-54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53" name="Group 49"/>
                <p:cNvGrpSpPr>
                  <a:grpSpLocks/>
                </p:cNvGrpSpPr>
                <p:nvPr/>
              </p:nvGrpSpPr>
              <p:grpSpPr bwMode="auto">
                <a:xfrm>
                  <a:off x="1046480" y="3962400"/>
                  <a:ext cx="936071" cy="761428"/>
                  <a:chOff x="-44" y="1473"/>
                  <a:chExt cx="981" cy="1105"/>
                </a:xfrm>
              </p:grpSpPr>
              <p:pic>
                <p:nvPicPr>
                  <p:cNvPr id="90154"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0139" name="Group 52"/>
              <p:cNvGrpSpPr>
                <a:grpSpLocks/>
              </p:cNvGrpSpPr>
              <p:nvPr/>
            </p:nvGrpSpPr>
            <p:grpSpPr bwMode="auto">
              <a:xfrm>
                <a:off x="3410634" y="3567725"/>
                <a:ext cx="853440" cy="741680"/>
                <a:chOff x="7179310" y="4033520"/>
                <a:chExt cx="1009650" cy="855028"/>
              </a:xfrm>
            </p:grpSpPr>
            <p:grpSp>
              <p:nvGrpSpPr>
                <p:cNvPr id="90148" name="Group 44"/>
                <p:cNvGrpSpPr>
                  <a:grpSpLocks/>
                </p:cNvGrpSpPr>
                <p:nvPr/>
              </p:nvGrpSpPr>
              <p:grpSpPr bwMode="auto">
                <a:xfrm>
                  <a:off x="7179310" y="4033520"/>
                  <a:ext cx="1009650" cy="855028"/>
                  <a:chOff x="-44" y="1473"/>
                  <a:chExt cx="981" cy="1105"/>
                </a:xfrm>
              </p:grpSpPr>
              <p:pic>
                <p:nvPicPr>
                  <p:cNvPr id="9015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63" name="Rectangle 43"/>
                <p:cNvSpPr>
                  <a:spLocks noChangeArrowheads="1"/>
                </p:cNvSpPr>
                <p:nvPr/>
              </p:nvSpPr>
              <p:spPr bwMode="auto">
                <a:xfrm rot="-54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62492"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93"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94" name="Text Box 35"/>
              <p:cNvSpPr txBox="1">
                <a:spLocks noChangeArrowheads="1"/>
              </p:cNvSpPr>
              <p:nvPr/>
            </p:nvSpPr>
            <p:spPr bwMode="auto">
              <a:xfrm>
                <a:off x="2401907" y="30262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62495" name="Text Box 36"/>
              <p:cNvSpPr txBox="1">
                <a:spLocks noChangeArrowheads="1"/>
              </p:cNvSpPr>
              <p:nvPr/>
            </p:nvSpPr>
            <p:spPr bwMode="auto">
              <a:xfrm>
                <a:off x="2903656" y="30516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62496" name="Text Box 37"/>
              <p:cNvSpPr txBox="1">
                <a:spLocks noChangeArrowheads="1"/>
              </p:cNvSpPr>
              <p:nvPr/>
            </p:nvSpPr>
            <p:spPr bwMode="auto">
              <a:xfrm>
                <a:off x="3125951" y="3710457"/>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62497" name="Text Box 38"/>
              <p:cNvSpPr txBox="1">
                <a:spLocks noChangeArrowheads="1"/>
              </p:cNvSpPr>
              <p:nvPr/>
            </p:nvSpPr>
            <p:spPr bwMode="auto">
              <a:xfrm>
                <a:off x="2640079" y="3654896"/>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62498" name="Text Box 39"/>
              <p:cNvSpPr txBox="1">
                <a:spLocks noChangeArrowheads="1"/>
              </p:cNvSpPr>
              <p:nvPr/>
            </p:nvSpPr>
            <p:spPr bwMode="auto">
              <a:xfrm>
                <a:off x="2070052" y="3704108"/>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62499"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spTree>
    <p:extLst>
      <p:ext uri="{BB962C8B-B14F-4D97-AF65-F5344CB8AC3E}">
        <p14:creationId xmlns:p14="http://schemas.microsoft.com/office/powerpoint/2010/main" val="17212628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6349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prstClr val="black"/>
                </a:solidFill>
                <a:latin typeface="Arial" pitchFamily="34" charset="0"/>
              </a:rPr>
              <a:t>5-</a:t>
            </a:r>
            <a:fld id="{DBD8B14C-D300-4485-8076-D0E7B49B2BEB}" type="slidenum">
              <a:rPr lang="en-US" altLang="zh-CN" sz="1200">
                <a:solidFill>
                  <a:prstClr val="black"/>
                </a:solidFill>
                <a:latin typeface="Arial" pitchFamily="34" charset="0"/>
              </a:rPr>
              <a:pPr>
                <a:lnSpc>
                  <a:spcPct val="100000"/>
                </a:lnSpc>
                <a:spcBef>
                  <a:spcPct val="0"/>
                </a:spcBef>
                <a:buClrTx/>
                <a:buSzTx/>
                <a:buFontTx/>
                <a:buNone/>
              </a:pPr>
              <a:t>115</a:t>
            </a:fld>
            <a:endParaRPr lang="en-US" altLang="zh-CN" sz="1200">
              <a:solidFill>
                <a:prstClr val="black"/>
              </a:solidFill>
              <a:latin typeface="Arial" pitchFamily="34" charset="0"/>
            </a:endParaRPr>
          </a:p>
        </p:txBody>
      </p:sp>
      <p:sp>
        <p:nvSpPr>
          <p:cNvPr id="63492" name="Rectangle 2"/>
          <p:cNvSpPr>
            <a:spLocks noGrp="1" noChangeArrowheads="1"/>
          </p:cNvSpPr>
          <p:nvPr>
            <p:ph type="title" idx="4294967295"/>
          </p:nvPr>
        </p:nvSpPr>
        <p:spPr>
          <a:xfrm>
            <a:off x="-1" y="90488"/>
            <a:ext cx="12107119" cy="1143000"/>
          </a:xfrm>
          <a:prstGeom prst="rect">
            <a:avLst/>
          </a:prstGeom>
        </p:spPr>
        <p:txBody>
          <a:bodyPr/>
          <a:lstStyle/>
          <a:p>
            <a:pPr algn="ctr">
              <a:defRPr/>
            </a:pPr>
            <a:r>
              <a:rPr lang="zh-CN" altLang="en-US" dirty="0">
                <a:latin typeface="+mj-ea"/>
                <a:cs typeface="+mj-cs"/>
              </a:rPr>
              <a:t>交换机转发表</a:t>
            </a:r>
            <a:endParaRPr lang="en-US" dirty="0">
              <a:latin typeface="+mj-ea"/>
              <a:cs typeface="+mj-cs"/>
            </a:endParaRPr>
          </a:p>
        </p:txBody>
      </p:sp>
      <p:sp>
        <p:nvSpPr>
          <p:cNvPr id="63493" name="Rectangle 3"/>
          <p:cNvSpPr>
            <a:spLocks noGrp="1" noChangeArrowheads="1"/>
          </p:cNvSpPr>
          <p:nvPr>
            <p:ph type="body" idx="4294967295"/>
          </p:nvPr>
        </p:nvSpPr>
        <p:spPr>
          <a:xfrm>
            <a:off x="899043" y="1425576"/>
            <a:ext cx="5910275" cy="4805362"/>
          </a:xfrm>
          <a:prstGeom prst="rect">
            <a:avLst/>
          </a:prstGeom>
        </p:spPr>
        <p:txBody>
          <a:bodyPr/>
          <a:lstStyle/>
          <a:p>
            <a:pPr marL="0" indent="0">
              <a:lnSpc>
                <a:spcPct val="120000"/>
              </a:lnSpc>
              <a:spcBef>
                <a:spcPts val="0"/>
              </a:spcBef>
              <a:buFont typeface="Wingdings" pitchFamily="2" charset="2"/>
              <a:buNone/>
            </a:pPr>
            <a:r>
              <a:rPr lang="zh-CN" altLang="en-US" sz="2400" b="1" u="sng" dirty="0">
                <a:solidFill>
                  <a:srgbClr val="CC0000"/>
                </a:solidFill>
              </a:rPr>
              <a:t>问题</a:t>
            </a:r>
            <a:r>
              <a:rPr lang="en-US" altLang="zh-CN" sz="2400" b="1" u="sng" dirty="0">
                <a:solidFill>
                  <a:srgbClr val="CC0000"/>
                </a:solidFill>
              </a:rPr>
              <a:t>:</a:t>
            </a:r>
            <a:r>
              <a:rPr lang="en-US" altLang="zh-CN" sz="2400" b="1" dirty="0">
                <a:solidFill>
                  <a:srgbClr val="CC0000"/>
                </a:solidFill>
              </a:rPr>
              <a:t> </a:t>
            </a:r>
            <a:r>
              <a:rPr lang="zh-CN" altLang="en-US" sz="2400" dirty="0"/>
              <a:t>交换机是怎么知道</a:t>
            </a:r>
            <a:r>
              <a:rPr lang="en-US" altLang="zh-CN" sz="2400" dirty="0"/>
              <a:t>A</a:t>
            </a:r>
            <a:r>
              <a:rPr lang="ja-JP" altLang="en-US" sz="2400" dirty="0"/>
              <a:t> ’</a:t>
            </a:r>
            <a:r>
              <a:rPr lang="zh-CN" altLang="en-US" sz="2400" dirty="0"/>
              <a:t>可通过端口</a:t>
            </a:r>
            <a:r>
              <a:rPr lang="en-US" altLang="zh-CN" sz="2400" dirty="0"/>
              <a:t>4</a:t>
            </a:r>
            <a:r>
              <a:rPr lang="zh-CN" altLang="en-US" sz="2400" dirty="0"/>
              <a:t>达到，</a:t>
            </a:r>
            <a:r>
              <a:rPr lang="en-US" altLang="ja-JP" sz="2400" dirty="0"/>
              <a:t> B</a:t>
            </a:r>
            <a:r>
              <a:rPr lang="ja-JP" altLang="en-US" sz="2400" dirty="0"/>
              <a:t>’ </a:t>
            </a:r>
            <a:r>
              <a:rPr lang="zh-CN" altLang="en-US" sz="2400" dirty="0"/>
              <a:t>可通过端口</a:t>
            </a:r>
            <a:r>
              <a:rPr lang="en-US" altLang="zh-CN" sz="2400" dirty="0"/>
              <a:t>5</a:t>
            </a:r>
            <a:r>
              <a:rPr lang="zh-CN" altLang="en-US" sz="2400" dirty="0"/>
              <a:t>到达呢？</a:t>
            </a:r>
            <a:endParaRPr lang="en-US" altLang="zh-CN" sz="2400" dirty="0"/>
          </a:p>
          <a:p>
            <a:pPr marL="0" indent="0">
              <a:lnSpc>
                <a:spcPct val="110000"/>
              </a:lnSpc>
              <a:spcBef>
                <a:spcPts val="600"/>
              </a:spcBef>
              <a:buFont typeface="Wingdings" pitchFamily="2" charset="2"/>
              <a:buNone/>
            </a:pPr>
            <a:r>
              <a:rPr lang="zh-CN" altLang="en-US" sz="2400" b="1" u="sng" dirty="0">
                <a:solidFill>
                  <a:srgbClr val="CC0000"/>
                </a:solidFill>
              </a:rPr>
              <a:t>回答</a:t>
            </a:r>
            <a:r>
              <a:rPr lang="zh-CN" altLang="en-US" sz="2400" dirty="0"/>
              <a:t>：每个交换机有一个交换机转发表，其中每个条目：</a:t>
            </a:r>
            <a:endParaRPr lang="en-US" altLang="zh-CN" sz="2400" dirty="0"/>
          </a:p>
          <a:p>
            <a:pPr marL="0" indent="0" algn="ctr">
              <a:lnSpc>
                <a:spcPct val="110000"/>
              </a:lnSpc>
              <a:spcBef>
                <a:spcPts val="600"/>
              </a:spcBef>
              <a:buFont typeface="Wingdings" pitchFamily="2" charset="2"/>
              <a:buNone/>
            </a:pPr>
            <a:r>
              <a:rPr lang="en-US" altLang="zh-CN" sz="2000" dirty="0"/>
              <a:t>(</a:t>
            </a:r>
            <a:r>
              <a:rPr lang="zh-CN" altLang="en-US" sz="2000" dirty="0"/>
              <a:t>主机的</a:t>
            </a:r>
            <a:r>
              <a:rPr lang="en-US" altLang="zh-CN" sz="2000" dirty="0"/>
              <a:t>MAC</a:t>
            </a:r>
            <a:r>
              <a:rPr lang="zh-CN" altLang="en-US" sz="2000" dirty="0"/>
              <a:t>地址，到达主机的端口，时戳</a:t>
            </a:r>
            <a:r>
              <a:rPr lang="en-US" altLang="zh-CN" sz="2000" dirty="0"/>
              <a:t>)</a:t>
            </a:r>
          </a:p>
          <a:p>
            <a:pPr marL="0" indent="0">
              <a:lnSpc>
                <a:spcPct val="110000"/>
              </a:lnSpc>
              <a:spcBef>
                <a:spcPts val="600"/>
              </a:spcBef>
              <a:buFont typeface="Wingdings" pitchFamily="2" charset="2"/>
              <a:buNone/>
            </a:pPr>
            <a:r>
              <a:rPr lang="zh-CN" altLang="en-US" sz="2400" dirty="0"/>
              <a:t>类似于路由表</a:t>
            </a:r>
            <a:endParaRPr lang="en-US" altLang="zh-CN" sz="2400" dirty="0"/>
          </a:p>
          <a:p>
            <a:pPr marL="0" indent="0">
              <a:lnSpc>
                <a:spcPct val="110000"/>
              </a:lnSpc>
              <a:spcBef>
                <a:spcPts val="600"/>
              </a:spcBef>
              <a:buFont typeface="Wingdings" pitchFamily="2" charset="2"/>
              <a:buNone/>
            </a:pPr>
            <a:r>
              <a:rPr lang="zh-CN" altLang="en-US" sz="2400" b="1" u="sng" dirty="0">
                <a:solidFill>
                  <a:srgbClr val="CC0000"/>
                </a:solidFill>
              </a:rPr>
              <a:t>问题</a:t>
            </a:r>
            <a:r>
              <a:rPr lang="zh-CN" altLang="en-US" sz="2400" dirty="0"/>
              <a:t>：转发表中的条目是怎么建立的呢？</a:t>
            </a:r>
            <a:endParaRPr lang="en-US" altLang="zh-CN" sz="2400" dirty="0"/>
          </a:p>
          <a:p>
            <a:pPr marL="0" indent="0">
              <a:lnSpc>
                <a:spcPct val="110000"/>
              </a:lnSpc>
              <a:spcBef>
                <a:spcPts val="600"/>
              </a:spcBef>
              <a:buFont typeface="Wingdings" pitchFamily="2" charset="2"/>
              <a:buNone/>
            </a:pPr>
            <a:r>
              <a:rPr lang="zh-CN" altLang="en-US" sz="2400" dirty="0"/>
              <a:t>是否类似于路由协议呢？</a:t>
            </a:r>
            <a:endParaRPr lang="en-US" altLang="zh-CN" sz="2400" dirty="0"/>
          </a:p>
          <a:p>
            <a:pPr marL="0" indent="0">
              <a:lnSpc>
                <a:spcPct val="110000"/>
              </a:lnSpc>
              <a:spcBef>
                <a:spcPts val="600"/>
              </a:spcBef>
              <a:buFont typeface="Wingdings" pitchFamily="2" charset="2"/>
              <a:buNone/>
            </a:pPr>
            <a:r>
              <a:rPr lang="zh-CN" altLang="en-US" sz="2400" b="1" u="sng" dirty="0">
                <a:solidFill>
                  <a:srgbClr val="CC0000"/>
                </a:solidFill>
              </a:rPr>
              <a:t>回答</a:t>
            </a:r>
            <a:r>
              <a:rPr lang="zh-CN" altLang="en-US" sz="2400" dirty="0"/>
              <a:t>：通过自学习</a:t>
            </a:r>
            <a:endParaRPr lang="en-US" altLang="zh-CN" sz="2400" dirty="0"/>
          </a:p>
        </p:txBody>
      </p:sp>
      <p:grpSp>
        <p:nvGrpSpPr>
          <p:cNvPr id="91142" name="Group 34"/>
          <p:cNvGrpSpPr>
            <a:grpSpLocks/>
          </p:cNvGrpSpPr>
          <p:nvPr/>
        </p:nvGrpSpPr>
        <p:grpSpPr bwMode="auto">
          <a:xfrm>
            <a:off x="6809318" y="1425576"/>
            <a:ext cx="4881033" cy="4283294"/>
            <a:chOff x="5106576" y="1425893"/>
            <a:chExt cx="3661504" cy="4283195"/>
          </a:xfrm>
        </p:grpSpPr>
        <p:sp>
          <p:nvSpPr>
            <p:cNvPr id="63496" name="Text Box 34"/>
            <p:cNvSpPr txBox="1">
              <a:spLocks noChangeArrowheads="1"/>
            </p:cNvSpPr>
            <p:nvPr/>
          </p:nvSpPr>
          <p:spPr bwMode="auto">
            <a:xfrm>
              <a:off x="6165818" y="5062772"/>
              <a:ext cx="2033654" cy="64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a:solidFill>
                    <a:prstClr val="black"/>
                  </a:solidFill>
                  <a:latin typeface="Arial" charset="0"/>
                  <a:cs typeface="Arial" charset="0"/>
                </a:rPr>
                <a:t>switch with six interfaces</a:t>
              </a:r>
            </a:p>
            <a:p>
              <a:pPr algn="ctr">
                <a:defRPr/>
              </a:pPr>
              <a:r>
                <a:rPr lang="en-US">
                  <a:solidFill>
                    <a:prstClr val="black"/>
                  </a:solidFill>
                  <a:latin typeface="Arial" charset="0"/>
                  <a:cs typeface="Arial" charset="0"/>
                </a:rPr>
                <a:t>(</a:t>
              </a:r>
              <a:r>
                <a:rPr lang="en-US">
                  <a:solidFill>
                    <a:srgbClr val="FF0000"/>
                  </a:solidFill>
                  <a:latin typeface="Arial" charset="0"/>
                  <a:cs typeface="Arial" charset="0"/>
                </a:rPr>
                <a:t>1,2,3,4,5,6</a:t>
              </a:r>
              <a:r>
                <a:rPr lang="en-US">
                  <a:solidFill>
                    <a:prstClr val="black"/>
                  </a:solidFill>
                  <a:latin typeface="Arial" charset="0"/>
                  <a:cs typeface="Arial" charset="0"/>
                </a:rPr>
                <a:t>)</a:t>
              </a:r>
              <a:r>
                <a:rPr lang="en-US" i="0">
                  <a:solidFill>
                    <a:prstClr val="black"/>
                  </a:solidFill>
                  <a:latin typeface="Arial" charset="0"/>
                  <a:cs typeface="Arial" charset="0"/>
                </a:rPr>
                <a:t>  </a:t>
              </a:r>
            </a:p>
          </p:txBody>
        </p:sp>
        <p:grpSp>
          <p:nvGrpSpPr>
            <p:cNvPr id="91147" name="Group 36"/>
            <p:cNvGrpSpPr>
              <a:grpSpLocks/>
            </p:cNvGrpSpPr>
            <p:nvPr/>
          </p:nvGrpSpPr>
          <p:grpSpPr bwMode="auto">
            <a:xfrm>
              <a:off x="5106576" y="1425893"/>
              <a:ext cx="3661504" cy="3599812"/>
              <a:chOff x="731524" y="1819788"/>
              <a:chExt cx="3661504" cy="3599812"/>
            </a:xfrm>
          </p:grpSpPr>
          <p:sp>
            <p:nvSpPr>
              <p:cNvPr id="63498" name="Text Box 23"/>
              <p:cNvSpPr txBox="1">
                <a:spLocks noChangeArrowheads="1"/>
              </p:cNvSpPr>
              <p:nvPr/>
            </p:nvSpPr>
            <p:spPr bwMode="auto">
              <a:xfrm>
                <a:off x="2655957" y="1819788"/>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A</a:t>
                </a:r>
              </a:p>
            </p:txBody>
          </p:sp>
          <p:sp>
            <p:nvSpPr>
              <p:cNvPr id="63499" name="Text Box 24"/>
              <p:cNvSpPr txBox="1">
                <a:spLocks noChangeArrowheads="1"/>
              </p:cNvSpPr>
              <p:nvPr/>
            </p:nvSpPr>
            <p:spPr bwMode="auto">
              <a:xfrm>
                <a:off x="2371738" y="5050277"/>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A</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3500" name="Text Box 25"/>
              <p:cNvSpPr txBox="1">
                <a:spLocks noChangeArrowheads="1"/>
              </p:cNvSpPr>
              <p:nvPr/>
            </p:nvSpPr>
            <p:spPr bwMode="auto">
              <a:xfrm>
                <a:off x="3988134" y="2419849"/>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B</a:t>
                </a:r>
              </a:p>
            </p:txBody>
          </p:sp>
          <p:sp>
            <p:nvSpPr>
              <p:cNvPr id="63501" name="Text Box 26"/>
              <p:cNvSpPr txBox="1">
                <a:spLocks noChangeArrowheads="1"/>
              </p:cNvSpPr>
              <p:nvPr/>
            </p:nvSpPr>
            <p:spPr bwMode="auto">
              <a:xfrm>
                <a:off x="995101" y="4188283"/>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B</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3502" name="Text Box 27"/>
              <p:cNvSpPr txBox="1">
                <a:spLocks noChangeArrowheads="1"/>
              </p:cNvSpPr>
              <p:nvPr/>
            </p:nvSpPr>
            <p:spPr bwMode="auto">
              <a:xfrm>
                <a:off x="3740435" y="4188283"/>
                <a:ext cx="26358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C</a:t>
                </a:r>
              </a:p>
            </p:txBody>
          </p:sp>
          <p:sp>
            <p:nvSpPr>
              <p:cNvPr id="63503" name="Text Box 28"/>
              <p:cNvSpPr txBox="1">
                <a:spLocks noChangeArrowheads="1"/>
              </p:cNvSpPr>
              <p:nvPr/>
            </p:nvSpPr>
            <p:spPr bwMode="auto">
              <a:xfrm>
                <a:off x="1123714" y="2465886"/>
                <a:ext cx="35016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C</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3504"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05"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06"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07"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1158" name="Group 47"/>
              <p:cNvGrpSpPr>
                <a:grpSpLocks/>
              </p:cNvGrpSpPr>
              <p:nvPr/>
            </p:nvGrpSpPr>
            <p:grpSpPr bwMode="auto">
              <a:xfrm>
                <a:off x="747936" y="2733042"/>
                <a:ext cx="914403" cy="690308"/>
                <a:chOff x="1046480" y="3962400"/>
                <a:chExt cx="1026163" cy="761428"/>
              </a:xfrm>
            </p:grpSpPr>
            <p:sp>
              <p:nvSpPr>
                <p:cNvPr id="82" name="Rectangle 48"/>
                <p:cNvSpPr>
                  <a:spLocks noChangeArrowheads="1"/>
                </p:cNvSpPr>
                <p:nvPr/>
              </p:nvSpPr>
              <p:spPr bwMode="auto">
                <a:xfrm rot="-54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93" name="Group 49"/>
                <p:cNvGrpSpPr>
                  <a:grpSpLocks/>
                </p:cNvGrpSpPr>
                <p:nvPr/>
              </p:nvGrpSpPr>
              <p:grpSpPr bwMode="auto">
                <a:xfrm>
                  <a:off x="1046480" y="3962400"/>
                  <a:ext cx="936071" cy="761428"/>
                  <a:chOff x="-44" y="1473"/>
                  <a:chExt cx="981" cy="1105"/>
                </a:xfrm>
              </p:grpSpPr>
              <p:pic>
                <p:nvPicPr>
                  <p:cNvPr id="91194"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9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1159" name="Group 48"/>
              <p:cNvGrpSpPr>
                <a:grpSpLocks/>
              </p:cNvGrpSpPr>
              <p:nvPr/>
            </p:nvGrpSpPr>
            <p:grpSpPr bwMode="auto">
              <a:xfrm>
                <a:off x="3539588" y="2669737"/>
                <a:ext cx="853440" cy="741680"/>
                <a:chOff x="7179310" y="4033520"/>
                <a:chExt cx="1009650" cy="855028"/>
              </a:xfrm>
            </p:grpSpPr>
            <p:grpSp>
              <p:nvGrpSpPr>
                <p:cNvPr id="91188" name="Group 44"/>
                <p:cNvGrpSpPr>
                  <a:grpSpLocks/>
                </p:cNvGrpSpPr>
                <p:nvPr/>
              </p:nvGrpSpPr>
              <p:grpSpPr bwMode="auto">
                <a:xfrm>
                  <a:off x="7179310" y="4033520"/>
                  <a:ext cx="1009650" cy="855028"/>
                  <a:chOff x="-44" y="1473"/>
                  <a:chExt cx="981" cy="1105"/>
                </a:xfrm>
              </p:grpSpPr>
              <p:pic>
                <p:nvPicPr>
                  <p:cNvPr id="9119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9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9" name="Rectangle 43"/>
                <p:cNvSpPr>
                  <a:spLocks noChangeArrowheads="1"/>
                </p:cNvSpPr>
                <p:nvPr/>
              </p:nvSpPr>
              <p:spPr bwMode="auto">
                <a:xfrm rot="-54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50"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61" name="Group 44"/>
              <p:cNvGrpSpPr>
                <a:grpSpLocks/>
              </p:cNvGrpSpPr>
              <p:nvPr/>
            </p:nvGrpSpPr>
            <p:grpSpPr bwMode="auto">
              <a:xfrm>
                <a:off x="2233637" y="2138292"/>
                <a:ext cx="853440" cy="741680"/>
                <a:chOff x="-44" y="1473"/>
                <a:chExt cx="981" cy="1105"/>
              </a:xfrm>
            </p:grpSpPr>
            <p:pic>
              <p:nvPicPr>
                <p:cNvPr id="91186"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1162" name="Group 51"/>
              <p:cNvGrpSpPr>
                <a:grpSpLocks/>
              </p:cNvGrpSpPr>
              <p:nvPr/>
            </p:nvGrpSpPr>
            <p:grpSpPr bwMode="auto">
              <a:xfrm>
                <a:off x="2060917" y="4279843"/>
                <a:ext cx="853440" cy="835329"/>
                <a:chOff x="8077200" y="3320111"/>
                <a:chExt cx="853440" cy="835329"/>
              </a:xfrm>
            </p:grpSpPr>
            <p:sp>
              <p:nvSpPr>
                <p:cNvPr id="72"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83" name="Group 44"/>
                <p:cNvGrpSpPr>
                  <a:grpSpLocks/>
                </p:cNvGrpSpPr>
                <p:nvPr/>
              </p:nvGrpSpPr>
              <p:grpSpPr bwMode="auto">
                <a:xfrm>
                  <a:off x="8077200" y="3413760"/>
                  <a:ext cx="853440" cy="741680"/>
                  <a:chOff x="-44" y="1473"/>
                  <a:chExt cx="981" cy="1105"/>
                </a:xfrm>
              </p:grpSpPr>
              <p:pic>
                <p:nvPicPr>
                  <p:cNvPr id="91184"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3513" name="Picture 3"/>
              <p:cNvPicPr>
                <a:picLocks noChangeAspect="1" noChangeArrowheads="1"/>
              </p:cNvPicPr>
              <p:nvPr/>
            </p:nvPicPr>
            <p:blipFill>
              <a:blip r:embed="rId5"/>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1164" name="Group 53"/>
              <p:cNvGrpSpPr>
                <a:grpSpLocks/>
              </p:cNvGrpSpPr>
              <p:nvPr/>
            </p:nvGrpSpPr>
            <p:grpSpPr bwMode="auto">
              <a:xfrm>
                <a:off x="731524" y="3616962"/>
                <a:ext cx="914403" cy="690308"/>
                <a:chOff x="1046480" y="3962400"/>
                <a:chExt cx="1026163" cy="761428"/>
              </a:xfrm>
            </p:grpSpPr>
            <p:sp>
              <p:nvSpPr>
                <p:cNvPr id="68" name="Rectangle 48"/>
                <p:cNvSpPr>
                  <a:spLocks noChangeArrowheads="1"/>
                </p:cNvSpPr>
                <p:nvPr/>
              </p:nvSpPr>
              <p:spPr bwMode="auto">
                <a:xfrm rot="-54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1179" name="Group 49"/>
                <p:cNvGrpSpPr>
                  <a:grpSpLocks/>
                </p:cNvGrpSpPr>
                <p:nvPr/>
              </p:nvGrpSpPr>
              <p:grpSpPr bwMode="auto">
                <a:xfrm>
                  <a:off x="1046480" y="3962400"/>
                  <a:ext cx="936071" cy="761428"/>
                  <a:chOff x="-44" y="1473"/>
                  <a:chExt cx="981" cy="1105"/>
                </a:xfrm>
              </p:grpSpPr>
              <p:pic>
                <p:nvPicPr>
                  <p:cNvPr id="91180"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8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1165" name="Group 54"/>
              <p:cNvGrpSpPr>
                <a:grpSpLocks/>
              </p:cNvGrpSpPr>
              <p:nvPr/>
            </p:nvGrpSpPr>
            <p:grpSpPr bwMode="auto">
              <a:xfrm>
                <a:off x="3410634" y="3567725"/>
                <a:ext cx="853440" cy="741680"/>
                <a:chOff x="7179310" y="4033520"/>
                <a:chExt cx="1009650" cy="855028"/>
              </a:xfrm>
            </p:grpSpPr>
            <p:grpSp>
              <p:nvGrpSpPr>
                <p:cNvPr id="91174" name="Group 44"/>
                <p:cNvGrpSpPr>
                  <a:grpSpLocks/>
                </p:cNvGrpSpPr>
                <p:nvPr/>
              </p:nvGrpSpPr>
              <p:grpSpPr bwMode="auto">
                <a:xfrm>
                  <a:off x="7179310" y="4033520"/>
                  <a:ext cx="1009650" cy="855028"/>
                  <a:chOff x="-44" y="1473"/>
                  <a:chExt cx="981" cy="1105"/>
                </a:xfrm>
              </p:grpSpPr>
              <p:pic>
                <p:nvPicPr>
                  <p:cNvPr id="91176"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7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65" name="Rectangle 43"/>
                <p:cNvSpPr>
                  <a:spLocks noChangeArrowheads="1"/>
                </p:cNvSpPr>
                <p:nvPr/>
              </p:nvSpPr>
              <p:spPr bwMode="auto">
                <a:xfrm rot="-54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63516"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17"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3518" name="Text Box 35"/>
              <p:cNvSpPr txBox="1">
                <a:spLocks noChangeArrowheads="1"/>
              </p:cNvSpPr>
              <p:nvPr/>
            </p:nvSpPr>
            <p:spPr bwMode="auto">
              <a:xfrm>
                <a:off x="2401907" y="30262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63519" name="Text Box 36"/>
              <p:cNvSpPr txBox="1">
                <a:spLocks noChangeArrowheads="1"/>
              </p:cNvSpPr>
              <p:nvPr/>
            </p:nvSpPr>
            <p:spPr bwMode="auto">
              <a:xfrm>
                <a:off x="2903656" y="30516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63520" name="Text Box 37"/>
              <p:cNvSpPr txBox="1">
                <a:spLocks noChangeArrowheads="1"/>
              </p:cNvSpPr>
              <p:nvPr/>
            </p:nvSpPr>
            <p:spPr bwMode="auto">
              <a:xfrm>
                <a:off x="3125951" y="3710457"/>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63521" name="Text Box 38"/>
              <p:cNvSpPr txBox="1">
                <a:spLocks noChangeArrowheads="1"/>
              </p:cNvSpPr>
              <p:nvPr/>
            </p:nvSpPr>
            <p:spPr bwMode="auto">
              <a:xfrm>
                <a:off x="2640079" y="3654896"/>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63522" name="Text Box 39"/>
              <p:cNvSpPr txBox="1">
                <a:spLocks noChangeArrowheads="1"/>
              </p:cNvSpPr>
              <p:nvPr/>
            </p:nvSpPr>
            <p:spPr bwMode="auto">
              <a:xfrm>
                <a:off x="2070052" y="3704108"/>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63523"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spTree>
    <p:extLst>
      <p:ext uri="{BB962C8B-B14F-4D97-AF65-F5344CB8AC3E}">
        <p14:creationId xmlns:p14="http://schemas.microsoft.com/office/powerpoint/2010/main" val="13139193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idx="4294967295"/>
          </p:nvPr>
        </p:nvSpPr>
        <p:spPr>
          <a:xfrm>
            <a:off x="0" y="87313"/>
            <a:ext cx="12192000" cy="1143000"/>
          </a:xfrm>
          <a:prstGeom prst="rect">
            <a:avLst/>
          </a:prstGeom>
        </p:spPr>
        <p:txBody>
          <a:bodyPr/>
          <a:lstStyle/>
          <a:p>
            <a:pPr algn="ctr">
              <a:defRPr/>
            </a:pPr>
            <a:r>
              <a:rPr lang="zh-CN" altLang="en-US" dirty="0">
                <a:latin typeface="+mj-ea"/>
                <a:cs typeface="+mj-cs"/>
              </a:rPr>
              <a:t>交互机：自学习</a:t>
            </a:r>
            <a:endParaRPr lang="en-US" dirty="0">
              <a:latin typeface="+mj-ea"/>
              <a:cs typeface="+mj-cs"/>
            </a:endParaRPr>
          </a:p>
        </p:txBody>
      </p:sp>
      <p:sp>
        <p:nvSpPr>
          <p:cNvPr id="65542" name="Rectangle 3"/>
          <p:cNvSpPr>
            <a:spLocks noGrp="1" noChangeArrowheads="1"/>
          </p:cNvSpPr>
          <p:nvPr>
            <p:ph type="body" idx="4294967295"/>
          </p:nvPr>
        </p:nvSpPr>
        <p:spPr>
          <a:xfrm>
            <a:off x="462988" y="1338194"/>
            <a:ext cx="5347503" cy="2787718"/>
          </a:xfrm>
          <a:prstGeom prst="rect">
            <a:avLst/>
          </a:prstGeom>
        </p:spPr>
        <p:txBody>
          <a:bodyPr/>
          <a:lstStyle/>
          <a:p>
            <a:pPr>
              <a:lnSpc>
                <a:spcPct val="110000"/>
              </a:lnSpc>
              <a:defRPr/>
            </a:pPr>
            <a:r>
              <a:rPr lang="zh-CN" altLang="en-US" sz="2400" dirty="0">
                <a:latin typeface="+mn-ea"/>
              </a:rPr>
              <a:t>交换机会学习通过哪些端口可以到达哪些主机</a:t>
            </a:r>
            <a:endParaRPr lang="en-US" altLang="zh-CN" sz="2400" dirty="0">
              <a:latin typeface="+mn-ea"/>
            </a:endParaRPr>
          </a:p>
          <a:p>
            <a:pPr lvl="1">
              <a:lnSpc>
                <a:spcPct val="110000"/>
              </a:lnSpc>
              <a:defRPr/>
            </a:pPr>
            <a:r>
              <a:rPr lang="zh-CN" altLang="en-US" dirty="0">
                <a:latin typeface="+mn-ea"/>
              </a:rPr>
              <a:t>当收到数据帧时，交换机“学习”发送主机的位置：进入的局域网网段</a:t>
            </a:r>
            <a:r>
              <a:rPr lang="en-US" altLang="zh-CN" dirty="0">
                <a:latin typeface="+mn-ea"/>
              </a:rPr>
              <a:t>(</a:t>
            </a:r>
            <a:r>
              <a:rPr lang="zh-CN" altLang="en-US" dirty="0">
                <a:latin typeface="+mn-ea"/>
              </a:rPr>
              <a:t>到达端口</a:t>
            </a:r>
            <a:r>
              <a:rPr lang="en-US" altLang="zh-CN" dirty="0">
                <a:latin typeface="+mn-ea"/>
              </a:rPr>
              <a:t>)</a:t>
            </a:r>
          </a:p>
          <a:p>
            <a:pPr lvl="1">
              <a:lnSpc>
                <a:spcPct val="110000"/>
              </a:lnSpc>
              <a:defRPr/>
            </a:pPr>
            <a:r>
              <a:rPr lang="zh-CN" altLang="en-US" dirty="0">
                <a:latin typeface="+mn-ea"/>
              </a:rPr>
              <a:t>在转发表中记录发送主机</a:t>
            </a:r>
            <a:r>
              <a:rPr lang="en-US" altLang="zh-CN" dirty="0">
                <a:latin typeface="+mn-ea"/>
              </a:rPr>
              <a:t>/</a:t>
            </a:r>
            <a:r>
              <a:rPr lang="zh-CN" altLang="en-US" dirty="0">
                <a:latin typeface="+mn-ea"/>
              </a:rPr>
              <a:t>位置对</a:t>
            </a:r>
            <a:endParaRPr lang="en-US" altLang="zh-CN" dirty="0">
              <a:latin typeface="+mn-ea"/>
            </a:endParaRPr>
          </a:p>
        </p:txBody>
      </p:sp>
      <p:grpSp>
        <p:nvGrpSpPr>
          <p:cNvPr id="77" name="Group 36"/>
          <p:cNvGrpSpPr>
            <a:grpSpLocks/>
          </p:cNvGrpSpPr>
          <p:nvPr/>
        </p:nvGrpSpPr>
        <p:grpSpPr bwMode="auto">
          <a:xfrm>
            <a:off x="7179700" y="1389062"/>
            <a:ext cx="3660775" cy="3600450"/>
            <a:chOff x="731524" y="1819788"/>
            <a:chExt cx="3661504" cy="3600334"/>
          </a:xfrm>
        </p:grpSpPr>
        <p:sp>
          <p:nvSpPr>
            <p:cNvPr id="78"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A</a:t>
              </a:r>
            </a:p>
          </p:txBody>
        </p:sp>
        <p:sp>
          <p:nvSpPr>
            <p:cNvPr id="79"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A</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0"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81"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B</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2"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C</a:t>
              </a:r>
            </a:p>
          </p:txBody>
        </p:sp>
        <p:sp>
          <p:nvSpPr>
            <p:cNvPr id="84"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C</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5"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7"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8"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9"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1" name="Group 47"/>
            <p:cNvGrpSpPr>
              <a:grpSpLocks/>
            </p:cNvGrpSpPr>
            <p:nvPr/>
          </p:nvGrpSpPr>
          <p:grpSpPr bwMode="auto">
            <a:xfrm>
              <a:off x="747936" y="2733042"/>
              <a:ext cx="914403" cy="690308"/>
              <a:chOff x="1046480" y="3962400"/>
              <a:chExt cx="1026163" cy="761428"/>
            </a:xfrm>
          </p:grpSpPr>
          <p:sp>
            <p:nvSpPr>
              <p:cNvPr id="127" name="Rectangle 48"/>
              <p:cNvSpPr>
                <a:spLocks noChangeArrowheads="1"/>
              </p:cNvSpPr>
              <p:nvPr/>
            </p:nvSpPr>
            <p:spPr bwMode="auto">
              <a:xfrm rot="-54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28" name="Group 49"/>
              <p:cNvGrpSpPr>
                <a:grpSpLocks/>
              </p:cNvGrpSpPr>
              <p:nvPr/>
            </p:nvGrpSpPr>
            <p:grpSpPr bwMode="auto">
              <a:xfrm>
                <a:off x="1046480" y="3962400"/>
                <a:ext cx="936071" cy="761428"/>
                <a:chOff x="-44" y="1473"/>
                <a:chExt cx="981" cy="1105"/>
              </a:xfrm>
            </p:grpSpPr>
            <p:pic>
              <p:nvPicPr>
                <p:cNvPr id="129"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2" name="Group 48"/>
            <p:cNvGrpSpPr>
              <a:grpSpLocks/>
            </p:cNvGrpSpPr>
            <p:nvPr/>
          </p:nvGrpSpPr>
          <p:grpSpPr bwMode="auto">
            <a:xfrm>
              <a:off x="3539588" y="2669737"/>
              <a:ext cx="853440" cy="741680"/>
              <a:chOff x="7179310" y="4033520"/>
              <a:chExt cx="1009650" cy="855028"/>
            </a:xfrm>
          </p:grpSpPr>
          <p:grpSp>
            <p:nvGrpSpPr>
              <p:cNvPr id="123" name="Group 44"/>
              <p:cNvGrpSpPr>
                <a:grpSpLocks/>
              </p:cNvGrpSpPr>
              <p:nvPr/>
            </p:nvGrpSpPr>
            <p:grpSpPr bwMode="auto">
              <a:xfrm>
                <a:off x="7179310" y="4033520"/>
                <a:ext cx="1009650" cy="855028"/>
                <a:chOff x="-44" y="1473"/>
                <a:chExt cx="981" cy="1105"/>
              </a:xfrm>
            </p:grpSpPr>
            <p:pic>
              <p:nvPicPr>
                <p:cNvPr id="12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24" name="Rectangle 43"/>
              <p:cNvSpPr>
                <a:spLocks noChangeArrowheads="1"/>
              </p:cNvSpPr>
              <p:nvPr/>
            </p:nvSpPr>
            <p:spPr bwMode="auto">
              <a:xfrm rot="-54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93"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4" name="Group 44"/>
            <p:cNvGrpSpPr>
              <a:grpSpLocks/>
            </p:cNvGrpSpPr>
            <p:nvPr/>
          </p:nvGrpSpPr>
          <p:grpSpPr bwMode="auto">
            <a:xfrm>
              <a:off x="2233637" y="2138292"/>
              <a:ext cx="853440" cy="741680"/>
              <a:chOff x="-44" y="1473"/>
              <a:chExt cx="981" cy="1105"/>
            </a:xfrm>
          </p:grpSpPr>
          <p:pic>
            <p:nvPicPr>
              <p:cNvPr id="12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 name="Group 51"/>
            <p:cNvGrpSpPr>
              <a:grpSpLocks/>
            </p:cNvGrpSpPr>
            <p:nvPr/>
          </p:nvGrpSpPr>
          <p:grpSpPr bwMode="auto">
            <a:xfrm>
              <a:off x="2060917" y="4279843"/>
              <a:ext cx="853440" cy="835329"/>
              <a:chOff x="8077200" y="3320111"/>
              <a:chExt cx="853440" cy="835329"/>
            </a:xfrm>
          </p:grpSpPr>
          <p:sp>
            <p:nvSpPr>
              <p:cNvPr id="117"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18" name="Group 44"/>
              <p:cNvGrpSpPr>
                <a:grpSpLocks/>
              </p:cNvGrpSpPr>
              <p:nvPr/>
            </p:nvGrpSpPr>
            <p:grpSpPr bwMode="auto">
              <a:xfrm>
                <a:off x="8077200" y="3413760"/>
                <a:ext cx="853440" cy="741680"/>
                <a:chOff x="-44" y="1473"/>
                <a:chExt cx="981" cy="1105"/>
              </a:xfrm>
            </p:grpSpPr>
            <p:pic>
              <p:nvPicPr>
                <p:cNvPr id="11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96" name="Picture 3"/>
            <p:cNvPicPr>
              <a:picLocks noChangeAspect="1" noChangeArrowheads="1"/>
            </p:cNvPicPr>
            <p:nvPr/>
          </p:nvPicPr>
          <p:blipFill>
            <a:blip r:embed="rId5"/>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8" name="Group 53"/>
            <p:cNvGrpSpPr>
              <a:grpSpLocks/>
            </p:cNvGrpSpPr>
            <p:nvPr/>
          </p:nvGrpSpPr>
          <p:grpSpPr bwMode="auto">
            <a:xfrm>
              <a:off x="731524" y="3616962"/>
              <a:ext cx="914403" cy="690308"/>
              <a:chOff x="1046480" y="3962400"/>
              <a:chExt cx="1026163" cy="761428"/>
            </a:xfrm>
          </p:grpSpPr>
          <p:sp>
            <p:nvSpPr>
              <p:cNvPr id="113" name="Rectangle 48"/>
              <p:cNvSpPr>
                <a:spLocks noChangeArrowheads="1"/>
              </p:cNvSpPr>
              <p:nvPr/>
            </p:nvSpPr>
            <p:spPr bwMode="auto">
              <a:xfrm rot="-54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14" name="Group 49"/>
              <p:cNvGrpSpPr>
                <a:grpSpLocks/>
              </p:cNvGrpSpPr>
              <p:nvPr/>
            </p:nvGrpSpPr>
            <p:grpSpPr bwMode="auto">
              <a:xfrm>
                <a:off x="1046480" y="3962400"/>
                <a:ext cx="936071" cy="761428"/>
                <a:chOff x="-44" y="1473"/>
                <a:chExt cx="981" cy="1105"/>
              </a:xfrm>
            </p:grpSpPr>
            <p:pic>
              <p:nvPicPr>
                <p:cNvPr id="115"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9" name="Group 54"/>
            <p:cNvGrpSpPr>
              <a:grpSpLocks/>
            </p:cNvGrpSpPr>
            <p:nvPr/>
          </p:nvGrpSpPr>
          <p:grpSpPr bwMode="auto">
            <a:xfrm>
              <a:off x="3410634" y="3567725"/>
              <a:ext cx="853440" cy="741680"/>
              <a:chOff x="7179310" y="4033520"/>
              <a:chExt cx="1009650" cy="855028"/>
            </a:xfrm>
          </p:grpSpPr>
          <p:grpSp>
            <p:nvGrpSpPr>
              <p:cNvPr id="109" name="Group 44"/>
              <p:cNvGrpSpPr>
                <a:grpSpLocks/>
              </p:cNvGrpSpPr>
              <p:nvPr/>
            </p:nvGrpSpPr>
            <p:grpSpPr bwMode="auto">
              <a:xfrm>
                <a:off x="7179310" y="4033520"/>
                <a:ext cx="1009650" cy="855028"/>
                <a:chOff x="-44" y="1473"/>
                <a:chExt cx="981" cy="1105"/>
              </a:xfrm>
            </p:grpSpPr>
            <p:pic>
              <p:nvPicPr>
                <p:cNvPr id="1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10" name="Rectangle 43"/>
              <p:cNvSpPr>
                <a:spLocks noChangeArrowheads="1"/>
              </p:cNvSpPr>
              <p:nvPr/>
            </p:nvSpPr>
            <p:spPr bwMode="auto">
              <a:xfrm rot="-54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101"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2"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3"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104"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105"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106"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107"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108"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nvGrpSpPr>
          <p:cNvPr id="131" name="Group 36"/>
          <p:cNvGrpSpPr>
            <a:grpSpLocks/>
          </p:cNvGrpSpPr>
          <p:nvPr/>
        </p:nvGrpSpPr>
        <p:grpSpPr bwMode="auto">
          <a:xfrm>
            <a:off x="9502212" y="1397000"/>
            <a:ext cx="1428750" cy="369887"/>
            <a:chOff x="1750" y="3514"/>
            <a:chExt cx="900" cy="233"/>
          </a:xfrm>
        </p:grpSpPr>
        <p:sp>
          <p:nvSpPr>
            <p:cNvPr id="132" name="Rectangle 32"/>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33" name="Text Box 33"/>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34" name="Line 34"/>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5" name="Line 35"/>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36" name="Group 41"/>
          <p:cNvGrpSpPr>
            <a:grpSpLocks/>
          </p:cNvGrpSpPr>
          <p:nvPr/>
        </p:nvGrpSpPr>
        <p:grpSpPr bwMode="auto">
          <a:xfrm>
            <a:off x="9718112" y="698500"/>
            <a:ext cx="1450975" cy="714375"/>
            <a:chOff x="4406" y="331"/>
            <a:chExt cx="914" cy="450"/>
          </a:xfrm>
        </p:grpSpPr>
        <p:sp>
          <p:nvSpPr>
            <p:cNvPr id="137" name="Line 37"/>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8" name="Line 38"/>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9" name="Text Box 39"/>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srgbClr val="000000"/>
                  </a:solidFill>
                  <a:latin typeface="Arial" charset="0"/>
                  <a:cs typeface="Arial" charset="0"/>
                </a:rPr>
                <a:t>Source: A</a:t>
              </a:r>
            </a:p>
          </p:txBody>
        </p:sp>
        <p:sp>
          <p:nvSpPr>
            <p:cNvPr id="140" name="Text Box 40"/>
            <p:cNvSpPr txBox="1">
              <a:spLocks noChangeArrowheads="1"/>
            </p:cNvSpPr>
            <p:nvPr/>
          </p:nvSpPr>
          <p:spPr bwMode="auto">
            <a:xfrm>
              <a:off x="4660" y="492"/>
              <a:ext cx="5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000000"/>
                  </a:solidFill>
                  <a:latin typeface="Arial" pitchFamily="34" charset="0"/>
                  <a:cs typeface="Arial" pitchFamily="34" charset="0"/>
                </a:rPr>
                <a:t>Dest: A</a:t>
              </a:r>
              <a:r>
                <a:rPr lang="ja-JP" altLang="en-US" sz="1600">
                  <a:solidFill>
                    <a:srgbClr val="000000"/>
                  </a:solidFill>
                  <a:latin typeface="Arial" pitchFamily="34" charset="0"/>
                  <a:cs typeface="Arial" pitchFamily="34" charset="0"/>
                </a:rPr>
                <a:t>’</a:t>
              </a:r>
              <a:endParaRPr lang="en-US" altLang="zh-CN" sz="1600">
                <a:solidFill>
                  <a:srgbClr val="000000"/>
                </a:solidFill>
                <a:latin typeface="Arial" pitchFamily="34" charset="0"/>
                <a:cs typeface="Arial" pitchFamily="34" charset="0"/>
              </a:endParaRPr>
            </a:p>
          </p:txBody>
        </p:sp>
      </p:grpSp>
      <p:grpSp>
        <p:nvGrpSpPr>
          <p:cNvPr id="141" name="Group 47"/>
          <p:cNvGrpSpPr>
            <a:grpSpLocks/>
          </p:cNvGrpSpPr>
          <p:nvPr/>
        </p:nvGrpSpPr>
        <p:grpSpPr bwMode="auto">
          <a:xfrm>
            <a:off x="6060512" y="5110162"/>
            <a:ext cx="3017838" cy="1444625"/>
            <a:chOff x="3441" y="3154"/>
            <a:chExt cx="1901" cy="910"/>
          </a:xfrm>
        </p:grpSpPr>
        <p:sp>
          <p:nvSpPr>
            <p:cNvPr id="142"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43" name="Text Box 42"/>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44" name="Line 44"/>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45" name="Line 45"/>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46" name="Line 46"/>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47" name="Text Box 48"/>
          <p:cNvSpPr txBox="1">
            <a:spLocks noChangeArrowheads="1"/>
          </p:cNvSpPr>
          <p:nvPr/>
        </p:nvSpPr>
        <p:spPr bwMode="auto">
          <a:xfrm>
            <a:off x="9187887" y="5499100"/>
            <a:ext cx="17240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a:solidFill>
                  <a:srgbClr val="000000"/>
                </a:solidFill>
                <a:latin typeface="Arial" charset="0"/>
                <a:cs typeface="Arial" charset="0"/>
              </a:rPr>
              <a:t>Switch table </a:t>
            </a:r>
          </a:p>
          <a:p>
            <a:pPr algn="ctr">
              <a:defRPr/>
            </a:pPr>
            <a:r>
              <a:rPr lang="en-US">
                <a:solidFill>
                  <a:srgbClr val="000000"/>
                </a:solidFill>
                <a:latin typeface="Arial" charset="0"/>
                <a:cs typeface="Arial" charset="0"/>
              </a:rPr>
              <a:t>(initially empty)</a:t>
            </a:r>
          </a:p>
        </p:txBody>
      </p:sp>
      <p:grpSp>
        <p:nvGrpSpPr>
          <p:cNvPr id="148" name="Group 53"/>
          <p:cNvGrpSpPr>
            <a:grpSpLocks/>
          </p:cNvGrpSpPr>
          <p:nvPr/>
        </p:nvGrpSpPr>
        <p:grpSpPr bwMode="auto">
          <a:xfrm>
            <a:off x="6495487" y="5543550"/>
            <a:ext cx="2471738" cy="376237"/>
            <a:chOff x="2376" y="3383"/>
            <a:chExt cx="1557" cy="237"/>
          </a:xfrm>
        </p:grpSpPr>
        <p:sp>
          <p:nvSpPr>
            <p:cNvPr id="149" name="Text Box 49"/>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A</a:t>
              </a:r>
            </a:p>
          </p:txBody>
        </p:sp>
        <p:sp>
          <p:nvSpPr>
            <p:cNvPr id="150" name="Text Box 50"/>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1</a:t>
              </a:r>
            </a:p>
          </p:txBody>
        </p:sp>
        <p:sp>
          <p:nvSpPr>
            <p:cNvPr id="151" name="Text Box 51"/>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spTree>
    <p:extLst>
      <p:ext uri="{BB962C8B-B14F-4D97-AF65-F5344CB8AC3E}">
        <p14:creationId xmlns:p14="http://schemas.microsoft.com/office/powerpoint/2010/main" val="141600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dissolve">
                                      <p:cBhvr>
                                        <p:cTn id="7" dur="500"/>
                                        <p:tgtEl>
                                          <p:spTgt spid="1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dissolve">
                                      <p:cBhvr>
                                        <p:cTn id="15" dur="500"/>
                                        <p:tgtEl>
                                          <p:spTgt spid="14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7"/>
                                        </p:tgtEl>
                                        <p:attrNameLst>
                                          <p:attrName>style.visibility</p:attrName>
                                        </p:attrNameLst>
                                      </p:cBhvr>
                                      <p:to>
                                        <p:strVal val="visible"/>
                                      </p:to>
                                    </p:set>
                                    <p:animEffect transition="in" filter="dissolve">
                                      <p:cBhvr>
                                        <p:cTn id="18" dur="500"/>
                                        <p:tgtEl>
                                          <p:spTgt spid="14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6"/>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131"/>
                                        </p:tgtEl>
                                        <p:attrNameLst>
                                          <p:attrName>ppt_x</p:attrName>
                                          <p:attrName>ppt_y</p:attrName>
                                        </p:attrNameLst>
                                      </p:cBhvr>
                                      <p:rCtr x="-5347" y="12153"/>
                                    </p:animMotion>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dissolve">
                                      <p:cBhvr>
                                        <p:cTn id="28"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66563"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5AFC26D2-D626-4C8C-8D9B-CF82BE2E0696}" type="slidenum">
              <a:rPr lang="en-US" altLang="zh-CN" sz="1200">
                <a:solidFill>
                  <a:srgbClr val="000000"/>
                </a:solidFill>
                <a:latin typeface="Arial" pitchFamily="34" charset="0"/>
              </a:rPr>
              <a:pPr>
                <a:lnSpc>
                  <a:spcPct val="100000"/>
                </a:lnSpc>
                <a:spcBef>
                  <a:spcPct val="0"/>
                </a:spcBef>
                <a:buClrTx/>
                <a:buSzTx/>
                <a:buFontTx/>
                <a:buNone/>
              </a:pPr>
              <a:t>117</a:t>
            </a:fld>
            <a:endParaRPr lang="en-US" altLang="zh-CN" sz="1200">
              <a:solidFill>
                <a:srgbClr val="000000"/>
              </a:solidFill>
              <a:latin typeface="Arial" pitchFamily="34" charset="0"/>
            </a:endParaRPr>
          </a:p>
        </p:txBody>
      </p:sp>
      <p:sp>
        <p:nvSpPr>
          <p:cNvPr id="66564" name="Rectangle 2"/>
          <p:cNvSpPr>
            <a:spLocks noGrp="1" noChangeArrowheads="1"/>
          </p:cNvSpPr>
          <p:nvPr>
            <p:ph type="title" idx="4294967295"/>
          </p:nvPr>
        </p:nvSpPr>
        <p:spPr>
          <a:xfrm>
            <a:off x="0" y="277793"/>
            <a:ext cx="12072395" cy="1143000"/>
          </a:xfrm>
          <a:prstGeom prst="rect">
            <a:avLst/>
          </a:prstGeom>
        </p:spPr>
        <p:txBody>
          <a:bodyPr/>
          <a:lstStyle/>
          <a:p>
            <a:pPr algn="ctr">
              <a:defRPr/>
            </a:pPr>
            <a:r>
              <a:rPr lang="zh-CN" altLang="en-US" dirty="0">
                <a:latin typeface="+mj-ea"/>
                <a:cs typeface="+mj-cs"/>
              </a:rPr>
              <a:t>交换机：数据帧的过滤</a:t>
            </a:r>
            <a:r>
              <a:rPr lang="en-US" altLang="zh-CN" dirty="0">
                <a:latin typeface="+mj-ea"/>
                <a:cs typeface="+mj-cs"/>
              </a:rPr>
              <a:t>/</a:t>
            </a:r>
            <a:r>
              <a:rPr lang="zh-CN" altLang="en-US" dirty="0">
                <a:latin typeface="+mj-ea"/>
                <a:cs typeface="+mj-cs"/>
              </a:rPr>
              <a:t>转发</a:t>
            </a:r>
            <a:endParaRPr lang="en-US" dirty="0">
              <a:latin typeface="+mj-ea"/>
              <a:cs typeface="+mj-cs"/>
            </a:endParaRPr>
          </a:p>
        </p:txBody>
      </p:sp>
      <p:sp>
        <p:nvSpPr>
          <p:cNvPr id="66565" name="Rectangle 3"/>
          <p:cNvSpPr>
            <a:spLocks noGrp="1" noChangeArrowheads="1"/>
          </p:cNvSpPr>
          <p:nvPr>
            <p:ph type="body" idx="4294967295"/>
          </p:nvPr>
        </p:nvSpPr>
        <p:spPr>
          <a:xfrm>
            <a:off x="933209" y="1312140"/>
            <a:ext cx="10109039" cy="4290008"/>
          </a:xfrm>
          <a:prstGeom prst="rect">
            <a:avLst/>
          </a:prstGeom>
        </p:spPr>
        <p:txBody>
          <a:bodyPr>
            <a:noAutofit/>
          </a:bodyPr>
          <a:lstStyle/>
          <a:p>
            <a:pPr>
              <a:lnSpc>
                <a:spcPct val="100000"/>
              </a:lnSpc>
              <a:buFont typeface="Wingdings" pitchFamily="2" charset="2"/>
              <a:buNone/>
            </a:pPr>
            <a:r>
              <a:rPr lang="zh-CN" altLang="en-US" dirty="0"/>
              <a:t>当交换机收到数据帧</a:t>
            </a:r>
            <a:r>
              <a:rPr lang="en-US" altLang="zh-CN" dirty="0"/>
              <a:t>:</a:t>
            </a:r>
          </a:p>
          <a:p>
            <a:pPr marL="914400" lvl="1" indent="-457200">
              <a:lnSpc>
                <a:spcPct val="100000"/>
              </a:lnSpc>
              <a:buFont typeface="Wingdings" pitchFamily="2" charset="2"/>
              <a:buAutoNum type="arabicPeriod"/>
            </a:pPr>
            <a:r>
              <a:rPr lang="zh-CN" altLang="en-US" dirty="0"/>
              <a:t>记录到达链路和发送主机的</a:t>
            </a:r>
            <a:r>
              <a:rPr lang="en-US" altLang="zh-CN" dirty="0"/>
              <a:t>MAC</a:t>
            </a:r>
            <a:r>
              <a:rPr lang="zh-CN" altLang="en-US" dirty="0"/>
              <a:t>地址</a:t>
            </a:r>
            <a:endParaRPr lang="en-US" altLang="zh-CN" dirty="0"/>
          </a:p>
          <a:p>
            <a:pPr marL="914400" lvl="1" indent="-457200">
              <a:lnSpc>
                <a:spcPct val="100000"/>
              </a:lnSpc>
              <a:buFont typeface="Wingdings" pitchFamily="2" charset="2"/>
              <a:buAutoNum type="arabicPeriod"/>
            </a:pPr>
            <a:r>
              <a:rPr lang="zh-CN" altLang="en-US" dirty="0"/>
              <a:t>使用数据帧的目的</a:t>
            </a:r>
            <a:r>
              <a:rPr lang="en-US" altLang="zh-CN" dirty="0"/>
              <a:t>MAC</a:t>
            </a:r>
            <a:r>
              <a:rPr lang="zh-CN" altLang="en-US" dirty="0"/>
              <a:t>地址，在转发表中检索</a:t>
            </a:r>
            <a:endParaRPr lang="en-US" altLang="zh-CN" dirty="0"/>
          </a:p>
          <a:p>
            <a:pPr marL="914400" lvl="1" indent="-457200">
              <a:lnSpc>
                <a:spcPct val="100000"/>
              </a:lnSpc>
              <a:buFont typeface="Wingdings" pitchFamily="2" charset="2"/>
              <a:buAutoNum type="arabicPeriod"/>
            </a:pPr>
            <a:r>
              <a:rPr lang="zh-CN" altLang="en-US" dirty="0"/>
              <a:t>如果在转发表条目中找到对应的</a:t>
            </a:r>
            <a:r>
              <a:rPr lang="en-US" altLang="zh-CN" dirty="0"/>
              <a:t>MAC</a:t>
            </a:r>
            <a:r>
              <a:rPr lang="zh-CN" altLang="en-US" dirty="0"/>
              <a:t>地址</a:t>
            </a:r>
            <a:endParaRPr lang="en-US" altLang="zh-CN" dirty="0"/>
          </a:p>
          <a:p>
            <a:pPr marL="914400" lvl="1" indent="-457200">
              <a:lnSpc>
                <a:spcPct val="100000"/>
              </a:lnSpc>
              <a:buFont typeface="Wingdings" pitchFamily="2" charset="2"/>
              <a:buAutoNum type="arabicPeriod"/>
            </a:pPr>
            <a:r>
              <a:rPr lang="zh-CN" altLang="en-US" dirty="0"/>
              <a:t>执行</a:t>
            </a:r>
            <a:r>
              <a:rPr lang="en-US" altLang="zh-CN" dirty="0"/>
              <a:t>{</a:t>
            </a:r>
          </a:p>
          <a:p>
            <a:pPr marL="914400" lvl="2" indent="0">
              <a:lnSpc>
                <a:spcPct val="100000"/>
              </a:lnSpc>
              <a:buNone/>
            </a:pPr>
            <a:r>
              <a:rPr lang="en-US" altLang="zh-CN" sz="2400" dirty="0"/>
              <a:t>	</a:t>
            </a:r>
            <a:r>
              <a:rPr lang="zh-CN" altLang="en-US" sz="2400" dirty="0"/>
              <a:t>如果 目的</a:t>
            </a:r>
            <a:r>
              <a:rPr lang="en-US" altLang="zh-CN" sz="2400" dirty="0"/>
              <a:t>MAC</a:t>
            </a:r>
            <a:r>
              <a:rPr lang="zh-CN" altLang="en-US" sz="2400" dirty="0"/>
              <a:t>地址对应的端口与数据帧的达到端口相同</a:t>
            </a:r>
            <a:endParaRPr lang="en-US" altLang="zh-CN" sz="2400" dirty="0"/>
          </a:p>
          <a:p>
            <a:pPr marL="914400" lvl="2" indent="0">
              <a:lnSpc>
                <a:spcPct val="100000"/>
              </a:lnSpc>
              <a:buNone/>
            </a:pPr>
            <a:r>
              <a:rPr lang="en-US" altLang="zh-CN" sz="2400" dirty="0"/>
              <a:t>	</a:t>
            </a:r>
            <a:r>
              <a:rPr lang="zh-CN" altLang="en-US" sz="2400" dirty="0"/>
              <a:t>则</a:t>
            </a:r>
            <a:r>
              <a:rPr lang="en-US" altLang="zh-CN" sz="2400" dirty="0"/>
              <a:t> </a:t>
            </a:r>
            <a:r>
              <a:rPr lang="zh-CN" altLang="en-US" sz="2400" dirty="0"/>
              <a:t>丢弃该数据帧</a:t>
            </a:r>
            <a:endParaRPr lang="en-US" altLang="zh-CN" sz="2400" dirty="0"/>
          </a:p>
          <a:p>
            <a:pPr marL="914400" lvl="2" indent="0">
              <a:lnSpc>
                <a:spcPct val="100000"/>
              </a:lnSpc>
              <a:buNone/>
            </a:pPr>
            <a:r>
              <a:rPr lang="en-US" altLang="zh-CN" sz="2400" dirty="0"/>
              <a:t>	</a:t>
            </a:r>
            <a:r>
              <a:rPr lang="zh-CN" altLang="en-US" sz="2400" dirty="0"/>
              <a:t>否则 转发该数据帧到条目指定的端口</a:t>
            </a:r>
            <a:endParaRPr lang="en-US" altLang="zh-CN" sz="2400" dirty="0"/>
          </a:p>
          <a:p>
            <a:pPr marL="914400" lvl="1" indent="-457200">
              <a:lnSpc>
                <a:spcPct val="100000"/>
              </a:lnSpc>
              <a:buFont typeface="Wingdings" pitchFamily="2" charset="2"/>
              <a:buAutoNum type="arabicPeriod"/>
            </a:pPr>
            <a:r>
              <a:rPr lang="en-US" altLang="zh-CN" dirty="0"/>
              <a:t>}</a:t>
            </a:r>
          </a:p>
          <a:p>
            <a:pPr marL="914400" lvl="1" indent="-457200">
              <a:lnSpc>
                <a:spcPct val="100000"/>
              </a:lnSpc>
              <a:buFont typeface="Wingdings" pitchFamily="2" charset="2"/>
              <a:buAutoNum type="arabicPeriod"/>
            </a:pPr>
            <a:r>
              <a:rPr lang="zh-CN" altLang="en-US" dirty="0"/>
              <a:t>否则，向除到达端口之外的所有端口转发</a:t>
            </a:r>
            <a:r>
              <a:rPr lang="en-US" altLang="zh-CN" dirty="0"/>
              <a:t>(flood)</a:t>
            </a:r>
          </a:p>
          <a:p>
            <a:pPr lvl="3">
              <a:lnSpc>
                <a:spcPct val="100000"/>
              </a:lnSpc>
              <a:buFontTx/>
              <a:buNone/>
            </a:pPr>
            <a:r>
              <a:rPr lang="en-US" altLang="zh-CN" sz="2400" dirty="0">
                <a:latin typeface="Times New Roman" pitchFamily="18" charset="0"/>
              </a:rPr>
              <a:t>  </a:t>
            </a:r>
          </a:p>
        </p:txBody>
      </p:sp>
    </p:spTree>
    <p:extLst>
      <p:ext uri="{BB962C8B-B14F-4D97-AF65-F5344CB8AC3E}">
        <p14:creationId xmlns:p14="http://schemas.microsoft.com/office/powerpoint/2010/main" val="29397306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p:cNvSpPr>
            <a:spLocks noGrp="1" noChangeArrowheads="1"/>
          </p:cNvSpPr>
          <p:nvPr>
            <p:ph type="title" idx="4294967295"/>
          </p:nvPr>
        </p:nvSpPr>
        <p:spPr>
          <a:xfrm>
            <a:off x="0" y="100909"/>
            <a:ext cx="12049246" cy="1143000"/>
          </a:xfrm>
          <a:prstGeom prst="rect">
            <a:avLst/>
          </a:prstGeom>
        </p:spPr>
        <p:txBody>
          <a:bodyPr/>
          <a:lstStyle/>
          <a:p>
            <a:pPr algn="ctr">
              <a:defRPr/>
            </a:pPr>
            <a:r>
              <a:rPr lang="zh-CN" altLang="en-US" dirty="0">
                <a:latin typeface="+mj-ea"/>
                <a:cs typeface="+mj-cs"/>
              </a:rPr>
              <a:t>自学习</a:t>
            </a:r>
            <a:r>
              <a:rPr lang="en-US" altLang="zh-CN" dirty="0">
                <a:latin typeface="+mj-ea"/>
                <a:cs typeface="+mj-cs"/>
              </a:rPr>
              <a:t>/</a:t>
            </a:r>
            <a:r>
              <a:rPr lang="zh-CN" altLang="en-US" dirty="0">
                <a:latin typeface="+mj-ea"/>
                <a:cs typeface="+mj-cs"/>
              </a:rPr>
              <a:t>转发的例子</a:t>
            </a:r>
            <a:endParaRPr lang="en-US" dirty="0">
              <a:latin typeface="+mj-ea"/>
              <a:cs typeface="+mj-cs"/>
            </a:endParaRPr>
          </a:p>
        </p:txBody>
      </p:sp>
      <p:grpSp>
        <p:nvGrpSpPr>
          <p:cNvPr id="114" name="Group 36"/>
          <p:cNvGrpSpPr>
            <a:grpSpLocks/>
          </p:cNvGrpSpPr>
          <p:nvPr/>
        </p:nvGrpSpPr>
        <p:grpSpPr bwMode="auto">
          <a:xfrm>
            <a:off x="6814725" y="1489869"/>
            <a:ext cx="3660775" cy="3600450"/>
            <a:chOff x="731524" y="1819788"/>
            <a:chExt cx="3661504" cy="3600334"/>
          </a:xfrm>
        </p:grpSpPr>
        <p:sp>
          <p:nvSpPr>
            <p:cNvPr id="115"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A</a:t>
              </a:r>
            </a:p>
          </p:txBody>
        </p:sp>
        <p:sp>
          <p:nvSpPr>
            <p:cNvPr id="116"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A</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117"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118"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B</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119"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C</a:t>
              </a:r>
            </a:p>
          </p:txBody>
        </p:sp>
        <p:sp>
          <p:nvSpPr>
            <p:cNvPr id="120"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C</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121"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2"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3"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4"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125" name="Group 47"/>
            <p:cNvGrpSpPr>
              <a:grpSpLocks/>
            </p:cNvGrpSpPr>
            <p:nvPr/>
          </p:nvGrpSpPr>
          <p:grpSpPr bwMode="auto">
            <a:xfrm>
              <a:off x="747936" y="2733042"/>
              <a:ext cx="914403" cy="690308"/>
              <a:chOff x="1046480" y="3962400"/>
              <a:chExt cx="1026163" cy="761428"/>
            </a:xfrm>
          </p:grpSpPr>
          <p:sp>
            <p:nvSpPr>
              <p:cNvPr id="160" name="Rectangle 48"/>
              <p:cNvSpPr>
                <a:spLocks noChangeArrowheads="1"/>
              </p:cNvSpPr>
              <p:nvPr/>
            </p:nvSpPr>
            <p:spPr bwMode="auto">
              <a:xfrm rot="-54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61" name="Group 49"/>
              <p:cNvGrpSpPr>
                <a:grpSpLocks/>
              </p:cNvGrpSpPr>
              <p:nvPr/>
            </p:nvGrpSpPr>
            <p:grpSpPr bwMode="auto">
              <a:xfrm>
                <a:off x="1046480" y="3962400"/>
                <a:ext cx="936071" cy="761428"/>
                <a:chOff x="-44" y="1473"/>
                <a:chExt cx="981" cy="1105"/>
              </a:xfrm>
            </p:grpSpPr>
            <p:pic>
              <p:nvPicPr>
                <p:cNvPr id="162"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126" name="Group 48"/>
            <p:cNvGrpSpPr>
              <a:grpSpLocks/>
            </p:cNvGrpSpPr>
            <p:nvPr/>
          </p:nvGrpSpPr>
          <p:grpSpPr bwMode="auto">
            <a:xfrm>
              <a:off x="3539588" y="2669737"/>
              <a:ext cx="853440" cy="741680"/>
              <a:chOff x="7179310" y="4033520"/>
              <a:chExt cx="1009650" cy="855028"/>
            </a:xfrm>
          </p:grpSpPr>
          <p:grpSp>
            <p:nvGrpSpPr>
              <p:cNvPr id="156" name="Group 44"/>
              <p:cNvGrpSpPr>
                <a:grpSpLocks/>
              </p:cNvGrpSpPr>
              <p:nvPr/>
            </p:nvGrpSpPr>
            <p:grpSpPr bwMode="auto">
              <a:xfrm>
                <a:off x="7179310" y="4033520"/>
                <a:ext cx="1009650" cy="855028"/>
                <a:chOff x="-44" y="1473"/>
                <a:chExt cx="981" cy="1105"/>
              </a:xfrm>
            </p:grpSpPr>
            <p:pic>
              <p:nvPicPr>
                <p:cNvPr id="15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7" name="Rectangle 43"/>
              <p:cNvSpPr>
                <a:spLocks noChangeArrowheads="1"/>
              </p:cNvSpPr>
              <p:nvPr/>
            </p:nvSpPr>
            <p:spPr bwMode="auto">
              <a:xfrm rot="-54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127"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28" name="Group 44"/>
            <p:cNvGrpSpPr>
              <a:grpSpLocks/>
            </p:cNvGrpSpPr>
            <p:nvPr/>
          </p:nvGrpSpPr>
          <p:grpSpPr bwMode="auto">
            <a:xfrm>
              <a:off x="2233637" y="2138292"/>
              <a:ext cx="853440" cy="741680"/>
              <a:chOff x="-44" y="1473"/>
              <a:chExt cx="981" cy="1105"/>
            </a:xfrm>
          </p:grpSpPr>
          <p:pic>
            <p:nvPicPr>
              <p:cNvPr id="15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129" name="Group 51"/>
            <p:cNvGrpSpPr>
              <a:grpSpLocks/>
            </p:cNvGrpSpPr>
            <p:nvPr/>
          </p:nvGrpSpPr>
          <p:grpSpPr bwMode="auto">
            <a:xfrm>
              <a:off x="2060917" y="4279843"/>
              <a:ext cx="853440" cy="835329"/>
              <a:chOff x="8077200" y="3320111"/>
              <a:chExt cx="853440" cy="835329"/>
            </a:xfrm>
          </p:grpSpPr>
          <p:sp>
            <p:nvSpPr>
              <p:cNvPr id="149"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50" name="Group 44"/>
              <p:cNvGrpSpPr>
                <a:grpSpLocks/>
              </p:cNvGrpSpPr>
              <p:nvPr/>
            </p:nvGrpSpPr>
            <p:grpSpPr bwMode="auto">
              <a:xfrm>
                <a:off x="8077200" y="3413760"/>
                <a:ext cx="853440" cy="741680"/>
                <a:chOff x="-44" y="1473"/>
                <a:chExt cx="981" cy="1105"/>
              </a:xfrm>
            </p:grpSpPr>
            <p:pic>
              <p:nvPicPr>
                <p:cNvPr id="15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130" name="Picture 3"/>
            <p:cNvPicPr>
              <a:picLocks noChangeAspect="1" noChangeArrowheads="1"/>
            </p:cNvPicPr>
            <p:nvPr/>
          </p:nvPicPr>
          <p:blipFill>
            <a:blip r:embed="rId5"/>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31" name="Group 53"/>
            <p:cNvGrpSpPr>
              <a:grpSpLocks/>
            </p:cNvGrpSpPr>
            <p:nvPr/>
          </p:nvGrpSpPr>
          <p:grpSpPr bwMode="auto">
            <a:xfrm>
              <a:off x="731524" y="3616962"/>
              <a:ext cx="914403" cy="690308"/>
              <a:chOff x="1046480" y="3962400"/>
              <a:chExt cx="1026163" cy="761428"/>
            </a:xfrm>
          </p:grpSpPr>
          <p:sp>
            <p:nvSpPr>
              <p:cNvPr id="145" name="Rectangle 48"/>
              <p:cNvSpPr>
                <a:spLocks noChangeArrowheads="1"/>
              </p:cNvSpPr>
              <p:nvPr/>
            </p:nvSpPr>
            <p:spPr bwMode="auto">
              <a:xfrm rot="-54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46" name="Group 49"/>
              <p:cNvGrpSpPr>
                <a:grpSpLocks/>
              </p:cNvGrpSpPr>
              <p:nvPr/>
            </p:nvGrpSpPr>
            <p:grpSpPr bwMode="auto">
              <a:xfrm>
                <a:off x="1046480" y="3962400"/>
                <a:ext cx="936071" cy="761428"/>
                <a:chOff x="-44" y="1473"/>
                <a:chExt cx="981" cy="1105"/>
              </a:xfrm>
            </p:grpSpPr>
            <p:pic>
              <p:nvPicPr>
                <p:cNvPr id="14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132" name="Group 54"/>
            <p:cNvGrpSpPr>
              <a:grpSpLocks/>
            </p:cNvGrpSpPr>
            <p:nvPr/>
          </p:nvGrpSpPr>
          <p:grpSpPr bwMode="auto">
            <a:xfrm>
              <a:off x="3410634" y="3567725"/>
              <a:ext cx="853440" cy="741680"/>
              <a:chOff x="7179310" y="4033520"/>
              <a:chExt cx="1009650" cy="855028"/>
            </a:xfrm>
          </p:grpSpPr>
          <p:grpSp>
            <p:nvGrpSpPr>
              <p:cNvPr id="141" name="Group 44"/>
              <p:cNvGrpSpPr>
                <a:grpSpLocks/>
              </p:cNvGrpSpPr>
              <p:nvPr/>
            </p:nvGrpSpPr>
            <p:grpSpPr bwMode="auto">
              <a:xfrm>
                <a:off x="7179310" y="4033520"/>
                <a:ext cx="1009650" cy="855028"/>
                <a:chOff x="-44" y="1473"/>
                <a:chExt cx="981" cy="1105"/>
              </a:xfrm>
            </p:grpSpPr>
            <p:pic>
              <p:nvPicPr>
                <p:cNvPr id="14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2" name="Rectangle 43"/>
              <p:cNvSpPr>
                <a:spLocks noChangeArrowheads="1"/>
              </p:cNvSpPr>
              <p:nvPr/>
            </p:nvSpPr>
            <p:spPr bwMode="auto">
              <a:xfrm rot="-54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133"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4"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5"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136"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137"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138"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139"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140"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nvGrpSpPr>
          <p:cNvPr id="164" name="Group 32"/>
          <p:cNvGrpSpPr>
            <a:grpSpLocks/>
          </p:cNvGrpSpPr>
          <p:nvPr/>
        </p:nvGrpSpPr>
        <p:grpSpPr bwMode="auto">
          <a:xfrm>
            <a:off x="9137237" y="1497807"/>
            <a:ext cx="1428750" cy="369887"/>
            <a:chOff x="1750" y="3514"/>
            <a:chExt cx="900" cy="233"/>
          </a:xfrm>
        </p:grpSpPr>
        <p:sp>
          <p:nvSpPr>
            <p:cNvPr id="165" name="Rectangle 3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66" name="Text Box 34"/>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67" name="Line 35"/>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68" name="Line 36"/>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70" name="Group 37"/>
          <p:cNvGrpSpPr>
            <a:grpSpLocks/>
          </p:cNvGrpSpPr>
          <p:nvPr/>
        </p:nvGrpSpPr>
        <p:grpSpPr bwMode="auto">
          <a:xfrm>
            <a:off x="9353137" y="799307"/>
            <a:ext cx="1450975" cy="714375"/>
            <a:chOff x="4406" y="331"/>
            <a:chExt cx="914" cy="450"/>
          </a:xfrm>
        </p:grpSpPr>
        <p:sp>
          <p:nvSpPr>
            <p:cNvPr id="171" name="Line 38"/>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73" name="Line 39"/>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74" name="Text Box 40"/>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srgbClr val="000000"/>
                  </a:solidFill>
                  <a:latin typeface="Arial" charset="0"/>
                  <a:cs typeface="Arial" charset="0"/>
                </a:rPr>
                <a:t>Source: A</a:t>
              </a:r>
            </a:p>
          </p:txBody>
        </p:sp>
        <p:sp>
          <p:nvSpPr>
            <p:cNvPr id="175" name="Text Box 41"/>
            <p:cNvSpPr txBox="1">
              <a:spLocks noChangeArrowheads="1"/>
            </p:cNvSpPr>
            <p:nvPr/>
          </p:nvSpPr>
          <p:spPr bwMode="auto">
            <a:xfrm>
              <a:off x="4660" y="492"/>
              <a:ext cx="5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000000"/>
                  </a:solidFill>
                  <a:latin typeface="Arial" pitchFamily="34" charset="0"/>
                  <a:cs typeface="Arial" pitchFamily="34" charset="0"/>
                </a:rPr>
                <a:t>Dest: A</a:t>
              </a:r>
              <a:r>
                <a:rPr lang="ja-JP" altLang="en-US" sz="1600">
                  <a:solidFill>
                    <a:srgbClr val="000000"/>
                  </a:solidFill>
                  <a:latin typeface="Arial" pitchFamily="34" charset="0"/>
                  <a:cs typeface="Arial" pitchFamily="34" charset="0"/>
                </a:rPr>
                <a:t>’</a:t>
              </a:r>
              <a:endParaRPr lang="en-US" altLang="zh-CN" sz="1600">
                <a:solidFill>
                  <a:srgbClr val="000000"/>
                </a:solidFill>
                <a:latin typeface="Arial" pitchFamily="34" charset="0"/>
                <a:cs typeface="Arial" pitchFamily="34" charset="0"/>
              </a:endParaRPr>
            </a:p>
          </p:txBody>
        </p:sp>
      </p:grpSp>
      <p:grpSp>
        <p:nvGrpSpPr>
          <p:cNvPr id="177" name="Group 42"/>
          <p:cNvGrpSpPr>
            <a:grpSpLocks/>
          </p:cNvGrpSpPr>
          <p:nvPr/>
        </p:nvGrpSpPr>
        <p:grpSpPr bwMode="auto">
          <a:xfrm>
            <a:off x="5695537" y="5210969"/>
            <a:ext cx="3017838" cy="1444625"/>
            <a:chOff x="3441" y="3154"/>
            <a:chExt cx="1901" cy="910"/>
          </a:xfrm>
        </p:grpSpPr>
        <p:sp>
          <p:nvSpPr>
            <p:cNvPr id="178"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79"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80"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81"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82"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84" name="Text Box 48"/>
          <p:cNvSpPr txBox="1">
            <a:spLocks noChangeArrowheads="1"/>
          </p:cNvSpPr>
          <p:nvPr/>
        </p:nvSpPr>
        <p:spPr bwMode="auto">
          <a:xfrm>
            <a:off x="8795925" y="5599907"/>
            <a:ext cx="1778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dirty="0">
                <a:solidFill>
                  <a:srgbClr val="000000"/>
                </a:solidFill>
                <a:latin typeface="Arial" charset="0"/>
                <a:cs typeface="Arial" charset="0"/>
              </a:rPr>
              <a:t>switch table </a:t>
            </a:r>
          </a:p>
          <a:p>
            <a:pPr algn="ctr">
              <a:defRPr/>
            </a:pPr>
            <a:r>
              <a:rPr lang="en-US" dirty="0">
                <a:solidFill>
                  <a:srgbClr val="000000"/>
                </a:solidFill>
                <a:latin typeface="Arial" charset="0"/>
                <a:cs typeface="Arial" charset="0"/>
              </a:rPr>
              <a:t>(initially empty)</a:t>
            </a:r>
          </a:p>
        </p:txBody>
      </p:sp>
      <p:grpSp>
        <p:nvGrpSpPr>
          <p:cNvPr id="185" name="Group 49"/>
          <p:cNvGrpSpPr>
            <a:grpSpLocks/>
          </p:cNvGrpSpPr>
          <p:nvPr/>
        </p:nvGrpSpPr>
        <p:grpSpPr bwMode="auto">
          <a:xfrm>
            <a:off x="6130512" y="5644357"/>
            <a:ext cx="2471738" cy="376237"/>
            <a:chOff x="2376" y="3383"/>
            <a:chExt cx="1557" cy="237"/>
          </a:xfrm>
        </p:grpSpPr>
        <p:sp>
          <p:nvSpPr>
            <p:cNvPr id="187" name="Text Box 50"/>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A</a:t>
              </a:r>
            </a:p>
          </p:txBody>
        </p:sp>
        <p:sp>
          <p:nvSpPr>
            <p:cNvPr id="188"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1</a:t>
              </a:r>
            </a:p>
          </p:txBody>
        </p:sp>
        <p:sp>
          <p:nvSpPr>
            <p:cNvPr id="189"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90" name="Group 59"/>
          <p:cNvGrpSpPr>
            <a:grpSpLocks/>
          </p:cNvGrpSpPr>
          <p:nvPr/>
        </p:nvGrpSpPr>
        <p:grpSpPr bwMode="auto">
          <a:xfrm>
            <a:off x="8157750" y="3155157"/>
            <a:ext cx="1428750" cy="369887"/>
            <a:chOff x="1750" y="3514"/>
            <a:chExt cx="900" cy="233"/>
          </a:xfrm>
        </p:grpSpPr>
        <p:sp>
          <p:nvSpPr>
            <p:cNvPr id="191" name="Rectangle 6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92" name="Text Box 6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93" name="Line 6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94" name="Line 6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95" name="Group 64"/>
          <p:cNvGrpSpPr>
            <a:grpSpLocks/>
          </p:cNvGrpSpPr>
          <p:nvPr/>
        </p:nvGrpSpPr>
        <p:grpSpPr bwMode="auto">
          <a:xfrm>
            <a:off x="8157750" y="3153569"/>
            <a:ext cx="1428750" cy="369888"/>
            <a:chOff x="1750" y="3514"/>
            <a:chExt cx="900" cy="233"/>
          </a:xfrm>
        </p:grpSpPr>
        <p:sp>
          <p:nvSpPr>
            <p:cNvPr id="196" name="Rectangle 6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97" name="Text Box 6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98" name="Line 6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99" name="Line 6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200" name="Group 69"/>
          <p:cNvGrpSpPr>
            <a:grpSpLocks/>
          </p:cNvGrpSpPr>
          <p:nvPr/>
        </p:nvGrpSpPr>
        <p:grpSpPr bwMode="auto">
          <a:xfrm>
            <a:off x="8157750" y="3156744"/>
            <a:ext cx="1428750" cy="369888"/>
            <a:chOff x="1750" y="3514"/>
            <a:chExt cx="900" cy="233"/>
          </a:xfrm>
        </p:grpSpPr>
        <p:sp>
          <p:nvSpPr>
            <p:cNvPr id="201" name="Rectangle 7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02" name="Text Box 7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203" name="Line 7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04" name="Line 7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205" name="Group 74"/>
          <p:cNvGrpSpPr>
            <a:grpSpLocks/>
          </p:cNvGrpSpPr>
          <p:nvPr/>
        </p:nvGrpSpPr>
        <p:grpSpPr bwMode="auto">
          <a:xfrm>
            <a:off x="8157750" y="3156744"/>
            <a:ext cx="1428750" cy="369888"/>
            <a:chOff x="1750" y="3514"/>
            <a:chExt cx="900" cy="233"/>
          </a:xfrm>
        </p:grpSpPr>
        <p:sp>
          <p:nvSpPr>
            <p:cNvPr id="206" name="Rectangle 7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07" name="Text Box 7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208" name="Line 7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09" name="Line 7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210" name="Group 79"/>
          <p:cNvGrpSpPr>
            <a:grpSpLocks/>
          </p:cNvGrpSpPr>
          <p:nvPr/>
        </p:nvGrpSpPr>
        <p:grpSpPr bwMode="auto">
          <a:xfrm>
            <a:off x="8154575" y="3153569"/>
            <a:ext cx="1428750" cy="369888"/>
            <a:chOff x="1750" y="3514"/>
            <a:chExt cx="900" cy="233"/>
          </a:xfrm>
        </p:grpSpPr>
        <p:sp>
          <p:nvSpPr>
            <p:cNvPr id="211" name="Rectangle 8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12" name="Text Box 8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213" name="Line 8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14" name="Line 8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215" name="Rectangle 84"/>
          <p:cNvSpPr txBox="1">
            <a:spLocks noChangeArrowheads="1"/>
          </p:cNvSpPr>
          <p:nvPr/>
        </p:nvSpPr>
        <p:spPr>
          <a:xfrm>
            <a:off x="1290124" y="1365447"/>
            <a:ext cx="4044950" cy="94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prstClr val="black"/>
                </a:solidFill>
              </a:rPr>
              <a:t>以太帧的目的，</a:t>
            </a:r>
            <a:r>
              <a:rPr lang="en-US" altLang="zh-CN" dirty="0">
                <a:solidFill>
                  <a:prstClr val="black"/>
                </a:solidFill>
              </a:rPr>
              <a:t>A</a:t>
            </a:r>
            <a:r>
              <a:rPr lang="en-US" altLang="en-US" dirty="0">
                <a:solidFill>
                  <a:prstClr val="black"/>
                </a:solidFill>
              </a:rPr>
              <a:t>’</a:t>
            </a:r>
            <a:r>
              <a:rPr lang="en-US" altLang="zh-CN" dirty="0">
                <a:solidFill>
                  <a:prstClr val="black"/>
                </a:solidFill>
              </a:rPr>
              <a:t>, </a:t>
            </a:r>
            <a:r>
              <a:rPr lang="zh-CN" altLang="en-US" dirty="0">
                <a:solidFill>
                  <a:prstClr val="black"/>
                </a:solidFill>
              </a:rPr>
              <a:t>位置未知</a:t>
            </a:r>
            <a:r>
              <a:rPr lang="en-US" altLang="zh-CN" dirty="0">
                <a:solidFill>
                  <a:prstClr val="black"/>
                </a:solidFill>
              </a:rPr>
              <a:t>:</a:t>
            </a:r>
            <a:endParaRPr lang="en-US" altLang="zh-CN" i="1" dirty="0">
              <a:solidFill>
                <a:prstClr val="black"/>
              </a:solidFill>
            </a:endParaRPr>
          </a:p>
        </p:txBody>
      </p:sp>
      <p:sp>
        <p:nvSpPr>
          <p:cNvPr id="216" name="Text Box 86"/>
          <p:cNvSpPr txBox="1">
            <a:spLocks noChangeArrowheads="1"/>
          </p:cNvSpPr>
          <p:nvPr/>
        </p:nvSpPr>
        <p:spPr bwMode="auto">
          <a:xfrm>
            <a:off x="2986097" y="2132816"/>
            <a:ext cx="838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CC0000"/>
                </a:solidFill>
                <a:latin typeface="Gill Sans MT" charset="0"/>
              </a:rPr>
              <a:t>flood</a:t>
            </a:r>
          </a:p>
        </p:txBody>
      </p:sp>
      <p:grpSp>
        <p:nvGrpSpPr>
          <p:cNvPr id="217" name="Group 92"/>
          <p:cNvGrpSpPr>
            <a:grpSpLocks/>
          </p:cNvGrpSpPr>
          <p:nvPr/>
        </p:nvGrpSpPr>
        <p:grpSpPr bwMode="auto">
          <a:xfrm>
            <a:off x="8489537" y="4255294"/>
            <a:ext cx="1428750" cy="369888"/>
            <a:chOff x="730" y="2472"/>
            <a:chExt cx="900" cy="233"/>
          </a:xfrm>
        </p:grpSpPr>
        <p:sp>
          <p:nvSpPr>
            <p:cNvPr id="218" name="Rectangle 88"/>
            <p:cNvSpPr>
              <a:spLocks noChangeArrowheads="1"/>
            </p:cNvSpPr>
            <p:nvPr/>
          </p:nvSpPr>
          <p:spPr bwMode="auto">
            <a:xfrm>
              <a:off x="751" y="2500"/>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219" name="Text Box 89"/>
            <p:cNvSpPr txBox="1">
              <a:spLocks noChangeArrowheads="1"/>
            </p:cNvSpPr>
            <p:nvPr/>
          </p:nvSpPr>
          <p:spPr bwMode="auto">
            <a:xfrm>
              <a:off x="730" y="2472"/>
              <a:ext cx="35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a:t>
              </a:r>
              <a:r>
                <a:rPr lang="ja-JP" altLang="en-US" sz="1800">
                  <a:solidFill>
                    <a:srgbClr val="FFFFFF"/>
                  </a:solidFill>
                  <a:latin typeface="Arial" pitchFamily="34" charset="0"/>
                  <a:cs typeface="Arial" pitchFamily="34" charset="0"/>
                </a:rPr>
                <a:t>’</a:t>
              </a:r>
              <a:r>
                <a:rPr lang="en-US" altLang="ja-JP" sz="1800">
                  <a:solidFill>
                    <a:srgbClr val="FFFFFF"/>
                  </a:solidFill>
                  <a:latin typeface="Arial" pitchFamily="34" charset="0"/>
                  <a:cs typeface="Arial" pitchFamily="34" charset="0"/>
                </a:rPr>
                <a:t> A</a:t>
              </a:r>
              <a:endParaRPr lang="en-US" altLang="zh-CN" sz="1800">
                <a:solidFill>
                  <a:srgbClr val="FFFFFF"/>
                </a:solidFill>
                <a:latin typeface="Arial" pitchFamily="34" charset="0"/>
                <a:cs typeface="Arial" pitchFamily="34" charset="0"/>
              </a:endParaRPr>
            </a:p>
          </p:txBody>
        </p:sp>
        <p:sp>
          <p:nvSpPr>
            <p:cNvPr id="220" name="Line 90"/>
            <p:cNvSpPr>
              <a:spLocks noChangeShapeType="1"/>
            </p:cNvSpPr>
            <p:nvPr/>
          </p:nvSpPr>
          <p:spPr bwMode="auto">
            <a:xfrm>
              <a:off x="937" y="2493"/>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21" name="Line 91"/>
            <p:cNvSpPr>
              <a:spLocks noChangeShapeType="1"/>
            </p:cNvSpPr>
            <p:nvPr/>
          </p:nvSpPr>
          <p:spPr bwMode="auto">
            <a:xfrm>
              <a:off x="1096" y="2498"/>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222" name="Rectangle 93"/>
          <p:cNvSpPr>
            <a:spLocks noChangeArrowheads="1"/>
          </p:cNvSpPr>
          <p:nvPr/>
        </p:nvSpPr>
        <p:spPr bwMode="auto">
          <a:xfrm>
            <a:off x="1304412" y="2807785"/>
            <a:ext cx="5215038"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buFont typeface="Wingdings" pitchFamily="2" charset="2"/>
              <a:buChar char="l"/>
            </a:pPr>
            <a:r>
              <a:rPr lang="zh-CN" altLang="en-US" dirty="0">
                <a:solidFill>
                  <a:prstClr val="black"/>
                </a:solidFill>
                <a:latin typeface="Arial"/>
                <a:ea typeface="Microsoft YaHei"/>
              </a:rPr>
              <a:t>目的</a:t>
            </a:r>
            <a:r>
              <a:rPr lang="en-US" altLang="zh-CN" dirty="0">
                <a:solidFill>
                  <a:prstClr val="black"/>
                </a:solidFill>
                <a:latin typeface="Arial"/>
                <a:ea typeface="Microsoft YaHei"/>
              </a:rPr>
              <a:t>A</a:t>
            </a:r>
            <a:r>
              <a:rPr lang="zh-CN" altLang="en-US" dirty="0">
                <a:solidFill>
                  <a:prstClr val="black"/>
                </a:solidFill>
                <a:latin typeface="Arial"/>
                <a:ea typeface="Microsoft YaHei"/>
              </a:rPr>
              <a:t>的位置已知：</a:t>
            </a:r>
            <a:endParaRPr lang="en-US" altLang="zh-CN" dirty="0">
              <a:solidFill>
                <a:prstClr val="black"/>
              </a:solidFill>
              <a:latin typeface="Arial"/>
              <a:ea typeface="Microsoft YaHei"/>
            </a:endParaRPr>
          </a:p>
        </p:txBody>
      </p:sp>
      <p:grpSp>
        <p:nvGrpSpPr>
          <p:cNvPr id="223" name="Group 94"/>
          <p:cNvGrpSpPr>
            <a:grpSpLocks/>
          </p:cNvGrpSpPr>
          <p:nvPr/>
        </p:nvGrpSpPr>
        <p:grpSpPr bwMode="auto">
          <a:xfrm>
            <a:off x="6127337" y="5930107"/>
            <a:ext cx="2471738" cy="374650"/>
            <a:chOff x="2376" y="3383"/>
            <a:chExt cx="1557" cy="236"/>
          </a:xfrm>
        </p:grpSpPr>
        <p:sp>
          <p:nvSpPr>
            <p:cNvPr id="224" name="Text Box 95"/>
            <p:cNvSpPr txBox="1">
              <a:spLocks noChangeArrowheads="1"/>
            </p:cNvSpPr>
            <p:nvPr/>
          </p:nvSpPr>
          <p:spPr bwMode="auto">
            <a:xfrm>
              <a:off x="2376" y="3388"/>
              <a:ext cx="2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A</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225"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4</a:t>
              </a:r>
            </a:p>
          </p:txBody>
        </p:sp>
        <p:sp>
          <p:nvSpPr>
            <p:cNvPr id="226"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sp>
        <p:nvSpPr>
          <p:cNvPr id="227" name="Rectangle 98"/>
          <p:cNvSpPr>
            <a:spLocks noChangeArrowheads="1"/>
          </p:cNvSpPr>
          <p:nvPr/>
        </p:nvSpPr>
        <p:spPr bwMode="auto">
          <a:xfrm>
            <a:off x="1830426" y="3429665"/>
            <a:ext cx="4848166"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ts val="3000"/>
              </a:lnSpc>
              <a:spcBef>
                <a:spcPct val="20000"/>
              </a:spcBef>
              <a:buClr>
                <a:srgbClr val="000099"/>
              </a:buClr>
              <a:buSzPct val="65000"/>
              <a:buFont typeface="Wingdings" charset="0"/>
              <a:buNone/>
              <a:defRPr/>
            </a:pPr>
            <a:r>
              <a:rPr lang="zh-CN" altLang="en-US" sz="2800" dirty="0">
                <a:solidFill>
                  <a:srgbClr val="CC0000"/>
                </a:solidFill>
                <a:latin typeface="Microsoft YaHei"/>
              </a:rPr>
              <a:t>在对应的端口</a:t>
            </a:r>
            <a:r>
              <a:rPr lang="en-US" altLang="zh-CN" sz="2800" dirty="0">
                <a:solidFill>
                  <a:srgbClr val="CC0000"/>
                </a:solidFill>
                <a:latin typeface="Microsoft YaHei"/>
              </a:rPr>
              <a:t>1</a:t>
            </a:r>
            <a:r>
              <a:rPr lang="zh-CN" altLang="en-US" sz="2800" dirty="0">
                <a:solidFill>
                  <a:srgbClr val="CC0000"/>
                </a:solidFill>
                <a:latin typeface="Microsoft YaHei"/>
              </a:rPr>
              <a:t>上转发</a:t>
            </a:r>
            <a:endParaRPr lang="en-US" sz="2800" dirty="0">
              <a:solidFill>
                <a:srgbClr val="CC0000"/>
              </a:solidFill>
              <a:latin typeface="Microsoft YaHei"/>
            </a:endParaRPr>
          </a:p>
        </p:txBody>
      </p:sp>
    </p:spTree>
    <p:extLst>
      <p:ext uri="{BB962C8B-B14F-4D97-AF65-F5344CB8AC3E}">
        <p14:creationId xmlns:p14="http://schemas.microsoft.com/office/powerpoint/2010/main" val="319214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dissolve">
                                      <p:cBhvr>
                                        <p:cTn id="7" dur="500"/>
                                        <p:tgtEl>
                                          <p:spTgt spid="16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animEffect transition="in" filter="dissolve">
                                      <p:cBhvr>
                                        <p:cTn id="15" dur="500"/>
                                        <p:tgtEl>
                                          <p:spTgt spid="17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4"/>
                                        </p:tgtEl>
                                        <p:attrNameLst>
                                          <p:attrName>style.visibility</p:attrName>
                                        </p:attrNameLst>
                                      </p:cBhvr>
                                      <p:to>
                                        <p:strVal val="visible"/>
                                      </p:to>
                                    </p:set>
                                    <p:animEffect transition="in" filter="dissolve">
                                      <p:cBhvr>
                                        <p:cTn id="18" dur="500"/>
                                        <p:tgtEl>
                                          <p:spTgt spid="18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0"/>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164"/>
                                        </p:tgtEl>
                                        <p:attrNameLst>
                                          <p:attrName>ppt_x</p:attrName>
                                          <p:attrName>ppt_y</p:attrName>
                                        </p:attrNameLst>
                                      </p:cBhvr>
                                      <p:rCtr x="-5347" y="12153"/>
                                    </p:animMotion>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85"/>
                                        </p:tgtEl>
                                        <p:attrNameLst>
                                          <p:attrName>style.visibility</p:attrName>
                                        </p:attrNameLst>
                                      </p:cBhvr>
                                      <p:to>
                                        <p:strVal val="visible"/>
                                      </p:to>
                                    </p:set>
                                    <p:animEffect transition="in" filter="dissolve">
                                      <p:cBhvr>
                                        <p:cTn id="28" dur="500"/>
                                        <p:tgtEl>
                                          <p:spTgt spid="185"/>
                                        </p:tgtEl>
                                      </p:cBhvr>
                                    </p:animEffect>
                                  </p:childTnLst>
                                </p:cTn>
                              </p:par>
                            </p:childTnLst>
                          </p:cTn>
                        </p:par>
                        <p:par>
                          <p:cTn id="29" fill="hold">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215">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6"/>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nodeType="afterEffect">
                                  <p:stCondLst>
                                    <p:cond delay="0"/>
                                  </p:stCondLst>
                                  <p:childTnLst>
                                    <p:set>
                                      <p:cBhvr>
                                        <p:cTn id="38" dur="1" fill="hold">
                                          <p:stCondLst>
                                            <p:cond delay="0"/>
                                          </p:stCondLst>
                                        </p:cTn>
                                        <p:tgtEl>
                                          <p:spTgt spid="16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90"/>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2.5E-6 6.2963E-6 L -0.12118 -0.09814 " pathEditMode="relative" ptsTypes="AA">
                                      <p:cBhvr>
                                        <p:cTn id="42" dur="2000" fill="hold"/>
                                        <p:tgtEl>
                                          <p:spTgt spid="190"/>
                                        </p:tgtEl>
                                        <p:attrNameLst>
                                          <p:attrName>ppt_x</p:attrName>
                                          <p:attrName>ppt_y</p:attrName>
                                        </p:attrNameLst>
                                      </p:cBhvr>
                                    </p:animMotion>
                                  </p:childTnLst>
                                </p:cTn>
                              </p:par>
                              <p:par>
                                <p:cTn id="43" presetID="1" presetClass="entr" presetSubtype="0" fill="hold" nodeType="withEffect">
                                  <p:stCondLst>
                                    <p:cond delay="0"/>
                                  </p:stCondLst>
                                  <p:childTnLst>
                                    <p:set>
                                      <p:cBhvr>
                                        <p:cTn id="44" dur="1" fill="hold">
                                          <p:stCondLst>
                                            <p:cond delay="0"/>
                                          </p:stCondLst>
                                        </p:cTn>
                                        <p:tgtEl>
                                          <p:spTgt spid="195"/>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3.61111E-6 -7.40741E-7 L -0.09532 0.14352 " pathEditMode="relative" rAng="0" ptsTypes="AA">
                                      <p:cBhvr>
                                        <p:cTn id="46" dur="2000" fill="hold"/>
                                        <p:tgtEl>
                                          <p:spTgt spid="195"/>
                                        </p:tgtEl>
                                        <p:attrNameLst>
                                          <p:attrName>ppt_x</p:attrName>
                                          <p:attrName>ppt_y</p:attrName>
                                        </p:attrNameLst>
                                      </p:cBhvr>
                                      <p:rCtr x="-4774" y="7176"/>
                                    </p:animMotion>
                                  </p:childTnLst>
                                </p:cTn>
                              </p:par>
                              <p:par>
                                <p:cTn id="47" presetID="1" presetClass="entr" presetSubtype="0" fill="hold" nodeType="withEffect">
                                  <p:stCondLst>
                                    <p:cond delay="0"/>
                                  </p:stCondLst>
                                  <p:childTnLst>
                                    <p:set>
                                      <p:cBhvr>
                                        <p:cTn id="48" dur="1" fill="hold">
                                          <p:stCondLst>
                                            <p:cond delay="0"/>
                                          </p:stCondLst>
                                        </p:cTn>
                                        <p:tgtEl>
                                          <p:spTgt spid="200"/>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3.61111E-6 -7.40741E-7 L 0.03489 0.15509 " pathEditMode="relative" rAng="0" ptsTypes="AA">
                                      <p:cBhvr>
                                        <p:cTn id="50" dur="2000" fill="hold"/>
                                        <p:tgtEl>
                                          <p:spTgt spid="200"/>
                                        </p:tgtEl>
                                        <p:attrNameLst>
                                          <p:attrName>ppt_x</p:attrName>
                                          <p:attrName>ppt_y</p:attrName>
                                        </p:attrNameLst>
                                      </p:cBhvr>
                                      <p:rCtr x="1736" y="7755"/>
                                    </p:animMotion>
                                  </p:childTnLst>
                                </p:cTn>
                              </p:par>
                              <p:par>
                                <p:cTn id="51" presetID="1" presetClass="entr" presetSubtype="0" fill="hold" nodeType="withEffect">
                                  <p:stCondLst>
                                    <p:cond delay="0"/>
                                  </p:stCondLst>
                                  <p:childTnLst>
                                    <p:set>
                                      <p:cBhvr>
                                        <p:cTn id="52" dur="1" fill="hold">
                                          <p:stCondLst>
                                            <p:cond delay="0"/>
                                          </p:stCondLst>
                                        </p:cTn>
                                        <p:tgtEl>
                                          <p:spTgt spid="205"/>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61111E-6 -7.40741E-7 L 0.16163 0.06667 " pathEditMode="relative" rAng="0" ptsTypes="AA">
                                      <p:cBhvr>
                                        <p:cTn id="54" dur="2000" fill="hold"/>
                                        <p:tgtEl>
                                          <p:spTgt spid="205"/>
                                        </p:tgtEl>
                                        <p:attrNameLst>
                                          <p:attrName>ppt_x</p:attrName>
                                          <p:attrName>ppt_y</p:attrName>
                                        </p:attrNameLst>
                                      </p:cBhvr>
                                      <p:rCtr x="8073" y="3333"/>
                                    </p:animMotion>
                                  </p:childTnLst>
                                </p:cTn>
                              </p:par>
                              <p:par>
                                <p:cTn id="55" presetID="1" presetClass="entr" presetSubtype="0" fill="hold" nodeType="withEffect">
                                  <p:stCondLst>
                                    <p:cond delay="0"/>
                                  </p:stCondLst>
                                  <p:childTnLst>
                                    <p:set>
                                      <p:cBhvr>
                                        <p:cTn id="56" dur="1" fill="hold">
                                          <p:stCondLst>
                                            <p:cond delay="0"/>
                                          </p:stCondLst>
                                        </p:cTn>
                                        <p:tgtEl>
                                          <p:spTgt spid="210"/>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8.33333E-7 -3.7037E-6 L 0.11545 -0.10231 " pathEditMode="relative" rAng="0" ptsTypes="AA">
                                      <p:cBhvr>
                                        <p:cTn id="58" dur="2000" fill="hold"/>
                                        <p:tgtEl>
                                          <p:spTgt spid="210"/>
                                        </p:tgtEl>
                                        <p:attrNameLst>
                                          <p:attrName>ppt_x</p:attrName>
                                          <p:attrName>ppt_y</p:attrName>
                                        </p:attrNameLst>
                                      </p:cBhvr>
                                      <p:rCtr x="5764" y="-5116"/>
                                    </p:animMotion>
                                  </p:childTnLst>
                                </p:cTn>
                              </p:par>
                            </p:childTnLst>
                          </p:cTn>
                        </p:par>
                        <p:par>
                          <p:cTn id="59" fill="hold">
                            <p:stCondLst>
                              <p:cond delay="2000"/>
                            </p:stCondLst>
                            <p:childTnLst>
                              <p:par>
                                <p:cTn id="60" presetID="1" presetClass="exit" presetSubtype="0" fill="hold" nodeType="afterEffect">
                                  <p:stCondLst>
                                    <p:cond delay="0"/>
                                  </p:stCondLst>
                                  <p:childTnLst>
                                    <p:set>
                                      <p:cBhvr>
                                        <p:cTn id="61" dur="1" fill="hold">
                                          <p:stCondLst>
                                            <p:cond delay="0"/>
                                          </p:stCondLst>
                                        </p:cTn>
                                        <p:tgtEl>
                                          <p:spTgt spid="210"/>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05"/>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00"/>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95"/>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9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217"/>
                                        </p:tgtEl>
                                        <p:attrNameLst>
                                          <p:attrName>style.visibility</p:attrName>
                                        </p:attrNameLst>
                                      </p:cBhvr>
                                      <p:to>
                                        <p:strVal val="visible"/>
                                      </p:to>
                                    </p:set>
                                    <p:animEffect transition="in" filter="dissolve">
                                      <p:cBhvr>
                                        <p:cTn id="74" dur="500"/>
                                        <p:tgtEl>
                                          <p:spTgt spid="217"/>
                                        </p:tgtEl>
                                      </p:cBhvr>
                                    </p:animEffect>
                                  </p:childTnLst>
                                </p:cTn>
                              </p:par>
                            </p:childTnLst>
                          </p:cTn>
                        </p:par>
                        <p:par>
                          <p:cTn id="75" fill="hold">
                            <p:stCondLst>
                              <p:cond delay="500"/>
                            </p:stCondLst>
                            <p:childTnLst>
                              <p:par>
                                <p:cTn id="76" presetID="0" presetClass="path" presetSubtype="0" accel="50000" decel="50000" fill="hold" nodeType="afterEffect">
                                  <p:stCondLst>
                                    <p:cond delay="0"/>
                                  </p:stCondLst>
                                  <p:childTnLst>
                                    <p:animMotion origin="layout" path="M -0.00139 -0.00509 L -0.03767 -0.17014 " pathEditMode="relative" rAng="0" ptsTypes="AA">
                                      <p:cBhvr>
                                        <p:cTn id="77" dur="2000" fill="hold"/>
                                        <p:tgtEl>
                                          <p:spTgt spid="217"/>
                                        </p:tgtEl>
                                        <p:attrNameLst>
                                          <p:attrName>ppt_x</p:attrName>
                                          <p:attrName>ppt_y</p:attrName>
                                        </p:attrNameLst>
                                      </p:cBhvr>
                                      <p:rCtr x="-1823" y="-8264"/>
                                    </p:animMotion>
                                  </p:childTnLst>
                                </p:cTn>
                              </p:par>
                            </p:childTnLst>
                          </p:cTn>
                        </p:par>
                        <p:par>
                          <p:cTn id="78" fill="hold">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222">
                                            <p:txEl>
                                              <p:pRg st="0" end="0"/>
                                            </p:txEl>
                                          </p:spTgt>
                                        </p:tgtEl>
                                        <p:attrNameLst>
                                          <p:attrName>style.visibility</p:attrName>
                                        </p:attrNameLst>
                                      </p:cBhvr>
                                      <p:to>
                                        <p:strVal val="visible"/>
                                      </p:to>
                                    </p:set>
                                  </p:childTnLst>
                                </p:cTn>
                              </p:par>
                            </p:childTnLst>
                          </p:cTn>
                        </p:par>
                        <p:par>
                          <p:cTn id="81" fill="hold">
                            <p:stCondLst>
                              <p:cond delay="2500"/>
                            </p:stCondLst>
                            <p:childTnLst>
                              <p:par>
                                <p:cTn id="82" presetID="9" presetClass="entr" presetSubtype="0" fill="hold" nodeType="afterEffect">
                                  <p:stCondLst>
                                    <p:cond delay="0"/>
                                  </p:stCondLst>
                                  <p:childTnLst>
                                    <p:set>
                                      <p:cBhvr>
                                        <p:cTn id="83" dur="1" fill="hold">
                                          <p:stCondLst>
                                            <p:cond delay="0"/>
                                          </p:stCondLst>
                                        </p:cTn>
                                        <p:tgtEl>
                                          <p:spTgt spid="223"/>
                                        </p:tgtEl>
                                        <p:attrNameLst>
                                          <p:attrName>style.visibility</p:attrName>
                                        </p:attrNameLst>
                                      </p:cBhvr>
                                      <p:to>
                                        <p:strVal val="visible"/>
                                      </p:to>
                                    </p:set>
                                    <p:animEffect transition="in" filter="dissolve">
                                      <p:cBhvr>
                                        <p:cTn id="84" dur="500"/>
                                        <p:tgtEl>
                                          <p:spTgt spid="223"/>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27">
                                            <p:txEl>
                                              <p:pRg st="0" end="0"/>
                                            </p:txEl>
                                          </p:spTgt>
                                        </p:tgtEl>
                                        <p:attrNameLst>
                                          <p:attrName>style.visibility</p:attrName>
                                        </p:attrNameLst>
                                      </p:cBhvr>
                                      <p:to>
                                        <p:strVal val="visible"/>
                                      </p:to>
                                    </p:set>
                                  </p:childTnLst>
                                </p:cTn>
                              </p:par>
                            </p:childTnLst>
                          </p:cTn>
                        </p:par>
                        <p:par>
                          <p:cTn id="89" fill="hold">
                            <p:stCondLst>
                              <p:cond delay="0"/>
                            </p:stCondLst>
                            <p:childTnLst>
                              <p:par>
                                <p:cTn id="90" presetID="0" presetClass="path" presetSubtype="0" accel="50000" decel="50000" fill="hold" nodeType="afterEffect">
                                  <p:stCondLst>
                                    <p:cond delay="0"/>
                                  </p:stCondLst>
                                  <p:childTnLst>
                                    <p:animMotion origin="layout" path="M -0.03611 -0.1588 L -0.03472 -0.32871 " pathEditMode="relative" ptsTypes="AA">
                                      <p:cBhvr>
                                        <p:cTn id="91" dur="2000" fill="hold"/>
                                        <p:tgtEl>
                                          <p:spTgt spid="2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215" grpId="0" build="p"/>
      <p:bldP spid="216" grpId="0"/>
      <p:bldP spid="222" grpId="0" build="p"/>
      <p:bldP spid="227"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686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8A9F39C7-B581-4280-8FE1-1BDDD84B2A1A}" type="slidenum">
              <a:rPr lang="en-US" altLang="zh-CN" sz="1200">
                <a:solidFill>
                  <a:srgbClr val="000000"/>
                </a:solidFill>
                <a:latin typeface="Arial" pitchFamily="34" charset="0"/>
              </a:rPr>
              <a:pPr>
                <a:lnSpc>
                  <a:spcPct val="100000"/>
                </a:lnSpc>
                <a:spcBef>
                  <a:spcPct val="0"/>
                </a:spcBef>
                <a:buClrTx/>
                <a:buSzTx/>
                <a:buFontTx/>
                <a:buNone/>
              </a:pPr>
              <a:t>119</a:t>
            </a:fld>
            <a:endParaRPr lang="en-US" altLang="zh-CN" sz="1200">
              <a:solidFill>
                <a:srgbClr val="000000"/>
              </a:solidFill>
              <a:latin typeface="Arial" pitchFamily="34" charset="0"/>
            </a:endParaRPr>
          </a:p>
        </p:txBody>
      </p:sp>
      <p:sp>
        <p:nvSpPr>
          <p:cNvPr id="68612" name="Rectangle 5"/>
          <p:cNvSpPr>
            <a:spLocks noGrp="1" noChangeArrowheads="1"/>
          </p:cNvSpPr>
          <p:nvPr>
            <p:ph type="title" idx="4294967295"/>
          </p:nvPr>
        </p:nvSpPr>
        <p:spPr>
          <a:xfrm>
            <a:off x="0" y="185195"/>
            <a:ext cx="12192000" cy="1143000"/>
          </a:xfrm>
          <a:prstGeom prst="rect">
            <a:avLst/>
          </a:prstGeom>
        </p:spPr>
        <p:txBody>
          <a:bodyPr/>
          <a:lstStyle/>
          <a:p>
            <a:pPr algn="ctr">
              <a:defRPr/>
            </a:pPr>
            <a:r>
              <a:rPr lang="zh-CN" altLang="en-US" dirty="0">
                <a:latin typeface="+mj-ea"/>
                <a:cs typeface="+mj-cs"/>
              </a:rPr>
              <a:t>交换机互连</a:t>
            </a:r>
            <a:endParaRPr lang="en-US" dirty="0">
              <a:latin typeface="+mj-ea"/>
              <a:cs typeface="+mj-cs"/>
            </a:endParaRPr>
          </a:p>
        </p:txBody>
      </p:sp>
      <p:sp>
        <p:nvSpPr>
          <p:cNvPr id="68613" name="Rectangle 6"/>
          <p:cNvSpPr>
            <a:spLocks noGrp="1" noChangeArrowheads="1"/>
          </p:cNvSpPr>
          <p:nvPr>
            <p:ph type="body" idx="4294967295"/>
          </p:nvPr>
        </p:nvSpPr>
        <p:spPr>
          <a:xfrm>
            <a:off x="920751" y="1283705"/>
            <a:ext cx="10509250" cy="682625"/>
          </a:xfrm>
          <a:prstGeom prst="rect">
            <a:avLst/>
          </a:prstGeom>
        </p:spPr>
        <p:txBody>
          <a:bodyPr/>
          <a:lstStyle/>
          <a:p>
            <a:pPr>
              <a:defRPr/>
            </a:pPr>
            <a:r>
              <a:rPr lang="zh-CN" altLang="en-US" dirty="0">
                <a:latin typeface="+mn-ea"/>
                <a:cs typeface="+mn-cs"/>
              </a:rPr>
              <a:t>交换机可以互连在一起</a:t>
            </a:r>
            <a:endParaRPr lang="en-US" dirty="0">
              <a:latin typeface="+mn-ea"/>
              <a:cs typeface="+mn-cs"/>
            </a:endParaRPr>
          </a:p>
        </p:txBody>
      </p:sp>
      <p:sp>
        <p:nvSpPr>
          <p:cNvPr id="681030" name="Rectangle 70"/>
          <p:cNvSpPr>
            <a:spLocks noChangeArrowheads="1"/>
          </p:cNvSpPr>
          <p:nvPr/>
        </p:nvSpPr>
        <p:spPr bwMode="auto">
          <a:xfrm>
            <a:off x="920752" y="4535488"/>
            <a:ext cx="10509249"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110000"/>
              </a:lnSpc>
              <a:spcBef>
                <a:spcPct val="20000"/>
              </a:spcBef>
              <a:buClr>
                <a:srgbClr val="000099"/>
              </a:buClr>
              <a:buSzPct val="65000"/>
              <a:defRPr/>
            </a:pPr>
            <a:r>
              <a:rPr lang="zh-CN" altLang="en-US" sz="2800" b="1" u="sng" dirty="0">
                <a:solidFill>
                  <a:srgbClr val="CC0000"/>
                </a:solidFill>
                <a:latin typeface="Microsoft YaHei"/>
              </a:rPr>
              <a:t>问题</a:t>
            </a:r>
            <a:r>
              <a:rPr lang="zh-CN" altLang="en-US" sz="2800" b="1" dirty="0">
                <a:solidFill>
                  <a:srgbClr val="CC0000"/>
                </a:solidFill>
                <a:latin typeface="Microsoft YaHei"/>
              </a:rPr>
              <a:t>：</a:t>
            </a:r>
            <a:r>
              <a:rPr lang="en-US" sz="2800" dirty="0">
                <a:solidFill>
                  <a:srgbClr val="000000"/>
                </a:solidFill>
                <a:latin typeface="Microsoft YaHei"/>
              </a:rPr>
              <a:t>A</a:t>
            </a:r>
            <a:r>
              <a:rPr lang="zh-CN" altLang="en-US" sz="2800" dirty="0">
                <a:solidFill>
                  <a:srgbClr val="000000"/>
                </a:solidFill>
                <a:latin typeface="Microsoft YaHei"/>
              </a:rPr>
              <a:t>发送数据帧给</a:t>
            </a:r>
            <a:r>
              <a:rPr lang="en-US" altLang="zh-CN" sz="2800" dirty="0">
                <a:solidFill>
                  <a:srgbClr val="000000"/>
                </a:solidFill>
                <a:latin typeface="Microsoft YaHei"/>
              </a:rPr>
              <a:t>G——S1</a:t>
            </a:r>
            <a:r>
              <a:rPr lang="zh-CN" altLang="en-US" sz="2800" dirty="0">
                <a:solidFill>
                  <a:srgbClr val="000000"/>
                </a:solidFill>
                <a:latin typeface="Microsoft YaHei"/>
              </a:rPr>
              <a:t>是怎么知道要把数据帧先转发到</a:t>
            </a:r>
            <a:r>
              <a:rPr lang="en-US" altLang="zh-CN" sz="2800" dirty="0">
                <a:solidFill>
                  <a:srgbClr val="000000"/>
                </a:solidFill>
                <a:latin typeface="Microsoft YaHei"/>
              </a:rPr>
              <a:t>S4</a:t>
            </a:r>
            <a:r>
              <a:rPr lang="zh-CN" altLang="en-US" sz="2800" dirty="0">
                <a:solidFill>
                  <a:srgbClr val="000000"/>
                </a:solidFill>
                <a:latin typeface="Microsoft YaHei"/>
              </a:rPr>
              <a:t>和</a:t>
            </a:r>
            <a:r>
              <a:rPr lang="en-US" altLang="zh-CN" sz="2800" dirty="0">
                <a:solidFill>
                  <a:srgbClr val="000000"/>
                </a:solidFill>
                <a:latin typeface="Microsoft YaHei"/>
              </a:rPr>
              <a:t>S3</a:t>
            </a:r>
            <a:r>
              <a:rPr lang="zh-CN" altLang="en-US" sz="2800" dirty="0">
                <a:solidFill>
                  <a:srgbClr val="000000"/>
                </a:solidFill>
                <a:latin typeface="Microsoft YaHei"/>
              </a:rPr>
              <a:t>的？</a:t>
            </a:r>
            <a:endParaRPr lang="en-US" altLang="zh-CN" sz="2800" dirty="0">
              <a:solidFill>
                <a:srgbClr val="000000"/>
              </a:solidFill>
              <a:latin typeface="Microsoft YaHei"/>
            </a:endParaRPr>
          </a:p>
          <a:p>
            <a:pPr>
              <a:lnSpc>
                <a:spcPct val="110000"/>
              </a:lnSpc>
              <a:spcBef>
                <a:spcPct val="20000"/>
              </a:spcBef>
              <a:buClr>
                <a:srgbClr val="000099"/>
              </a:buClr>
              <a:buSzPct val="65000"/>
              <a:defRPr/>
            </a:pPr>
            <a:r>
              <a:rPr lang="zh-CN" altLang="en-US" sz="2800" b="1" u="sng" dirty="0">
                <a:solidFill>
                  <a:srgbClr val="CC0000"/>
                </a:solidFill>
                <a:latin typeface="Microsoft YaHei"/>
              </a:rPr>
              <a:t>回答</a:t>
            </a:r>
            <a:r>
              <a:rPr lang="zh-CN" altLang="en-US" sz="2800" dirty="0">
                <a:solidFill>
                  <a:srgbClr val="CC0000"/>
                </a:solidFill>
                <a:latin typeface="Microsoft YaHei"/>
              </a:rPr>
              <a:t>：</a:t>
            </a:r>
            <a:r>
              <a:rPr lang="zh-CN" altLang="en-US" sz="2800" dirty="0">
                <a:solidFill>
                  <a:prstClr val="black"/>
                </a:solidFill>
                <a:latin typeface="Microsoft YaHei"/>
              </a:rPr>
              <a:t>泛洪和自学习</a:t>
            </a:r>
            <a:endParaRPr lang="en-US" sz="2800" dirty="0">
              <a:solidFill>
                <a:prstClr val="black"/>
              </a:solidFill>
              <a:latin typeface="Microsoft YaHei"/>
            </a:endParaRPr>
          </a:p>
        </p:txBody>
      </p:sp>
      <p:grpSp>
        <p:nvGrpSpPr>
          <p:cNvPr id="95239" name="Group 1"/>
          <p:cNvGrpSpPr>
            <a:grpSpLocks/>
          </p:cNvGrpSpPr>
          <p:nvPr/>
        </p:nvGrpSpPr>
        <p:grpSpPr bwMode="auto">
          <a:xfrm>
            <a:off x="1278467" y="2444750"/>
            <a:ext cx="2614095" cy="1358900"/>
            <a:chOff x="958850" y="2444750"/>
            <a:chExt cx="1961089" cy="1358710"/>
          </a:xfrm>
        </p:grpSpPr>
        <p:sp>
          <p:nvSpPr>
            <p:cNvPr id="68657"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58"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59"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60" name="Text Box 64"/>
            <p:cNvSpPr txBox="1">
              <a:spLocks noChangeArrowheads="1"/>
            </p:cNvSpPr>
            <p:nvPr/>
          </p:nvSpPr>
          <p:spPr bwMode="auto">
            <a:xfrm>
              <a:off x="958850" y="2844744"/>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A</a:t>
              </a:r>
            </a:p>
          </p:txBody>
        </p:sp>
        <p:sp>
          <p:nvSpPr>
            <p:cNvPr id="68661" name="Text Box 65"/>
            <p:cNvSpPr txBox="1">
              <a:spLocks noChangeArrowheads="1"/>
            </p:cNvSpPr>
            <p:nvPr/>
          </p:nvSpPr>
          <p:spPr bwMode="auto">
            <a:xfrm>
              <a:off x="1408232" y="3306642"/>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68662" name="Text Box 73"/>
            <p:cNvSpPr txBox="1">
              <a:spLocks noChangeArrowheads="1"/>
            </p:cNvSpPr>
            <p:nvPr/>
          </p:nvSpPr>
          <p:spPr bwMode="auto">
            <a:xfrm>
              <a:off x="2181548" y="2444750"/>
              <a:ext cx="31771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1</a:t>
              </a:r>
            </a:p>
          </p:txBody>
        </p:sp>
        <p:sp>
          <p:nvSpPr>
            <p:cNvPr id="68663" name="Text Box 66"/>
            <p:cNvSpPr txBox="1">
              <a:spLocks noChangeArrowheads="1"/>
            </p:cNvSpPr>
            <p:nvPr/>
          </p:nvSpPr>
          <p:spPr bwMode="auto">
            <a:xfrm>
              <a:off x="2656336" y="3298706"/>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C</a:t>
              </a:r>
            </a:p>
          </p:txBody>
        </p:sp>
        <p:grpSp>
          <p:nvGrpSpPr>
            <p:cNvPr id="95288" name="Group 44"/>
            <p:cNvGrpSpPr>
              <a:grpSpLocks/>
            </p:cNvGrpSpPr>
            <p:nvPr/>
          </p:nvGrpSpPr>
          <p:grpSpPr bwMode="auto">
            <a:xfrm>
              <a:off x="1127760" y="2834640"/>
              <a:ext cx="568960" cy="481140"/>
              <a:chOff x="-44" y="1473"/>
              <a:chExt cx="981" cy="1105"/>
            </a:xfrm>
          </p:grpSpPr>
          <p:pic>
            <p:nvPicPr>
              <p:cNvPr id="9529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89" name="Group 44"/>
            <p:cNvGrpSpPr>
              <a:grpSpLocks/>
            </p:cNvGrpSpPr>
            <p:nvPr/>
          </p:nvGrpSpPr>
          <p:grpSpPr bwMode="auto">
            <a:xfrm>
              <a:off x="1534160" y="3291840"/>
              <a:ext cx="568960" cy="481140"/>
              <a:chOff x="-44" y="1473"/>
              <a:chExt cx="981" cy="1105"/>
            </a:xfrm>
          </p:grpSpPr>
          <p:pic>
            <p:nvPicPr>
              <p:cNvPr id="9529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90" name="Group 44"/>
            <p:cNvGrpSpPr>
              <a:grpSpLocks/>
            </p:cNvGrpSpPr>
            <p:nvPr/>
          </p:nvGrpSpPr>
          <p:grpSpPr bwMode="auto">
            <a:xfrm>
              <a:off x="2062480" y="3322320"/>
              <a:ext cx="568960" cy="481140"/>
              <a:chOff x="-44" y="1473"/>
              <a:chExt cx="981" cy="1105"/>
            </a:xfrm>
          </p:grpSpPr>
          <p:pic>
            <p:nvPicPr>
              <p:cNvPr id="9529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9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8667" name="Picture 3"/>
            <p:cNvPicPr>
              <a:picLocks noChangeAspect="1" noChangeArrowheads="1"/>
            </p:cNvPicPr>
            <p:nvPr/>
          </p:nvPicPr>
          <p:blipFill>
            <a:blip r:embed="rId4"/>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3" name="Group 2"/>
          <p:cNvGrpSpPr>
            <a:grpSpLocks/>
          </p:cNvGrpSpPr>
          <p:nvPr/>
        </p:nvGrpSpPr>
        <p:grpSpPr bwMode="auto">
          <a:xfrm>
            <a:off x="3172884" y="1984375"/>
            <a:ext cx="6391353" cy="2044145"/>
            <a:chOff x="2379663" y="1984375"/>
            <a:chExt cx="4793069" cy="2043590"/>
          </a:xfrm>
        </p:grpSpPr>
        <p:sp>
          <p:nvSpPr>
            <p:cNvPr id="68618"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19"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0"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1"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2"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3"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4"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5"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6"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8627" name="Text Box 67"/>
            <p:cNvSpPr txBox="1">
              <a:spLocks noChangeArrowheads="1"/>
            </p:cNvSpPr>
            <p:nvPr/>
          </p:nvSpPr>
          <p:spPr bwMode="auto">
            <a:xfrm>
              <a:off x="3620973" y="3222289"/>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D</a:t>
              </a:r>
            </a:p>
          </p:txBody>
        </p:sp>
        <p:sp>
          <p:nvSpPr>
            <p:cNvPr id="68628" name="Text Box 68"/>
            <p:cNvSpPr txBox="1">
              <a:spLocks noChangeArrowheads="1"/>
            </p:cNvSpPr>
            <p:nvPr/>
          </p:nvSpPr>
          <p:spPr bwMode="auto">
            <a:xfrm>
              <a:off x="4094004" y="3658733"/>
              <a:ext cx="25389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E</a:t>
              </a:r>
            </a:p>
          </p:txBody>
        </p:sp>
        <p:sp>
          <p:nvSpPr>
            <p:cNvPr id="68629" name="Text Box 69"/>
            <p:cNvSpPr txBox="1">
              <a:spLocks noChangeArrowheads="1"/>
            </p:cNvSpPr>
            <p:nvPr/>
          </p:nvSpPr>
          <p:spPr bwMode="auto">
            <a:xfrm>
              <a:off x="4567035" y="3057234"/>
              <a:ext cx="244275"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F</a:t>
              </a:r>
            </a:p>
          </p:txBody>
        </p:sp>
        <p:sp>
          <p:nvSpPr>
            <p:cNvPr id="68630" name="Text Box 74"/>
            <p:cNvSpPr txBox="1">
              <a:spLocks noChangeArrowheads="1"/>
            </p:cNvSpPr>
            <p:nvPr/>
          </p:nvSpPr>
          <p:spPr bwMode="auto">
            <a:xfrm>
              <a:off x="3408267" y="2768387"/>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2</a:t>
              </a:r>
            </a:p>
          </p:txBody>
        </p:sp>
        <p:sp>
          <p:nvSpPr>
            <p:cNvPr id="68631" name="Text Box 75"/>
            <p:cNvSpPr txBox="1">
              <a:spLocks noChangeArrowheads="1"/>
            </p:cNvSpPr>
            <p:nvPr/>
          </p:nvSpPr>
          <p:spPr bwMode="auto">
            <a:xfrm>
              <a:off x="4635290" y="1984375"/>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4</a:t>
              </a:r>
            </a:p>
          </p:txBody>
        </p:sp>
        <p:sp>
          <p:nvSpPr>
            <p:cNvPr id="68632" name="Text Box 76"/>
            <p:cNvSpPr txBox="1">
              <a:spLocks noChangeArrowheads="1"/>
            </p:cNvSpPr>
            <p:nvPr/>
          </p:nvSpPr>
          <p:spPr bwMode="auto">
            <a:xfrm>
              <a:off x="6009938" y="2570004"/>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3</a:t>
              </a:r>
            </a:p>
          </p:txBody>
        </p:sp>
        <p:sp>
          <p:nvSpPr>
            <p:cNvPr id="68633" name="Text Box 78"/>
            <p:cNvSpPr txBox="1">
              <a:spLocks noChangeArrowheads="1"/>
            </p:cNvSpPr>
            <p:nvPr/>
          </p:nvSpPr>
          <p:spPr bwMode="auto">
            <a:xfrm>
              <a:off x="6240104" y="3541290"/>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H</a:t>
              </a:r>
            </a:p>
          </p:txBody>
        </p:sp>
        <p:sp>
          <p:nvSpPr>
            <p:cNvPr id="68634" name="Text Box 79"/>
            <p:cNvSpPr txBox="1">
              <a:spLocks noChangeArrowheads="1"/>
            </p:cNvSpPr>
            <p:nvPr/>
          </p:nvSpPr>
          <p:spPr bwMode="auto">
            <a:xfrm>
              <a:off x="6986160" y="3179439"/>
              <a:ext cx="18657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I</a:t>
              </a:r>
            </a:p>
          </p:txBody>
        </p:sp>
        <p:sp>
          <p:nvSpPr>
            <p:cNvPr id="68635" name="Text Box 80"/>
            <p:cNvSpPr txBox="1">
              <a:spLocks noChangeArrowheads="1"/>
            </p:cNvSpPr>
            <p:nvPr/>
          </p:nvSpPr>
          <p:spPr bwMode="auto">
            <a:xfrm>
              <a:off x="5103560" y="3595251"/>
              <a:ext cx="27312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G</a:t>
              </a:r>
            </a:p>
          </p:txBody>
        </p:sp>
        <p:pic>
          <p:nvPicPr>
            <p:cNvPr id="68636" name="Picture 3"/>
            <p:cNvPicPr>
              <a:picLocks noChangeAspect="1" noChangeArrowheads="1"/>
            </p:cNvPicPr>
            <p:nvPr/>
          </p:nvPicPr>
          <p:blipFill>
            <a:blip r:embed="rId4"/>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5261" name="Group 44"/>
            <p:cNvGrpSpPr>
              <a:grpSpLocks/>
            </p:cNvGrpSpPr>
            <p:nvPr/>
          </p:nvGrpSpPr>
          <p:grpSpPr bwMode="auto">
            <a:xfrm>
              <a:off x="3139440" y="3180080"/>
              <a:ext cx="568960" cy="481140"/>
              <a:chOff x="-44" y="1473"/>
              <a:chExt cx="981" cy="1105"/>
            </a:xfrm>
          </p:grpSpPr>
          <p:pic>
            <p:nvPicPr>
              <p:cNvPr id="9527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8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2" name="Group 44"/>
            <p:cNvGrpSpPr>
              <a:grpSpLocks/>
            </p:cNvGrpSpPr>
            <p:nvPr/>
          </p:nvGrpSpPr>
          <p:grpSpPr bwMode="auto">
            <a:xfrm>
              <a:off x="3576320" y="3525520"/>
              <a:ext cx="568960" cy="481140"/>
              <a:chOff x="-44" y="1473"/>
              <a:chExt cx="981" cy="1105"/>
            </a:xfrm>
          </p:grpSpPr>
          <p:pic>
            <p:nvPicPr>
              <p:cNvPr id="9527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3" name="Group 44"/>
            <p:cNvGrpSpPr>
              <a:grpSpLocks/>
            </p:cNvGrpSpPr>
            <p:nvPr/>
          </p:nvGrpSpPr>
          <p:grpSpPr bwMode="auto">
            <a:xfrm>
              <a:off x="4135120" y="3281680"/>
              <a:ext cx="568960" cy="481140"/>
              <a:chOff x="-44" y="1473"/>
              <a:chExt cx="981" cy="1105"/>
            </a:xfrm>
          </p:grpSpPr>
          <p:pic>
            <p:nvPicPr>
              <p:cNvPr id="9527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4" name="Group 44"/>
            <p:cNvGrpSpPr>
              <a:grpSpLocks/>
            </p:cNvGrpSpPr>
            <p:nvPr/>
          </p:nvGrpSpPr>
          <p:grpSpPr bwMode="auto">
            <a:xfrm>
              <a:off x="5049520" y="3261360"/>
              <a:ext cx="568960" cy="481140"/>
              <a:chOff x="-44" y="1473"/>
              <a:chExt cx="981" cy="1105"/>
            </a:xfrm>
          </p:grpSpPr>
          <p:pic>
            <p:nvPicPr>
              <p:cNvPr id="9527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5" name="Group 44"/>
            <p:cNvGrpSpPr>
              <a:grpSpLocks/>
            </p:cNvGrpSpPr>
            <p:nvPr/>
          </p:nvGrpSpPr>
          <p:grpSpPr bwMode="auto">
            <a:xfrm>
              <a:off x="5588000" y="3434080"/>
              <a:ext cx="568960" cy="481140"/>
              <a:chOff x="-44" y="1473"/>
              <a:chExt cx="981" cy="1105"/>
            </a:xfrm>
          </p:grpSpPr>
          <p:pic>
            <p:nvPicPr>
              <p:cNvPr id="9527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266" name="Group 44"/>
            <p:cNvGrpSpPr>
              <a:grpSpLocks/>
            </p:cNvGrpSpPr>
            <p:nvPr/>
          </p:nvGrpSpPr>
          <p:grpSpPr bwMode="auto">
            <a:xfrm>
              <a:off x="6380480" y="3149600"/>
              <a:ext cx="568960" cy="481140"/>
              <a:chOff x="-44" y="1473"/>
              <a:chExt cx="981" cy="1105"/>
            </a:xfrm>
          </p:grpSpPr>
          <p:pic>
            <p:nvPicPr>
              <p:cNvPr id="9526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8643" name="Picture 3"/>
            <p:cNvPicPr>
              <a:picLocks noChangeAspect="1" noChangeArrowheads="1"/>
            </p:cNvPicPr>
            <p:nvPr/>
          </p:nvPicPr>
          <p:blipFill>
            <a:blip r:embed="rId4"/>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8644" name="Picture 3"/>
            <p:cNvPicPr>
              <a:picLocks noChangeAspect="1" noChangeArrowheads="1"/>
            </p:cNvPicPr>
            <p:nvPr/>
          </p:nvPicPr>
          <p:blipFill>
            <a:blip r:embed="rId4"/>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1833087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AAE0AB2-CB6E-4ECC-AA12-C406B628E20C}" type="slidenum">
              <a:rPr lang="en-US" altLang="zh-CN" sz="1200" smtClean="0">
                <a:solidFill>
                  <a:prstClr val="black"/>
                </a:solidFill>
                <a:latin typeface="Arial" pitchFamily="34" charset="0"/>
              </a:rPr>
              <a:pPr>
                <a:spcBef>
                  <a:spcPct val="0"/>
                </a:spcBef>
                <a:buClrTx/>
                <a:buSzTx/>
                <a:buFontTx/>
                <a:buNone/>
              </a:pPr>
              <a:t>12</a:t>
            </a:fld>
            <a:endParaRPr lang="en-US" altLang="zh-CN" sz="1200">
              <a:solidFill>
                <a:prstClr val="black"/>
              </a:solidFill>
              <a:latin typeface="Arial" pitchFamily="34" charset="0"/>
            </a:endParaRPr>
          </a:p>
        </p:txBody>
      </p:sp>
      <p:sp>
        <p:nvSpPr>
          <p:cNvPr id="10243" name="Rectangle 2"/>
          <p:cNvSpPr>
            <a:spLocks noGrp="1" noChangeArrowheads="1"/>
          </p:cNvSpPr>
          <p:nvPr>
            <p:ph type="title" idx="4294967295"/>
          </p:nvPr>
        </p:nvSpPr>
        <p:spPr>
          <a:xfrm>
            <a:off x="-1" y="228600"/>
            <a:ext cx="12192001" cy="1143000"/>
          </a:xfrm>
          <a:prstGeom prst="rect">
            <a:avLst/>
          </a:prstGeom>
        </p:spPr>
        <p:txBody>
          <a:bodyPr/>
          <a:lstStyle/>
          <a:p>
            <a:pPr algn="ctr"/>
            <a:r>
              <a:rPr lang="zh-CN" altLang="en-US" u="none" dirty="0"/>
              <a:t>差错检测和纠错技术</a:t>
            </a:r>
          </a:p>
        </p:txBody>
      </p:sp>
      <p:sp>
        <p:nvSpPr>
          <p:cNvPr id="10244" name="Rectangle 3"/>
          <p:cNvSpPr>
            <a:spLocks noGrp="1" noChangeArrowheads="1"/>
          </p:cNvSpPr>
          <p:nvPr>
            <p:ph type="body" idx="4294967295"/>
          </p:nvPr>
        </p:nvSpPr>
        <p:spPr>
          <a:xfrm>
            <a:off x="324091" y="1429634"/>
            <a:ext cx="5045075" cy="2968746"/>
          </a:xfrm>
          <a:prstGeom prst="rect">
            <a:avLst/>
          </a:prstGeom>
        </p:spPr>
        <p:txBody>
          <a:bodyPr/>
          <a:lstStyle/>
          <a:p>
            <a:pPr marL="355600" indent="-355600" eaLnBrk="1">
              <a:lnSpc>
                <a:spcPct val="115000"/>
              </a:lnSpc>
            </a:pPr>
            <a:r>
              <a:rPr lang="zh-CN" altLang="en-US" sz="2400" b="1" dirty="0">
                <a:solidFill>
                  <a:srgbClr val="FF0000"/>
                </a:solidFill>
                <a:latin typeface="+mn-ea"/>
              </a:rPr>
              <a:t>比特级差错检测和纠错</a:t>
            </a:r>
          </a:p>
          <a:p>
            <a:pPr lvl="1">
              <a:lnSpc>
                <a:spcPct val="115000"/>
              </a:lnSpc>
            </a:pPr>
            <a:r>
              <a:rPr lang="zh-CN" altLang="en-US" dirty="0">
                <a:latin typeface="+mn-ea"/>
              </a:rPr>
              <a:t>对一个节点发送到一个相邻节点的帧，</a:t>
            </a:r>
            <a:r>
              <a:rPr lang="zh-CN" altLang="en-US" dirty="0">
                <a:solidFill>
                  <a:srgbClr val="FF0000"/>
                </a:solidFill>
                <a:latin typeface="+mn-ea"/>
              </a:rPr>
              <a:t>检测是否出现比特差错</a:t>
            </a:r>
            <a:r>
              <a:rPr lang="zh-CN" altLang="en-US" dirty="0">
                <a:latin typeface="+mn-ea"/>
              </a:rPr>
              <a:t>，并纠正。</a:t>
            </a:r>
          </a:p>
          <a:p>
            <a:pPr lvl="1">
              <a:lnSpc>
                <a:spcPct val="115000"/>
              </a:lnSpc>
            </a:pPr>
            <a:r>
              <a:rPr lang="zh-CN" altLang="en-US" dirty="0">
                <a:latin typeface="+mn-ea"/>
              </a:rPr>
              <a:t>相关技术很多。</a:t>
            </a:r>
          </a:p>
          <a:p>
            <a:pPr lvl="1">
              <a:lnSpc>
                <a:spcPct val="115000"/>
              </a:lnSpc>
            </a:pPr>
            <a:r>
              <a:rPr lang="zh-CN" altLang="en-US" dirty="0">
                <a:latin typeface="+mn-ea"/>
              </a:rPr>
              <a:t>差错检测和纠错的过程</a:t>
            </a:r>
            <a:endParaRPr lang="en-US" altLang="zh-CN" dirty="0">
              <a:latin typeface="+mn-ea"/>
            </a:endParaRPr>
          </a:p>
          <a:p>
            <a:pPr>
              <a:lnSpc>
                <a:spcPct val="115000"/>
              </a:lnSpc>
            </a:pPr>
            <a:r>
              <a:rPr lang="zh-CN" altLang="en-US" sz="2400" b="1" dirty="0">
                <a:solidFill>
                  <a:srgbClr val="FF0000"/>
                </a:solidFill>
                <a:latin typeface="+mn-ea"/>
              </a:rPr>
              <a:t>差错检测并非</a:t>
            </a:r>
            <a:r>
              <a:rPr lang="en-US" altLang="zh-CN" sz="2400" b="1" dirty="0">
                <a:solidFill>
                  <a:srgbClr val="FF0000"/>
                </a:solidFill>
                <a:latin typeface="+mn-ea"/>
              </a:rPr>
              <a:t>100%</a:t>
            </a:r>
            <a:r>
              <a:rPr lang="zh-CN" altLang="en-US" sz="2400" b="1" dirty="0">
                <a:solidFill>
                  <a:srgbClr val="FF0000"/>
                </a:solidFill>
                <a:latin typeface="+mn-ea"/>
              </a:rPr>
              <a:t>可靠</a:t>
            </a:r>
            <a:endParaRPr lang="en-US" altLang="zh-CN" sz="2400" b="1" dirty="0">
              <a:solidFill>
                <a:srgbClr val="FF0000"/>
              </a:solidFill>
              <a:latin typeface="+mn-ea"/>
            </a:endParaRPr>
          </a:p>
          <a:p>
            <a:pPr lvl="1">
              <a:lnSpc>
                <a:spcPct val="115000"/>
              </a:lnSpc>
            </a:pPr>
            <a:r>
              <a:rPr lang="zh-CN" altLang="en-US" dirty="0">
                <a:latin typeface="+mn-ea"/>
              </a:rPr>
              <a:t>协议可能丢失一些错误</a:t>
            </a:r>
            <a:endParaRPr lang="en-US" altLang="zh-CN" dirty="0">
              <a:latin typeface="+mn-ea"/>
            </a:endParaRPr>
          </a:p>
          <a:p>
            <a:pPr lvl="1">
              <a:lnSpc>
                <a:spcPct val="115000"/>
              </a:lnSpc>
            </a:pPr>
            <a:r>
              <a:rPr lang="zh-CN" altLang="en-US" dirty="0">
                <a:latin typeface="+mn-ea"/>
              </a:rPr>
              <a:t>差错校验位越多，检测和纠正功能越好</a:t>
            </a:r>
          </a:p>
        </p:txBody>
      </p:sp>
      <p:pic>
        <p:nvPicPr>
          <p:cNvPr id="8"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040" y="1767682"/>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24214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69635"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ABCE3998-B52A-4048-A2EB-82558D4C26BF}" type="slidenum">
              <a:rPr lang="en-US" altLang="zh-CN" sz="1200">
                <a:solidFill>
                  <a:srgbClr val="000000"/>
                </a:solidFill>
                <a:latin typeface="Arial" pitchFamily="34" charset="0"/>
              </a:rPr>
              <a:pPr>
                <a:lnSpc>
                  <a:spcPct val="100000"/>
                </a:lnSpc>
                <a:spcBef>
                  <a:spcPct val="0"/>
                </a:spcBef>
                <a:buClrTx/>
                <a:buSzTx/>
                <a:buFontTx/>
                <a:buNone/>
              </a:pPr>
              <a:t>120</a:t>
            </a:fld>
            <a:endParaRPr lang="en-US" altLang="zh-CN" sz="1200">
              <a:solidFill>
                <a:srgbClr val="000000"/>
              </a:solidFill>
              <a:latin typeface="Arial" pitchFamily="34" charset="0"/>
            </a:endParaRPr>
          </a:p>
        </p:txBody>
      </p:sp>
      <p:sp>
        <p:nvSpPr>
          <p:cNvPr id="69636" name="Rectangle 2"/>
          <p:cNvSpPr>
            <a:spLocks noGrp="1" noChangeArrowheads="1"/>
          </p:cNvSpPr>
          <p:nvPr>
            <p:ph type="title" idx="4294967295"/>
          </p:nvPr>
        </p:nvSpPr>
        <p:spPr>
          <a:xfrm>
            <a:off x="14818" y="185195"/>
            <a:ext cx="12177182" cy="1143000"/>
          </a:xfrm>
          <a:prstGeom prst="rect">
            <a:avLst/>
          </a:prstGeom>
        </p:spPr>
        <p:txBody>
          <a:bodyPr/>
          <a:lstStyle/>
          <a:p>
            <a:pPr algn="ctr"/>
            <a:r>
              <a:rPr lang="zh-CN" altLang="en-US" dirty="0"/>
              <a:t>多个交换机自学习的例子</a:t>
            </a:r>
            <a:endParaRPr lang="en-US" altLang="zh-CN" dirty="0"/>
          </a:p>
        </p:txBody>
      </p:sp>
      <p:sp>
        <p:nvSpPr>
          <p:cNvPr id="69637" name="Rectangle 3"/>
          <p:cNvSpPr>
            <a:spLocks noGrp="1" noChangeArrowheads="1"/>
          </p:cNvSpPr>
          <p:nvPr>
            <p:ph type="body" idx="4294967295"/>
          </p:nvPr>
        </p:nvSpPr>
        <p:spPr>
          <a:xfrm>
            <a:off x="711453" y="1154681"/>
            <a:ext cx="10363200" cy="4648200"/>
          </a:xfrm>
          <a:prstGeom prst="rect">
            <a:avLst/>
          </a:prstGeom>
        </p:spPr>
        <p:txBody>
          <a:bodyPr/>
          <a:lstStyle/>
          <a:p>
            <a:pPr>
              <a:buFont typeface="Wingdings" pitchFamily="2" charset="2"/>
              <a:buNone/>
            </a:pPr>
            <a:r>
              <a:rPr lang="zh-CN" altLang="en-US" sz="2400" dirty="0"/>
              <a:t>假设主机</a:t>
            </a:r>
            <a:r>
              <a:rPr lang="en-US" altLang="zh-CN" sz="2400" dirty="0"/>
              <a:t>C</a:t>
            </a:r>
            <a:r>
              <a:rPr lang="zh-CN" altLang="en-US" sz="2400" dirty="0"/>
              <a:t>发送数据帧到主机</a:t>
            </a:r>
            <a:r>
              <a:rPr lang="en-US" altLang="zh-CN" sz="2400" dirty="0"/>
              <a:t>I</a:t>
            </a:r>
            <a:r>
              <a:rPr lang="zh-CN" altLang="en-US" sz="2400" dirty="0"/>
              <a:t>，主机</a:t>
            </a:r>
            <a:r>
              <a:rPr lang="en-US" altLang="zh-CN" sz="2400" dirty="0"/>
              <a:t>I</a:t>
            </a:r>
            <a:r>
              <a:rPr lang="zh-CN" altLang="en-US" sz="2400" dirty="0"/>
              <a:t>响应给主机</a:t>
            </a:r>
            <a:r>
              <a:rPr lang="en-US" altLang="zh-CN" sz="2400" dirty="0"/>
              <a:t>C</a:t>
            </a:r>
            <a:endParaRPr lang="en-US" altLang="zh-CN" dirty="0"/>
          </a:p>
        </p:txBody>
      </p:sp>
      <p:sp>
        <p:nvSpPr>
          <p:cNvPr id="69638" name="Rectangle 5"/>
          <p:cNvSpPr>
            <a:spLocks noChangeArrowheads="1"/>
          </p:cNvSpPr>
          <p:nvPr/>
        </p:nvSpPr>
        <p:spPr bwMode="auto">
          <a:xfrm>
            <a:off x="768050" y="4142692"/>
            <a:ext cx="8063025" cy="521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85000"/>
              </a:lnSpc>
              <a:spcBef>
                <a:spcPct val="20000"/>
              </a:spcBef>
              <a:buClr>
                <a:srgbClr val="000099"/>
              </a:buClr>
              <a:buSzPct val="65000"/>
              <a:defRPr/>
            </a:pPr>
            <a:r>
              <a:rPr lang="zh-CN" altLang="en-US" sz="2400" b="1" u="sng" dirty="0">
                <a:solidFill>
                  <a:srgbClr val="CC0000"/>
                </a:solidFill>
                <a:latin typeface="Gill Sans MT" charset="0"/>
                <a:ea typeface="ＭＳ Ｐゴシック" charset="0"/>
              </a:rPr>
              <a:t>问题</a:t>
            </a:r>
            <a:r>
              <a:rPr lang="en-US" sz="2400" u="sng" dirty="0">
                <a:solidFill>
                  <a:srgbClr val="CC0000"/>
                </a:solidFill>
                <a:latin typeface="Gill Sans MT" charset="0"/>
                <a:ea typeface="ＭＳ Ｐゴシック" charset="0"/>
              </a:rPr>
              <a:t>:</a:t>
            </a:r>
            <a:r>
              <a:rPr lang="en-US" sz="2400" dirty="0">
                <a:solidFill>
                  <a:srgbClr val="CC0000"/>
                </a:solidFill>
                <a:latin typeface="Gill Sans MT" charset="0"/>
                <a:ea typeface="ＭＳ Ｐゴシック" charset="0"/>
              </a:rPr>
              <a:t> </a:t>
            </a:r>
            <a:r>
              <a:rPr lang="zh-CN" altLang="en-US" sz="2400" dirty="0">
                <a:solidFill>
                  <a:prstClr val="black"/>
                </a:solidFill>
                <a:latin typeface="Microsoft YaHei"/>
              </a:rPr>
              <a:t>请大家画出</a:t>
            </a:r>
            <a:r>
              <a:rPr lang="en-US" altLang="zh-CN" sz="2400" dirty="0">
                <a:solidFill>
                  <a:prstClr val="black"/>
                </a:solidFill>
                <a:latin typeface="Microsoft YaHei"/>
              </a:rPr>
              <a:t>S</a:t>
            </a:r>
            <a:r>
              <a:rPr lang="en-US" altLang="zh-CN" sz="2400" baseline="-25000" dirty="0">
                <a:solidFill>
                  <a:prstClr val="black"/>
                </a:solidFill>
                <a:latin typeface="Microsoft YaHei"/>
              </a:rPr>
              <a:t>1</a:t>
            </a:r>
            <a:r>
              <a:rPr lang="en-US" altLang="zh-CN" sz="2400" dirty="0">
                <a:solidFill>
                  <a:prstClr val="black"/>
                </a:solidFill>
                <a:latin typeface="Microsoft YaHei"/>
              </a:rPr>
              <a:t>, S</a:t>
            </a:r>
            <a:r>
              <a:rPr lang="en-US" altLang="zh-CN" sz="2400" baseline="-25000" dirty="0">
                <a:solidFill>
                  <a:prstClr val="black"/>
                </a:solidFill>
                <a:latin typeface="Microsoft YaHei"/>
              </a:rPr>
              <a:t>2</a:t>
            </a:r>
            <a:r>
              <a:rPr lang="en-US" altLang="zh-CN" sz="2400" dirty="0">
                <a:solidFill>
                  <a:prstClr val="black"/>
                </a:solidFill>
                <a:latin typeface="Microsoft YaHei"/>
              </a:rPr>
              <a:t>, S</a:t>
            </a:r>
            <a:r>
              <a:rPr lang="en-US" altLang="zh-CN" sz="2400" baseline="-25000" dirty="0">
                <a:solidFill>
                  <a:prstClr val="black"/>
                </a:solidFill>
                <a:latin typeface="Microsoft YaHei"/>
              </a:rPr>
              <a:t>3</a:t>
            </a:r>
            <a:r>
              <a:rPr lang="en-US" altLang="zh-CN" sz="2400" dirty="0">
                <a:solidFill>
                  <a:prstClr val="black"/>
                </a:solidFill>
                <a:latin typeface="Microsoft YaHei"/>
              </a:rPr>
              <a:t>, S</a:t>
            </a:r>
            <a:r>
              <a:rPr lang="en-US" altLang="zh-CN" sz="2400" baseline="-25000" dirty="0">
                <a:solidFill>
                  <a:prstClr val="black"/>
                </a:solidFill>
                <a:latin typeface="Microsoft YaHei"/>
              </a:rPr>
              <a:t>4</a:t>
            </a:r>
            <a:r>
              <a:rPr lang="zh-CN" altLang="en-US" sz="2400" dirty="0">
                <a:solidFill>
                  <a:prstClr val="black"/>
                </a:solidFill>
                <a:latin typeface="Microsoft YaHei"/>
              </a:rPr>
              <a:t>交换机转发表和分组转发</a:t>
            </a:r>
            <a:endParaRPr lang="en-US" sz="2400" dirty="0">
              <a:solidFill>
                <a:prstClr val="black"/>
              </a:solidFill>
              <a:latin typeface="Microsoft YaHei"/>
            </a:endParaRPr>
          </a:p>
        </p:txBody>
      </p:sp>
      <p:grpSp>
        <p:nvGrpSpPr>
          <p:cNvPr id="96263" name="Group 58"/>
          <p:cNvGrpSpPr>
            <a:grpSpLocks/>
          </p:cNvGrpSpPr>
          <p:nvPr/>
        </p:nvGrpSpPr>
        <p:grpSpPr bwMode="auto">
          <a:xfrm>
            <a:off x="1278467" y="2444750"/>
            <a:ext cx="2614095" cy="1358900"/>
            <a:chOff x="958850" y="2444750"/>
            <a:chExt cx="1961089" cy="1358710"/>
          </a:xfrm>
        </p:grpSpPr>
        <p:sp>
          <p:nvSpPr>
            <p:cNvPr id="69681"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2"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3"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4" name="Text Box 64"/>
            <p:cNvSpPr txBox="1">
              <a:spLocks noChangeArrowheads="1"/>
            </p:cNvSpPr>
            <p:nvPr/>
          </p:nvSpPr>
          <p:spPr bwMode="auto">
            <a:xfrm>
              <a:off x="958850" y="2844744"/>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A</a:t>
              </a:r>
            </a:p>
          </p:txBody>
        </p:sp>
        <p:sp>
          <p:nvSpPr>
            <p:cNvPr id="69685" name="Text Box 65"/>
            <p:cNvSpPr txBox="1">
              <a:spLocks noChangeArrowheads="1"/>
            </p:cNvSpPr>
            <p:nvPr/>
          </p:nvSpPr>
          <p:spPr bwMode="auto">
            <a:xfrm>
              <a:off x="1408232" y="3306642"/>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69686" name="Text Box 73"/>
            <p:cNvSpPr txBox="1">
              <a:spLocks noChangeArrowheads="1"/>
            </p:cNvSpPr>
            <p:nvPr/>
          </p:nvSpPr>
          <p:spPr bwMode="auto">
            <a:xfrm>
              <a:off x="2181548" y="2444750"/>
              <a:ext cx="31771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9687" name="Text Box 66"/>
            <p:cNvSpPr txBox="1">
              <a:spLocks noChangeArrowheads="1"/>
            </p:cNvSpPr>
            <p:nvPr/>
          </p:nvSpPr>
          <p:spPr bwMode="auto">
            <a:xfrm>
              <a:off x="2656336" y="3298706"/>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C</a:t>
              </a:r>
            </a:p>
          </p:txBody>
        </p:sp>
        <p:grpSp>
          <p:nvGrpSpPr>
            <p:cNvPr id="96312" name="Group 44"/>
            <p:cNvGrpSpPr>
              <a:grpSpLocks/>
            </p:cNvGrpSpPr>
            <p:nvPr/>
          </p:nvGrpSpPr>
          <p:grpSpPr bwMode="auto">
            <a:xfrm>
              <a:off x="1127760" y="2834640"/>
              <a:ext cx="568960" cy="481140"/>
              <a:chOff x="-44" y="1473"/>
              <a:chExt cx="981" cy="1105"/>
            </a:xfrm>
          </p:grpSpPr>
          <p:pic>
            <p:nvPicPr>
              <p:cNvPr id="963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313" name="Group 44"/>
            <p:cNvGrpSpPr>
              <a:grpSpLocks/>
            </p:cNvGrpSpPr>
            <p:nvPr/>
          </p:nvGrpSpPr>
          <p:grpSpPr bwMode="auto">
            <a:xfrm>
              <a:off x="1534160" y="3291840"/>
              <a:ext cx="568960" cy="481140"/>
              <a:chOff x="-44" y="1473"/>
              <a:chExt cx="981" cy="1105"/>
            </a:xfrm>
          </p:grpSpPr>
          <p:pic>
            <p:nvPicPr>
              <p:cNvPr id="9631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314" name="Group 44"/>
            <p:cNvGrpSpPr>
              <a:grpSpLocks/>
            </p:cNvGrpSpPr>
            <p:nvPr/>
          </p:nvGrpSpPr>
          <p:grpSpPr bwMode="auto">
            <a:xfrm>
              <a:off x="2062480" y="3322320"/>
              <a:ext cx="568960" cy="481140"/>
              <a:chOff x="-44" y="1473"/>
              <a:chExt cx="981" cy="1105"/>
            </a:xfrm>
          </p:grpSpPr>
          <p:pic>
            <p:nvPicPr>
              <p:cNvPr id="963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9691" name="Picture 3"/>
            <p:cNvPicPr>
              <a:picLocks noChangeAspect="1" noChangeArrowheads="1"/>
            </p:cNvPicPr>
            <p:nvPr/>
          </p:nvPicPr>
          <p:blipFill>
            <a:blip r:embed="rId4"/>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96264" name="Group 76"/>
          <p:cNvGrpSpPr>
            <a:grpSpLocks/>
          </p:cNvGrpSpPr>
          <p:nvPr/>
        </p:nvGrpSpPr>
        <p:grpSpPr bwMode="auto">
          <a:xfrm>
            <a:off x="3172884" y="1984375"/>
            <a:ext cx="6391353" cy="2044145"/>
            <a:chOff x="2379663" y="1984375"/>
            <a:chExt cx="4793069" cy="2043590"/>
          </a:xfrm>
        </p:grpSpPr>
        <p:sp>
          <p:nvSpPr>
            <p:cNvPr id="69642"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3"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4"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5"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6"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7"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8"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9"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50"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51" name="Text Box 67"/>
            <p:cNvSpPr txBox="1">
              <a:spLocks noChangeArrowheads="1"/>
            </p:cNvSpPr>
            <p:nvPr/>
          </p:nvSpPr>
          <p:spPr bwMode="auto">
            <a:xfrm>
              <a:off x="3620973" y="3222289"/>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D</a:t>
              </a:r>
            </a:p>
          </p:txBody>
        </p:sp>
        <p:sp>
          <p:nvSpPr>
            <p:cNvPr id="69652" name="Text Box 68"/>
            <p:cNvSpPr txBox="1">
              <a:spLocks noChangeArrowheads="1"/>
            </p:cNvSpPr>
            <p:nvPr/>
          </p:nvSpPr>
          <p:spPr bwMode="auto">
            <a:xfrm>
              <a:off x="4094004" y="3658733"/>
              <a:ext cx="25389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E</a:t>
              </a:r>
            </a:p>
          </p:txBody>
        </p:sp>
        <p:sp>
          <p:nvSpPr>
            <p:cNvPr id="69653" name="Text Box 69"/>
            <p:cNvSpPr txBox="1">
              <a:spLocks noChangeArrowheads="1"/>
            </p:cNvSpPr>
            <p:nvPr/>
          </p:nvSpPr>
          <p:spPr bwMode="auto">
            <a:xfrm>
              <a:off x="4567035" y="3057234"/>
              <a:ext cx="244275"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F</a:t>
              </a:r>
            </a:p>
          </p:txBody>
        </p:sp>
        <p:sp>
          <p:nvSpPr>
            <p:cNvPr id="69654" name="Text Box 74"/>
            <p:cNvSpPr txBox="1">
              <a:spLocks noChangeArrowheads="1"/>
            </p:cNvSpPr>
            <p:nvPr/>
          </p:nvSpPr>
          <p:spPr bwMode="auto">
            <a:xfrm>
              <a:off x="3408267" y="2768387"/>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2</a:t>
              </a:r>
            </a:p>
          </p:txBody>
        </p:sp>
        <p:sp>
          <p:nvSpPr>
            <p:cNvPr id="69655" name="Text Box 75"/>
            <p:cNvSpPr txBox="1">
              <a:spLocks noChangeArrowheads="1"/>
            </p:cNvSpPr>
            <p:nvPr/>
          </p:nvSpPr>
          <p:spPr bwMode="auto">
            <a:xfrm>
              <a:off x="4635290" y="1984375"/>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4</a:t>
              </a:r>
            </a:p>
          </p:txBody>
        </p:sp>
        <p:sp>
          <p:nvSpPr>
            <p:cNvPr id="69656" name="Text Box 76"/>
            <p:cNvSpPr txBox="1">
              <a:spLocks noChangeArrowheads="1"/>
            </p:cNvSpPr>
            <p:nvPr/>
          </p:nvSpPr>
          <p:spPr bwMode="auto">
            <a:xfrm>
              <a:off x="6009938" y="2570004"/>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3</a:t>
              </a:r>
            </a:p>
          </p:txBody>
        </p:sp>
        <p:sp>
          <p:nvSpPr>
            <p:cNvPr id="69657" name="Text Box 78"/>
            <p:cNvSpPr txBox="1">
              <a:spLocks noChangeArrowheads="1"/>
            </p:cNvSpPr>
            <p:nvPr/>
          </p:nvSpPr>
          <p:spPr bwMode="auto">
            <a:xfrm>
              <a:off x="6240104" y="3541290"/>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H</a:t>
              </a:r>
            </a:p>
          </p:txBody>
        </p:sp>
        <p:sp>
          <p:nvSpPr>
            <p:cNvPr id="69658" name="Text Box 79"/>
            <p:cNvSpPr txBox="1">
              <a:spLocks noChangeArrowheads="1"/>
            </p:cNvSpPr>
            <p:nvPr/>
          </p:nvSpPr>
          <p:spPr bwMode="auto">
            <a:xfrm>
              <a:off x="6986160" y="3179439"/>
              <a:ext cx="18657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I</a:t>
              </a:r>
            </a:p>
          </p:txBody>
        </p:sp>
        <p:sp>
          <p:nvSpPr>
            <p:cNvPr id="69659" name="Text Box 80"/>
            <p:cNvSpPr txBox="1">
              <a:spLocks noChangeArrowheads="1"/>
            </p:cNvSpPr>
            <p:nvPr/>
          </p:nvSpPr>
          <p:spPr bwMode="auto">
            <a:xfrm>
              <a:off x="5103560" y="3595251"/>
              <a:ext cx="27312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G</a:t>
              </a:r>
            </a:p>
          </p:txBody>
        </p:sp>
        <p:pic>
          <p:nvPicPr>
            <p:cNvPr id="69660" name="Picture 3"/>
            <p:cNvPicPr>
              <a:picLocks noChangeAspect="1" noChangeArrowheads="1"/>
            </p:cNvPicPr>
            <p:nvPr/>
          </p:nvPicPr>
          <p:blipFill>
            <a:blip r:embed="rId4"/>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6285" name="Group 44"/>
            <p:cNvGrpSpPr>
              <a:grpSpLocks/>
            </p:cNvGrpSpPr>
            <p:nvPr/>
          </p:nvGrpSpPr>
          <p:grpSpPr bwMode="auto">
            <a:xfrm>
              <a:off x="3139440" y="3180080"/>
              <a:ext cx="568960" cy="481140"/>
              <a:chOff x="-44" y="1473"/>
              <a:chExt cx="981" cy="1105"/>
            </a:xfrm>
          </p:grpSpPr>
          <p:pic>
            <p:nvPicPr>
              <p:cNvPr id="9630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6" name="Group 44"/>
            <p:cNvGrpSpPr>
              <a:grpSpLocks/>
            </p:cNvGrpSpPr>
            <p:nvPr/>
          </p:nvGrpSpPr>
          <p:grpSpPr bwMode="auto">
            <a:xfrm>
              <a:off x="3576320" y="3525520"/>
              <a:ext cx="568960" cy="481140"/>
              <a:chOff x="-44" y="1473"/>
              <a:chExt cx="981" cy="1105"/>
            </a:xfrm>
          </p:grpSpPr>
          <p:pic>
            <p:nvPicPr>
              <p:cNvPr id="9630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7" name="Group 44"/>
            <p:cNvGrpSpPr>
              <a:grpSpLocks/>
            </p:cNvGrpSpPr>
            <p:nvPr/>
          </p:nvGrpSpPr>
          <p:grpSpPr bwMode="auto">
            <a:xfrm>
              <a:off x="4135120" y="3281680"/>
              <a:ext cx="568960" cy="481140"/>
              <a:chOff x="-44" y="1473"/>
              <a:chExt cx="981" cy="1105"/>
            </a:xfrm>
          </p:grpSpPr>
          <p:pic>
            <p:nvPicPr>
              <p:cNvPr id="9629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8" name="Group 44"/>
            <p:cNvGrpSpPr>
              <a:grpSpLocks/>
            </p:cNvGrpSpPr>
            <p:nvPr/>
          </p:nvGrpSpPr>
          <p:grpSpPr bwMode="auto">
            <a:xfrm>
              <a:off x="5049520" y="3261360"/>
              <a:ext cx="568960" cy="481140"/>
              <a:chOff x="-44" y="1473"/>
              <a:chExt cx="981" cy="1105"/>
            </a:xfrm>
          </p:grpSpPr>
          <p:pic>
            <p:nvPicPr>
              <p:cNvPr id="962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9" name="Group 44"/>
            <p:cNvGrpSpPr>
              <a:grpSpLocks/>
            </p:cNvGrpSpPr>
            <p:nvPr/>
          </p:nvGrpSpPr>
          <p:grpSpPr bwMode="auto">
            <a:xfrm>
              <a:off x="5588000" y="3434080"/>
              <a:ext cx="568960" cy="481140"/>
              <a:chOff x="-44" y="1473"/>
              <a:chExt cx="981" cy="1105"/>
            </a:xfrm>
          </p:grpSpPr>
          <p:pic>
            <p:nvPicPr>
              <p:cNvPr id="9629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90" name="Group 44"/>
            <p:cNvGrpSpPr>
              <a:grpSpLocks/>
            </p:cNvGrpSpPr>
            <p:nvPr/>
          </p:nvGrpSpPr>
          <p:grpSpPr bwMode="auto">
            <a:xfrm>
              <a:off x="6380480" y="3149600"/>
              <a:ext cx="568960" cy="481140"/>
              <a:chOff x="-44" y="1473"/>
              <a:chExt cx="981" cy="1105"/>
            </a:xfrm>
          </p:grpSpPr>
          <p:pic>
            <p:nvPicPr>
              <p:cNvPr id="962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9667" name="Picture 3"/>
            <p:cNvPicPr>
              <a:picLocks noChangeAspect="1" noChangeArrowheads="1"/>
            </p:cNvPicPr>
            <p:nvPr/>
          </p:nvPicPr>
          <p:blipFill>
            <a:blip r:embed="rId4"/>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9668" name="Picture 3"/>
            <p:cNvPicPr>
              <a:picLocks noChangeAspect="1" noChangeArrowheads="1"/>
            </p:cNvPicPr>
            <p:nvPr/>
          </p:nvPicPr>
          <p:blipFill>
            <a:blip r:embed="rId4"/>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66" name="Group 42"/>
          <p:cNvGrpSpPr>
            <a:grpSpLocks/>
          </p:cNvGrpSpPr>
          <p:nvPr/>
        </p:nvGrpSpPr>
        <p:grpSpPr bwMode="auto">
          <a:xfrm>
            <a:off x="601399" y="5215732"/>
            <a:ext cx="3017838" cy="1444625"/>
            <a:chOff x="3441" y="3154"/>
            <a:chExt cx="1901" cy="910"/>
          </a:xfrm>
        </p:grpSpPr>
        <p:sp>
          <p:nvSpPr>
            <p:cNvPr id="67"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68"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69"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1"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2" name="Group 49"/>
          <p:cNvGrpSpPr>
            <a:grpSpLocks/>
          </p:cNvGrpSpPr>
          <p:nvPr/>
        </p:nvGrpSpPr>
        <p:grpSpPr bwMode="auto">
          <a:xfrm>
            <a:off x="1036374" y="5649113"/>
            <a:ext cx="2471738" cy="377824"/>
            <a:chOff x="2376" y="3383"/>
            <a:chExt cx="1557" cy="238"/>
          </a:xfrm>
        </p:grpSpPr>
        <p:sp>
          <p:nvSpPr>
            <p:cNvPr id="73"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74"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75"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76" name="Group 94"/>
          <p:cNvGrpSpPr>
            <a:grpSpLocks/>
          </p:cNvGrpSpPr>
          <p:nvPr/>
        </p:nvGrpSpPr>
        <p:grpSpPr bwMode="auto">
          <a:xfrm>
            <a:off x="1033199" y="5934870"/>
            <a:ext cx="2471738" cy="377825"/>
            <a:chOff x="2376" y="3383"/>
            <a:chExt cx="1557" cy="238"/>
          </a:xfrm>
        </p:grpSpPr>
        <p:sp>
          <p:nvSpPr>
            <p:cNvPr id="77"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78"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4</a:t>
              </a:r>
            </a:p>
          </p:txBody>
        </p:sp>
        <p:sp>
          <p:nvSpPr>
            <p:cNvPr id="79"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80" name="Group 42"/>
          <p:cNvGrpSpPr>
            <a:grpSpLocks/>
          </p:cNvGrpSpPr>
          <p:nvPr/>
        </p:nvGrpSpPr>
        <p:grpSpPr bwMode="auto">
          <a:xfrm>
            <a:off x="4559565" y="5185458"/>
            <a:ext cx="3017838" cy="1444625"/>
            <a:chOff x="3441" y="3154"/>
            <a:chExt cx="1901" cy="910"/>
          </a:xfrm>
        </p:grpSpPr>
        <p:sp>
          <p:nvSpPr>
            <p:cNvPr id="81"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82"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83"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4"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5"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6" name="Group 49"/>
          <p:cNvGrpSpPr>
            <a:grpSpLocks/>
          </p:cNvGrpSpPr>
          <p:nvPr/>
        </p:nvGrpSpPr>
        <p:grpSpPr bwMode="auto">
          <a:xfrm>
            <a:off x="4994540" y="5618839"/>
            <a:ext cx="2471738" cy="377824"/>
            <a:chOff x="2376" y="3383"/>
            <a:chExt cx="1557" cy="238"/>
          </a:xfrm>
        </p:grpSpPr>
        <p:sp>
          <p:nvSpPr>
            <p:cNvPr id="87" name="Text Box 50"/>
            <p:cNvSpPr txBox="1">
              <a:spLocks noChangeArrowheads="1"/>
            </p:cNvSpPr>
            <p:nvPr/>
          </p:nvSpPr>
          <p:spPr bwMode="auto">
            <a:xfrm>
              <a:off x="2376" y="3388"/>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sp>
          <p:nvSpPr>
            <p:cNvPr id="88"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89"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90" name="Group 94"/>
          <p:cNvGrpSpPr>
            <a:grpSpLocks/>
          </p:cNvGrpSpPr>
          <p:nvPr/>
        </p:nvGrpSpPr>
        <p:grpSpPr bwMode="auto">
          <a:xfrm>
            <a:off x="4991365" y="5904596"/>
            <a:ext cx="2214563" cy="377825"/>
            <a:chOff x="2376" y="3383"/>
            <a:chExt cx="1395" cy="238"/>
          </a:xfrm>
        </p:grpSpPr>
        <p:sp>
          <p:nvSpPr>
            <p:cNvPr id="91" name="Text Box 95"/>
            <p:cNvSpPr txBox="1">
              <a:spLocks noChangeArrowheads="1"/>
            </p:cNvSpPr>
            <p:nvPr/>
          </p:nvSpPr>
          <p:spPr bwMode="auto">
            <a:xfrm>
              <a:off x="2376" y="3388"/>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en-US" altLang="zh-CN" sz="1800" dirty="0">
                <a:solidFill>
                  <a:srgbClr val="000000"/>
                </a:solidFill>
                <a:latin typeface="Arial" pitchFamily="34" charset="0"/>
                <a:cs typeface="Arial" pitchFamily="34" charset="0"/>
              </a:endParaRPr>
            </a:p>
          </p:txBody>
        </p:sp>
        <p:sp>
          <p:nvSpPr>
            <p:cNvPr id="92" name="Text Box 96"/>
            <p:cNvSpPr txBox="1">
              <a:spLocks noChangeArrowheads="1"/>
            </p:cNvSpPr>
            <p:nvPr/>
          </p:nvSpPr>
          <p:spPr bwMode="auto">
            <a:xfrm>
              <a:off x="3133" y="3387"/>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sp>
          <p:nvSpPr>
            <p:cNvPr id="93" name="Text Box 97"/>
            <p:cNvSpPr txBox="1">
              <a:spLocks noChangeArrowheads="1"/>
            </p:cNvSpPr>
            <p:nvPr/>
          </p:nvSpPr>
          <p:spPr bwMode="auto">
            <a:xfrm>
              <a:off x="3655" y="3383"/>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grpSp>
      <p:grpSp>
        <p:nvGrpSpPr>
          <p:cNvPr id="108" name="Group 42"/>
          <p:cNvGrpSpPr>
            <a:grpSpLocks/>
          </p:cNvGrpSpPr>
          <p:nvPr/>
        </p:nvGrpSpPr>
        <p:grpSpPr bwMode="auto">
          <a:xfrm>
            <a:off x="8478673" y="1125538"/>
            <a:ext cx="3017838" cy="1444625"/>
            <a:chOff x="3441" y="3154"/>
            <a:chExt cx="1901" cy="910"/>
          </a:xfrm>
        </p:grpSpPr>
        <p:sp>
          <p:nvSpPr>
            <p:cNvPr id="109"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10"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11"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2"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3"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14" name="Group 49"/>
          <p:cNvGrpSpPr>
            <a:grpSpLocks/>
          </p:cNvGrpSpPr>
          <p:nvPr/>
        </p:nvGrpSpPr>
        <p:grpSpPr bwMode="auto">
          <a:xfrm>
            <a:off x="8913648" y="1558919"/>
            <a:ext cx="2471738" cy="377824"/>
            <a:chOff x="2376" y="3383"/>
            <a:chExt cx="1557" cy="238"/>
          </a:xfrm>
        </p:grpSpPr>
        <p:sp>
          <p:nvSpPr>
            <p:cNvPr id="115"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16"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1</a:t>
              </a:r>
            </a:p>
          </p:txBody>
        </p:sp>
        <p:sp>
          <p:nvSpPr>
            <p:cNvPr id="117"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18" name="Group 94"/>
          <p:cNvGrpSpPr>
            <a:grpSpLocks/>
          </p:cNvGrpSpPr>
          <p:nvPr/>
        </p:nvGrpSpPr>
        <p:grpSpPr bwMode="auto">
          <a:xfrm>
            <a:off x="8910473" y="1844676"/>
            <a:ext cx="2471738" cy="377825"/>
            <a:chOff x="2376" y="3383"/>
            <a:chExt cx="1557" cy="238"/>
          </a:xfrm>
        </p:grpSpPr>
        <p:sp>
          <p:nvSpPr>
            <p:cNvPr id="119"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120"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121"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22" name="Group 42"/>
          <p:cNvGrpSpPr>
            <a:grpSpLocks/>
          </p:cNvGrpSpPr>
          <p:nvPr/>
        </p:nvGrpSpPr>
        <p:grpSpPr bwMode="auto">
          <a:xfrm>
            <a:off x="8496136" y="4212432"/>
            <a:ext cx="3017838" cy="1444625"/>
            <a:chOff x="3441" y="3154"/>
            <a:chExt cx="1901" cy="910"/>
          </a:xfrm>
        </p:grpSpPr>
        <p:sp>
          <p:nvSpPr>
            <p:cNvPr id="123"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24"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25"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6"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7"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28" name="Group 49"/>
          <p:cNvGrpSpPr>
            <a:grpSpLocks/>
          </p:cNvGrpSpPr>
          <p:nvPr/>
        </p:nvGrpSpPr>
        <p:grpSpPr bwMode="auto">
          <a:xfrm>
            <a:off x="8931111" y="4645813"/>
            <a:ext cx="2471738" cy="377824"/>
            <a:chOff x="2376" y="3383"/>
            <a:chExt cx="1557" cy="238"/>
          </a:xfrm>
        </p:grpSpPr>
        <p:sp>
          <p:nvSpPr>
            <p:cNvPr id="129"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30"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131"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32" name="Group 94"/>
          <p:cNvGrpSpPr>
            <a:grpSpLocks/>
          </p:cNvGrpSpPr>
          <p:nvPr/>
        </p:nvGrpSpPr>
        <p:grpSpPr bwMode="auto">
          <a:xfrm>
            <a:off x="8927936" y="4931570"/>
            <a:ext cx="2471738" cy="377825"/>
            <a:chOff x="2376" y="3383"/>
            <a:chExt cx="1557" cy="238"/>
          </a:xfrm>
        </p:grpSpPr>
        <p:sp>
          <p:nvSpPr>
            <p:cNvPr id="133"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134"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135"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sp>
        <p:nvSpPr>
          <p:cNvPr id="2" name="TextBox 1"/>
          <p:cNvSpPr txBox="1"/>
          <p:nvPr/>
        </p:nvSpPr>
        <p:spPr>
          <a:xfrm>
            <a:off x="2480735" y="2622550"/>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37" name="TextBox 136"/>
          <p:cNvSpPr txBox="1"/>
          <p:nvPr/>
        </p:nvSpPr>
        <p:spPr>
          <a:xfrm>
            <a:off x="2843330" y="3133010"/>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38" name="TextBox 137"/>
          <p:cNvSpPr txBox="1"/>
          <p:nvPr/>
        </p:nvSpPr>
        <p:spPr>
          <a:xfrm>
            <a:off x="3504937" y="3051708"/>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39" name="TextBox 138"/>
          <p:cNvSpPr txBox="1"/>
          <p:nvPr/>
        </p:nvSpPr>
        <p:spPr>
          <a:xfrm>
            <a:off x="3236196" y="2444750"/>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140" name="TextBox 139"/>
          <p:cNvSpPr txBox="1"/>
          <p:nvPr/>
        </p:nvSpPr>
        <p:spPr>
          <a:xfrm>
            <a:off x="4901149" y="1987121"/>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41" name="TextBox 140"/>
          <p:cNvSpPr txBox="1"/>
          <p:nvPr/>
        </p:nvSpPr>
        <p:spPr>
          <a:xfrm>
            <a:off x="5330826" y="2399268"/>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42" name="TextBox 141"/>
          <p:cNvSpPr txBox="1"/>
          <p:nvPr/>
        </p:nvSpPr>
        <p:spPr>
          <a:xfrm>
            <a:off x="5965826" y="2380735"/>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43" name="Text Box 50"/>
          <p:cNvSpPr txBox="1">
            <a:spLocks noChangeArrowheads="1"/>
          </p:cNvSpPr>
          <p:nvPr/>
        </p:nvSpPr>
        <p:spPr bwMode="auto">
          <a:xfrm>
            <a:off x="4966910" y="5636755"/>
            <a:ext cx="3508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44" name="TextBox 143"/>
          <p:cNvSpPr txBox="1"/>
          <p:nvPr/>
        </p:nvSpPr>
        <p:spPr>
          <a:xfrm>
            <a:off x="4866132" y="2822006"/>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46" name="TextBox 145"/>
          <p:cNvSpPr txBox="1"/>
          <p:nvPr/>
        </p:nvSpPr>
        <p:spPr>
          <a:xfrm>
            <a:off x="5098365" y="3099872"/>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87" name="TextBox 186"/>
          <p:cNvSpPr txBox="1"/>
          <p:nvPr/>
        </p:nvSpPr>
        <p:spPr>
          <a:xfrm>
            <a:off x="5570009" y="3134731"/>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88" name="TextBox 187"/>
          <p:cNvSpPr txBox="1"/>
          <p:nvPr/>
        </p:nvSpPr>
        <p:spPr>
          <a:xfrm>
            <a:off x="5574864" y="2544305"/>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189" name="TextBox 188"/>
          <p:cNvSpPr txBox="1"/>
          <p:nvPr/>
        </p:nvSpPr>
        <p:spPr>
          <a:xfrm>
            <a:off x="7389050" y="2912700"/>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230" name="TextBox 229"/>
          <p:cNvSpPr txBox="1"/>
          <p:nvPr/>
        </p:nvSpPr>
        <p:spPr>
          <a:xfrm>
            <a:off x="7727748" y="3166547"/>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231" name="TextBox 230"/>
          <p:cNvSpPr txBox="1"/>
          <p:nvPr/>
        </p:nvSpPr>
        <p:spPr>
          <a:xfrm>
            <a:off x="8491373" y="3222625"/>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232" name="TextBox 231"/>
          <p:cNvSpPr txBox="1"/>
          <p:nvPr/>
        </p:nvSpPr>
        <p:spPr>
          <a:xfrm>
            <a:off x="7854951" y="2561362"/>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3" name="矩形 2"/>
          <p:cNvSpPr/>
          <p:nvPr/>
        </p:nvSpPr>
        <p:spPr>
          <a:xfrm>
            <a:off x="1799275" y="4743143"/>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1</a:t>
            </a:r>
            <a:endParaRPr lang="zh-CN" altLang="en-US" dirty="0">
              <a:solidFill>
                <a:prstClr val="black"/>
              </a:solidFill>
            </a:endParaRPr>
          </a:p>
        </p:txBody>
      </p:sp>
      <p:sp>
        <p:nvSpPr>
          <p:cNvPr id="234" name="矩形 233"/>
          <p:cNvSpPr/>
          <p:nvPr/>
        </p:nvSpPr>
        <p:spPr>
          <a:xfrm>
            <a:off x="5862892" y="4664579"/>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2</a:t>
            </a:r>
            <a:endParaRPr lang="zh-CN" altLang="en-US" dirty="0">
              <a:solidFill>
                <a:prstClr val="black"/>
              </a:solidFill>
            </a:endParaRPr>
          </a:p>
        </p:txBody>
      </p:sp>
      <p:sp>
        <p:nvSpPr>
          <p:cNvPr id="235" name="矩形 234"/>
          <p:cNvSpPr/>
          <p:nvPr/>
        </p:nvSpPr>
        <p:spPr>
          <a:xfrm>
            <a:off x="9718150" y="648164"/>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4</a:t>
            </a:r>
            <a:endParaRPr lang="zh-CN" altLang="en-US" dirty="0">
              <a:solidFill>
                <a:prstClr val="black"/>
              </a:solidFill>
            </a:endParaRPr>
          </a:p>
        </p:txBody>
      </p:sp>
      <p:sp>
        <p:nvSpPr>
          <p:cNvPr id="236" name="矩形 235"/>
          <p:cNvSpPr/>
          <p:nvPr/>
        </p:nvSpPr>
        <p:spPr>
          <a:xfrm>
            <a:off x="9649452" y="3726379"/>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3</a:t>
            </a:r>
            <a:endParaRPr lang="zh-CN" altLang="en-US" dirty="0">
              <a:solidFill>
                <a:prstClr val="black"/>
              </a:solidFill>
            </a:endParaRPr>
          </a:p>
        </p:txBody>
      </p:sp>
    </p:spTree>
    <p:extLst>
      <p:ext uri="{BB962C8B-B14F-4D97-AF65-F5344CB8AC3E}">
        <p14:creationId xmlns:p14="http://schemas.microsoft.com/office/powerpoint/2010/main" val="165372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dissolve">
                                      <p:cBhvr>
                                        <p:cTn id="11" dur="500"/>
                                        <p:tgtEl>
                                          <p:spTgt spid="7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dissolve">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dissolve">
                                      <p:cBhvr>
                                        <p:cTn id="20" dur="500"/>
                                        <p:tgtEl>
                                          <p:spTgt spid="8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dissolve">
                                      <p:cBhvr>
                                        <p:cTn id="24" dur="500"/>
                                        <p:tgtEl>
                                          <p:spTgt spid="86"/>
                                        </p:tgtEl>
                                      </p:cBhvr>
                                    </p:animEffect>
                                  </p:childTnLst>
                                </p:cTn>
                              </p:par>
                            </p:childTnLst>
                          </p:cTn>
                        </p:par>
                        <p:par>
                          <p:cTn id="25" fill="hold">
                            <p:stCondLst>
                              <p:cond delay="1000"/>
                            </p:stCondLst>
                            <p:childTnLst>
                              <p:par>
                                <p:cTn id="26" presetID="9" presetClass="entr" presetSubtype="0" fill="hold" nodeType="after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dissolv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dissolve">
                                      <p:cBhvr>
                                        <p:cTn id="33" dur="500"/>
                                        <p:tgtEl>
                                          <p:spTgt spid="108"/>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dissolve">
                                      <p:cBhvr>
                                        <p:cTn id="37" dur="500"/>
                                        <p:tgtEl>
                                          <p:spTgt spid="114"/>
                                        </p:tgtEl>
                                      </p:cBhvr>
                                    </p:animEffect>
                                  </p:childTnLst>
                                </p:cTn>
                              </p:par>
                            </p:childTnLst>
                          </p:cTn>
                        </p:par>
                        <p:par>
                          <p:cTn id="38" fill="hold">
                            <p:stCondLst>
                              <p:cond delay="1000"/>
                            </p:stCondLst>
                            <p:childTnLst>
                              <p:par>
                                <p:cTn id="39" presetID="9" presetClass="entr" presetSubtype="0" fill="hold" nodeType="after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dissolve">
                                      <p:cBhvr>
                                        <p:cTn id="41" dur="500"/>
                                        <p:tgtEl>
                                          <p:spTgt spid="1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dissolve">
                                      <p:cBhvr>
                                        <p:cTn id="46" dur="500"/>
                                        <p:tgtEl>
                                          <p:spTgt spid="122"/>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dissolve">
                                      <p:cBhvr>
                                        <p:cTn id="50" dur="500"/>
                                        <p:tgtEl>
                                          <p:spTgt spid="128"/>
                                        </p:tgtEl>
                                      </p:cBhvr>
                                    </p:animEffect>
                                  </p:childTnLst>
                                </p:cTn>
                              </p:par>
                            </p:childTnLst>
                          </p:cTn>
                        </p:par>
                        <p:par>
                          <p:cTn id="51" fill="hold">
                            <p:stCondLst>
                              <p:cond delay="1000"/>
                            </p:stCondLst>
                            <p:childTnLst>
                              <p:par>
                                <p:cTn id="52" presetID="9" presetClass="entr" presetSubtype="0" fill="hold" nodeType="afterEffect">
                                  <p:stCondLst>
                                    <p:cond delay="0"/>
                                  </p:stCondLst>
                                  <p:childTnLst>
                                    <p:set>
                                      <p:cBhvr>
                                        <p:cTn id="53" dur="1" fill="hold">
                                          <p:stCondLst>
                                            <p:cond delay="0"/>
                                          </p:stCondLst>
                                        </p:cTn>
                                        <p:tgtEl>
                                          <p:spTgt spid="132"/>
                                        </p:tgtEl>
                                        <p:attrNameLst>
                                          <p:attrName>style.visibility</p:attrName>
                                        </p:attrNameLst>
                                      </p:cBhvr>
                                      <p:to>
                                        <p:strVal val="visible"/>
                                      </p:to>
                                    </p:set>
                                    <p:animEffect transition="in" filter="dissolve">
                                      <p:cBhvr>
                                        <p:cTn id="54"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txBox="1">
            <a:spLocks/>
          </p:cNvSpPr>
          <p:nvPr/>
        </p:nvSpPr>
        <p:spPr>
          <a:xfrm>
            <a:off x="11290300" y="6400800"/>
            <a:ext cx="901700" cy="457200"/>
          </a:xfrm>
          <a:prstGeom prst="rect">
            <a:avLst/>
          </a:prstGeom>
          <a:noFill/>
        </p:spPr>
        <p:txBody>
          <a:bodyPr/>
          <a:lstStyle>
            <a:defPPr>
              <a:defRPr lang="zh-CN"/>
            </a:defPPr>
            <a:lvl1pPr marL="0" algn="l" defTabSz="914400" rtl="0" eaLnBrk="1" latinLnBrk="0" hangingPunct="1">
              <a:spcBef>
                <a:spcPct val="20000"/>
              </a:spcBef>
              <a:buClr>
                <a:schemeClr val="accent2"/>
              </a:buClr>
              <a:buSzPct val="85000"/>
              <a:buFont typeface="ZapfDingbats" pitchFamily="82" charset="2"/>
              <a:buChar char="r"/>
              <a:defRPr sz="2800" kern="1200">
                <a:solidFill>
                  <a:schemeClr val="tx1"/>
                </a:solidFill>
                <a:latin typeface="Comic Sans MS" panose="030F0702030302020204" pitchFamily="66" charset="0"/>
                <a:ea typeface="宋体" panose="02010600030101010101" pitchFamily="2" charset="-122"/>
                <a:cs typeface="+mn-cs"/>
              </a:defRPr>
            </a:lvl1pPr>
            <a:lvl2pPr marL="742950" indent="-285750" algn="l" defTabSz="914400" rtl="0" eaLnBrk="1" latinLnBrk="0" hangingPunct="1">
              <a:spcBef>
                <a:spcPct val="20000"/>
              </a:spcBef>
              <a:buClr>
                <a:schemeClr val="accent2"/>
              </a:buClr>
              <a:buSzPct val="75000"/>
              <a:buFont typeface="ZapfDingbats" pitchFamily="82" charset="2"/>
              <a:buChar char="m"/>
              <a:defRPr sz="2400" kern="1200">
                <a:solidFill>
                  <a:schemeClr val="tx1"/>
                </a:solidFill>
                <a:latin typeface="Comic Sans MS" panose="030F0702030302020204" pitchFamily="66" charset="0"/>
                <a:ea typeface="宋体" panose="02010600030101010101" pitchFamily="2" charset="-122"/>
                <a:cs typeface="+mn-cs"/>
              </a:defRPr>
            </a:lvl2pPr>
            <a:lvl3pPr marL="1143000" indent="-228600" algn="l" defTabSz="914400" rtl="0" eaLnBrk="1" latinLnBrk="0" hangingPunct="1">
              <a:spcBef>
                <a:spcPct val="20000"/>
              </a:spcBef>
              <a:buChar char="•"/>
              <a:defRPr sz="2000" kern="1200">
                <a:solidFill>
                  <a:schemeClr val="tx1"/>
                </a:solidFill>
                <a:latin typeface="Comic Sans MS" panose="030F0702030302020204" pitchFamily="66" charset="0"/>
                <a:ea typeface="宋体" panose="02010600030101010101" pitchFamily="2" charset="-122"/>
                <a:cs typeface="+mn-cs"/>
              </a:defRPr>
            </a:lvl3pPr>
            <a:lvl4pPr marL="1600200" indent="-228600" algn="l" defTabSz="914400" rtl="0" eaLnBrk="1" latinLnBrk="0" hangingPunct="1">
              <a:spcBef>
                <a:spcPct val="20000"/>
              </a:spcBef>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spcBef>
                <a:spcPct val="20000"/>
              </a:spcBef>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9pPr>
          </a:lstStyle>
          <a:p>
            <a:pPr>
              <a:spcBef>
                <a:spcPct val="0"/>
              </a:spcBef>
              <a:buClrTx/>
              <a:buSzTx/>
              <a:buFontTx/>
              <a:buNone/>
            </a:pPr>
            <a:r>
              <a:rPr lang="en-US" altLang="zh-CN" sz="1400" dirty="0">
                <a:latin typeface="+mn-ea"/>
                <a:ea typeface="+mn-ea"/>
              </a:rPr>
              <a:t>5-</a:t>
            </a:r>
            <a:fld id="{E9DBD889-A8B2-4B97-8B51-C9190A1825F8}" type="slidenum">
              <a:rPr lang="en-US" altLang="zh-CN" sz="1400" smtClean="0">
                <a:latin typeface="+mn-ea"/>
                <a:ea typeface="+mn-ea"/>
              </a:rPr>
              <a:pPr>
                <a:spcBef>
                  <a:spcPct val="0"/>
                </a:spcBef>
                <a:buClrTx/>
                <a:buSzTx/>
                <a:buFontTx/>
                <a:buNone/>
              </a:pPr>
              <a:t>121</a:t>
            </a:fld>
            <a:endParaRPr lang="en-US" altLang="zh-CN" sz="1400" dirty="0">
              <a:latin typeface="+mn-ea"/>
              <a:ea typeface="+mn-ea"/>
            </a:endParaRPr>
          </a:p>
        </p:txBody>
      </p:sp>
      <p:sp>
        <p:nvSpPr>
          <p:cNvPr id="9" name="Rectangle 2"/>
          <p:cNvSpPr txBox="1">
            <a:spLocks noChangeArrowheads="1"/>
          </p:cNvSpPr>
          <p:nvPr/>
        </p:nvSpPr>
        <p:spPr>
          <a:xfrm>
            <a:off x="1981200" y="434975"/>
            <a:ext cx="77724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交换机的交换特点</a:t>
            </a:r>
          </a:p>
        </p:txBody>
      </p:sp>
      <p:sp>
        <p:nvSpPr>
          <p:cNvPr id="10" name="Rectangle 3"/>
          <p:cNvSpPr txBox="1">
            <a:spLocks noChangeArrowheads="1"/>
          </p:cNvSpPr>
          <p:nvPr/>
        </p:nvSpPr>
        <p:spPr>
          <a:xfrm>
            <a:off x="538480" y="1329055"/>
            <a:ext cx="6553200" cy="1924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3200" dirty="0">
                <a:latin typeface="+mn-ea"/>
              </a:rPr>
              <a:t> 识别目的</a:t>
            </a:r>
            <a:r>
              <a:rPr lang="en-US" altLang="zh-CN" sz="3200" dirty="0">
                <a:latin typeface="+mn-ea"/>
              </a:rPr>
              <a:t>MAC</a:t>
            </a:r>
            <a:r>
              <a:rPr lang="zh-CN" altLang="en-US" sz="3200" dirty="0">
                <a:latin typeface="+mn-ea"/>
              </a:rPr>
              <a:t>地址，根据交换表进行端口选择</a:t>
            </a:r>
          </a:p>
          <a:p>
            <a:pPr>
              <a:buFont typeface="Wingdings" panose="05000000000000000000" pitchFamily="2" charset="2"/>
              <a:buChar char="l"/>
            </a:pPr>
            <a:r>
              <a:rPr lang="zh-CN" altLang="en-US" sz="3200" dirty="0">
                <a:latin typeface="+mn-ea"/>
              </a:rPr>
              <a:t> 识别源</a:t>
            </a:r>
            <a:r>
              <a:rPr lang="en-US" altLang="zh-CN" sz="3200" dirty="0">
                <a:latin typeface="+mn-ea"/>
              </a:rPr>
              <a:t>MAC</a:t>
            </a:r>
            <a:r>
              <a:rPr lang="zh-CN" altLang="en-US" sz="3200" dirty="0">
                <a:latin typeface="+mn-ea"/>
              </a:rPr>
              <a:t>地址更新交换表</a:t>
            </a:r>
          </a:p>
        </p:txBody>
      </p:sp>
      <p:sp>
        <p:nvSpPr>
          <p:cNvPr id="11" name="AutoShape 4"/>
          <p:cNvSpPr>
            <a:spLocks noChangeArrowheads="1"/>
          </p:cNvSpPr>
          <p:nvPr/>
        </p:nvSpPr>
        <p:spPr bwMode="auto">
          <a:xfrm>
            <a:off x="2930526" y="4122739"/>
            <a:ext cx="6227763" cy="1711325"/>
          </a:xfrm>
          <a:prstGeom prst="wedgeRoundRectCallout">
            <a:avLst>
              <a:gd name="adj1" fmla="val -24000"/>
              <a:gd name="adj2" fmla="val -121056"/>
              <a:gd name="adj3" fmla="val 16667"/>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3200">
                <a:solidFill>
                  <a:srgbClr val="FF0000"/>
                </a:solidFill>
                <a:latin typeface="+mn-ea"/>
                <a:ea typeface="+mn-ea"/>
              </a:rPr>
              <a:t>在识别目的</a:t>
            </a:r>
            <a:r>
              <a:rPr lang="en-US" altLang="zh-CN" sz="3200">
                <a:solidFill>
                  <a:srgbClr val="FF0000"/>
                </a:solidFill>
                <a:latin typeface="+mn-ea"/>
                <a:ea typeface="+mn-ea"/>
              </a:rPr>
              <a:t>MAC</a:t>
            </a:r>
            <a:r>
              <a:rPr lang="zh-CN" altLang="en-US" sz="3200">
                <a:solidFill>
                  <a:srgbClr val="FF0000"/>
                </a:solidFill>
                <a:latin typeface="+mn-ea"/>
                <a:ea typeface="+mn-ea"/>
              </a:rPr>
              <a:t>地址和源</a:t>
            </a:r>
            <a:r>
              <a:rPr lang="en-US" altLang="zh-CN" sz="3200">
                <a:solidFill>
                  <a:srgbClr val="FF0000"/>
                </a:solidFill>
                <a:latin typeface="+mn-ea"/>
                <a:ea typeface="+mn-ea"/>
              </a:rPr>
              <a:t>MAC</a:t>
            </a:r>
            <a:r>
              <a:rPr lang="zh-CN" altLang="en-US" sz="3200">
                <a:solidFill>
                  <a:srgbClr val="FF0000"/>
                </a:solidFill>
                <a:latin typeface="+mn-ea"/>
                <a:ea typeface="+mn-ea"/>
              </a:rPr>
              <a:t>地址的过程中是否需要接收并缓存完整的帧呢？</a:t>
            </a:r>
          </a:p>
        </p:txBody>
      </p:sp>
    </p:spTree>
    <p:extLst>
      <p:ext uri="{BB962C8B-B14F-4D97-AF65-F5344CB8AC3E}">
        <p14:creationId xmlns:p14="http://schemas.microsoft.com/office/powerpoint/2010/main" val="320167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78D53CE4-99ED-4B1C-BE4B-8BCD15532948}" type="slidenum">
              <a:rPr lang="en-US" altLang="zh-CN" sz="1400">
                <a:latin typeface="Times New Roman" panose="02020603050405020304" pitchFamily="18" charset="0"/>
              </a:rPr>
              <a:pPr>
                <a:spcBef>
                  <a:spcPct val="0"/>
                </a:spcBef>
                <a:buClrTx/>
                <a:buSzTx/>
                <a:buFontTx/>
                <a:buNone/>
              </a:pPr>
              <a:t>122</a:t>
            </a:fld>
            <a:endParaRPr lang="en-US" altLang="zh-CN" sz="1400">
              <a:latin typeface="Times New Roman" panose="02020603050405020304" pitchFamily="18" charset="0"/>
            </a:endParaRPr>
          </a:p>
        </p:txBody>
      </p:sp>
      <p:sp>
        <p:nvSpPr>
          <p:cNvPr id="212996" name="Rectangle 2"/>
          <p:cNvSpPr>
            <a:spLocks noGrp="1" noChangeArrowheads="1"/>
          </p:cNvSpPr>
          <p:nvPr>
            <p:ph type="title" idx="4294967295"/>
          </p:nvPr>
        </p:nvSpPr>
        <p:spPr>
          <a:xfrm>
            <a:off x="1920240" y="313055"/>
            <a:ext cx="7772400" cy="762000"/>
          </a:xfrm>
          <a:prstGeom prst="rect">
            <a:avLst/>
          </a:prstGeom>
        </p:spPr>
        <p:txBody>
          <a:bodyPr/>
          <a:lstStyle/>
          <a:p>
            <a:pPr algn="ctr"/>
            <a:r>
              <a:rPr lang="zh-CN" altLang="en-US" sz="3600" dirty="0"/>
              <a:t>交换机的交换方式</a:t>
            </a:r>
          </a:p>
        </p:txBody>
      </p:sp>
      <p:sp>
        <p:nvSpPr>
          <p:cNvPr id="212997" name="Rectangle 3"/>
          <p:cNvSpPr>
            <a:spLocks noGrp="1" noChangeArrowheads="1"/>
          </p:cNvSpPr>
          <p:nvPr>
            <p:ph type="body" idx="4294967295"/>
          </p:nvPr>
        </p:nvSpPr>
        <p:spPr>
          <a:xfrm>
            <a:off x="467360" y="1371600"/>
            <a:ext cx="9977120" cy="5029200"/>
          </a:xfrm>
          <a:prstGeom prst="rect">
            <a:avLst/>
          </a:prstGeom>
        </p:spPr>
        <p:txBody>
          <a:bodyPr/>
          <a:lstStyle/>
          <a:p>
            <a:pPr>
              <a:lnSpc>
                <a:spcPct val="150000"/>
              </a:lnSpc>
              <a:buFont typeface="Wingdings" panose="05000000000000000000" pitchFamily="2" charset="2"/>
              <a:buChar char="l"/>
            </a:pPr>
            <a:r>
              <a:rPr lang="zh-CN" altLang="en-US" sz="3200" dirty="0">
                <a:latin typeface="+mn-ea"/>
              </a:rPr>
              <a:t> 存储转发（缓存整个帧后再转发）</a:t>
            </a:r>
          </a:p>
          <a:p>
            <a:pPr>
              <a:lnSpc>
                <a:spcPct val="150000"/>
              </a:lnSpc>
              <a:buFont typeface="Wingdings" panose="05000000000000000000" pitchFamily="2" charset="2"/>
              <a:buChar char="l"/>
            </a:pPr>
            <a:r>
              <a:rPr lang="zh-CN" altLang="en-US" sz="3200" dirty="0">
                <a:latin typeface="+mn-ea"/>
              </a:rPr>
              <a:t> 快速分组又称直通交换（识别出目的地址直接转发）</a:t>
            </a:r>
          </a:p>
          <a:p>
            <a:pPr>
              <a:lnSpc>
                <a:spcPct val="150000"/>
              </a:lnSpc>
              <a:buClr>
                <a:srgbClr val="FFCC00"/>
              </a:buClr>
              <a:buFont typeface="Wingdings" panose="05000000000000000000" pitchFamily="2" charset="2"/>
              <a:buChar char="Ø"/>
            </a:pPr>
            <a:endParaRPr lang="en-US" altLang="zh-CN" sz="3600" b="1" dirty="0"/>
          </a:p>
        </p:txBody>
      </p:sp>
    </p:spTree>
    <p:extLst>
      <p:ext uri="{BB962C8B-B14F-4D97-AF65-F5344CB8AC3E}">
        <p14:creationId xmlns:p14="http://schemas.microsoft.com/office/powerpoint/2010/main" val="30945798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mn-ea"/>
                <a:ea typeface="+mn-ea"/>
              </a:rPr>
              <a:t>5-</a:t>
            </a:r>
            <a:fld id="{A193C6EE-DB97-456C-A0A2-B93FF6AB6567}" type="slidenum">
              <a:rPr lang="en-US" altLang="zh-CN" sz="1400">
                <a:latin typeface="+mn-ea"/>
                <a:ea typeface="+mn-ea"/>
              </a:rPr>
              <a:pPr>
                <a:spcBef>
                  <a:spcPct val="0"/>
                </a:spcBef>
                <a:buClrTx/>
                <a:buSzTx/>
                <a:buFontTx/>
                <a:buNone/>
              </a:pPr>
              <a:t>123</a:t>
            </a:fld>
            <a:endParaRPr lang="en-US" altLang="zh-CN" sz="1400">
              <a:latin typeface="+mn-ea"/>
              <a:ea typeface="+mn-ea"/>
            </a:endParaRPr>
          </a:p>
        </p:txBody>
      </p:sp>
      <p:sp>
        <p:nvSpPr>
          <p:cNvPr id="214020" name="Rectangle 2"/>
          <p:cNvSpPr>
            <a:spLocks noGrp="1" noChangeArrowheads="1"/>
          </p:cNvSpPr>
          <p:nvPr>
            <p:ph type="title" idx="4294967295"/>
          </p:nvPr>
        </p:nvSpPr>
        <p:spPr>
          <a:xfrm>
            <a:off x="2065338" y="484190"/>
            <a:ext cx="7772400" cy="762000"/>
          </a:xfrm>
          <a:prstGeom prst="rect">
            <a:avLst/>
          </a:prstGeom>
        </p:spPr>
        <p:txBody>
          <a:bodyPr/>
          <a:lstStyle/>
          <a:p>
            <a:pPr algn="ctr"/>
            <a:r>
              <a:rPr lang="zh-CN" altLang="en-US" sz="3600" dirty="0">
                <a:latin typeface="+mn-ea"/>
                <a:ea typeface="+mn-ea"/>
              </a:rPr>
              <a:t>存储转发交换方式</a:t>
            </a:r>
          </a:p>
        </p:txBody>
      </p:sp>
      <p:sp>
        <p:nvSpPr>
          <p:cNvPr id="214021" name="Rectangle 3"/>
          <p:cNvSpPr>
            <a:spLocks noChangeArrowheads="1"/>
          </p:cNvSpPr>
          <p:nvPr/>
        </p:nvSpPr>
        <p:spPr bwMode="auto">
          <a:xfrm>
            <a:off x="3000375" y="1557339"/>
            <a:ext cx="6191250" cy="34559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430084" name="Rectangle 4"/>
          <p:cNvSpPr>
            <a:spLocks noChangeArrowheads="1"/>
          </p:cNvSpPr>
          <p:nvPr/>
        </p:nvSpPr>
        <p:spPr bwMode="auto">
          <a:xfrm>
            <a:off x="3000375" y="1989139"/>
            <a:ext cx="647700" cy="2663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接</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收</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操</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作</a:t>
            </a:r>
          </a:p>
        </p:txBody>
      </p:sp>
      <p:grpSp>
        <p:nvGrpSpPr>
          <p:cNvPr id="214023" name="Group 5"/>
          <p:cNvGrpSpPr>
            <a:grpSpLocks/>
          </p:cNvGrpSpPr>
          <p:nvPr/>
        </p:nvGrpSpPr>
        <p:grpSpPr bwMode="auto">
          <a:xfrm>
            <a:off x="1126333" y="2411413"/>
            <a:ext cx="1476375" cy="946150"/>
            <a:chOff x="90" y="2018"/>
            <a:chExt cx="930" cy="596"/>
          </a:xfrm>
        </p:grpSpPr>
        <p:sp>
          <p:nvSpPr>
            <p:cNvPr id="214038" name="Line 6"/>
            <p:cNvSpPr>
              <a:spLocks noChangeShapeType="1"/>
            </p:cNvSpPr>
            <p:nvPr/>
          </p:nvSpPr>
          <p:spPr bwMode="auto">
            <a:xfrm>
              <a:off x="158" y="2614"/>
              <a:ext cx="772" cy="0"/>
            </a:xfrm>
            <a:prstGeom prst="line">
              <a:avLst/>
            </a:prstGeom>
            <a:noFill/>
            <a:ln w="571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4039" name="Text Box 7"/>
            <p:cNvSpPr txBox="1">
              <a:spLocks noChangeArrowheads="1"/>
            </p:cNvSpPr>
            <p:nvPr/>
          </p:nvSpPr>
          <p:spPr bwMode="auto">
            <a:xfrm>
              <a:off x="90" y="2018"/>
              <a:ext cx="93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端口</a:t>
              </a:r>
              <a:r>
                <a:rPr kumimoji="1" lang="en-US" altLang="zh-CN" dirty="0">
                  <a:latin typeface="+mn-ea"/>
                  <a:ea typeface="+mn-ea"/>
                </a:rPr>
                <a:t>1</a:t>
              </a:r>
            </a:p>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入数据</a:t>
              </a:r>
            </a:p>
          </p:txBody>
        </p:sp>
      </p:grpSp>
      <p:grpSp>
        <p:nvGrpSpPr>
          <p:cNvPr id="214024" name="Group 8"/>
          <p:cNvGrpSpPr>
            <a:grpSpLocks/>
          </p:cNvGrpSpPr>
          <p:nvPr/>
        </p:nvGrpSpPr>
        <p:grpSpPr bwMode="auto">
          <a:xfrm>
            <a:off x="9478963" y="2480946"/>
            <a:ext cx="1403350" cy="955675"/>
            <a:chOff x="4740" y="2063"/>
            <a:chExt cx="884" cy="602"/>
          </a:xfrm>
        </p:grpSpPr>
        <p:sp>
          <p:nvSpPr>
            <p:cNvPr id="214036" name="Line 9"/>
            <p:cNvSpPr>
              <a:spLocks noChangeShapeType="1"/>
            </p:cNvSpPr>
            <p:nvPr/>
          </p:nvSpPr>
          <p:spPr bwMode="auto">
            <a:xfrm>
              <a:off x="4830" y="2659"/>
              <a:ext cx="772" cy="0"/>
            </a:xfrm>
            <a:prstGeom prst="line">
              <a:avLst/>
            </a:prstGeom>
            <a:noFill/>
            <a:ln w="571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4037" name="Text Box 10"/>
            <p:cNvSpPr txBox="1">
              <a:spLocks noChangeArrowheads="1"/>
            </p:cNvSpPr>
            <p:nvPr/>
          </p:nvSpPr>
          <p:spPr bwMode="auto">
            <a:xfrm>
              <a:off x="4740" y="2063"/>
              <a:ext cx="884" cy="60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端口</a:t>
              </a:r>
              <a:r>
                <a:rPr kumimoji="1" lang="en-US" altLang="zh-CN" dirty="0">
                  <a:latin typeface="+mn-ea"/>
                  <a:ea typeface="+mn-ea"/>
                </a:rPr>
                <a:t>2</a:t>
              </a:r>
            </a:p>
            <a:p>
              <a:pPr algn="ctr" eaLnBrk="1" hangingPunct="1">
                <a:spcBef>
                  <a:spcPct val="0"/>
                </a:spcBef>
                <a:buClr>
                  <a:schemeClr val="hlink"/>
                </a:buClr>
                <a:buSzPct val="65000"/>
                <a:buFont typeface="Wingdings" panose="05000000000000000000" pitchFamily="2" charset="2"/>
                <a:buNone/>
              </a:pPr>
              <a:r>
                <a:rPr kumimoji="1" lang="zh-CN" altLang="en-US" dirty="0">
                  <a:latin typeface="+mn-ea"/>
                  <a:ea typeface="+mn-ea"/>
                </a:rPr>
                <a:t>出数据</a:t>
              </a:r>
            </a:p>
          </p:txBody>
        </p:sp>
      </p:grpSp>
      <p:sp>
        <p:nvSpPr>
          <p:cNvPr id="430091" name="Rectangle 11"/>
          <p:cNvSpPr>
            <a:spLocks noChangeArrowheads="1"/>
          </p:cNvSpPr>
          <p:nvPr/>
        </p:nvSpPr>
        <p:spPr bwMode="auto">
          <a:xfrm>
            <a:off x="8543925" y="2060576"/>
            <a:ext cx="647700" cy="2663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发</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送</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操</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作</a:t>
            </a:r>
          </a:p>
        </p:txBody>
      </p:sp>
      <p:sp>
        <p:nvSpPr>
          <p:cNvPr id="430092" name="Rectangle 12"/>
          <p:cNvSpPr>
            <a:spLocks noChangeArrowheads="1"/>
          </p:cNvSpPr>
          <p:nvPr/>
        </p:nvSpPr>
        <p:spPr bwMode="auto">
          <a:xfrm>
            <a:off x="3935413" y="1989139"/>
            <a:ext cx="647700" cy="2663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差</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错</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检</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测</a:t>
            </a:r>
          </a:p>
        </p:txBody>
      </p:sp>
      <p:sp>
        <p:nvSpPr>
          <p:cNvPr id="430093" name="Rectangle 13"/>
          <p:cNvSpPr>
            <a:spLocks noChangeArrowheads="1"/>
          </p:cNvSpPr>
          <p:nvPr/>
        </p:nvSpPr>
        <p:spPr bwMode="auto">
          <a:xfrm>
            <a:off x="5087938" y="1989139"/>
            <a:ext cx="647700" cy="2663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缓</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冲</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区</a:t>
            </a:r>
          </a:p>
        </p:txBody>
      </p:sp>
      <p:sp>
        <p:nvSpPr>
          <p:cNvPr id="430094" name="Rectangle 14"/>
          <p:cNvSpPr>
            <a:spLocks noChangeArrowheads="1"/>
          </p:cNvSpPr>
          <p:nvPr/>
        </p:nvSpPr>
        <p:spPr bwMode="auto">
          <a:xfrm>
            <a:off x="6167439" y="1989139"/>
            <a:ext cx="2016125" cy="2663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en-US" altLang="zh-CN" sz="3200">
                <a:latin typeface="+mn-ea"/>
                <a:ea typeface="+mn-ea"/>
              </a:rPr>
              <a:t>SAT</a:t>
            </a:r>
          </a:p>
          <a:p>
            <a:pPr algn="ctr" eaLnBrk="1" hangingPunct="1">
              <a:spcBef>
                <a:spcPct val="0"/>
              </a:spcBef>
              <a:buClr>
                <a:schemeClr val="hlink"/>
              </a:buClr>
              <a:buSzPct val="65000"/>
              <a:buFont typeface="Wingdings" panose="05000000000000000000" pitchFamily="2" charset="2"/>
              <a:buNone/>
            </a:pPr>
            <a:r>
              <a:rPr kumimoji="1" lang="zh-CN" altLang="en-US" sz="3200">
                <a:latin typeface="+mn-ea"/>
                <a:ea typeface="+mn-ea"/>
              </a:rPr>
              <a:t>滤波转发</a:t>
            </a:r>
          </a:p>
        </p:txBody>
      </p:sp>
      <p:sp>
        <p:nvSpPr>
          <p:cNvPr id="430095" name="Line 15"/>
          <p:cNvSpPr>
            <a:spLocks noChangeShapeType="1"/>
          </p:cNvSpPr>
          <p:nvPr/>
        </p:nvSpPr>
        <p:spPr bwMode="auto">
          <a:xfrm>
            <a:off x="3648075" y="3357563"/>
            <a:ext cx="287338"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430096" name="Line 16"/>
          <p:cNvSpPr>
            <a:spLocks noChangeShapeType="1"/>
          </p:cNvSpPr>
          <p:nvPr/>
        </p:nvSpPr>
        <p:spPr bwMode="auto">
          <a:xfrm>
            <a:off x="4583114" y="3357563"/>
            <a:ext cx="5048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430097" name="Line 17"/>
          <p:cNvSpPr>
            <a:spLocks noChangeShapeType="1"/>
          </p:cNvSpPr>
          <p:nvPr/>
        </p:nvSpPr>
        <p:spPr bwMode="auto">
          <a:xfrm>
            <a:off x="5735638" y="3357563"/>
            <a:ext cx="4318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430098" name="Line 18"/>
          <p:cNvSpPr>
            <a:spLocks noChangeShapeType="1"/>
          </p:cNvSpPr>
          <p:nvPr/>
        </p:nvSpPr>
        <p:spPr bwMode="auto">
          <a:xfrm>
            <a:off x="8183563" y="3357563"/>
            <a:ext cx="360362"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4033" name="Text Box 19"/>
          <p:cNvSpPr txBox="1">
            <a:spLocks noChangeArrowheads="1"/>
          </p:cNvSpPr>
          <p:nvPr/>
        </p:nvSpPr>
        <p:spPr bwMode="auto">
          <a:xfrm>
            <a:off x="4295776" y="5157789"/>
            <a:ext cx="3529013" cy="65087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3600">
                <a:latin typeface="+mn-ea"/>
                <a:ea typeface="+mn-ea"/>
              </a:rPr>
              <a:t>交换器</a:t>
            </a:r>
          </a:p>
        </p:txBody>
      </p:sp>
      <p:sp>
        <p:nvSpPr>
          <p:cNvPr id="430100" name="AutoShape 20"/>
          <p:cNvSpPr>
            <a:spLocks noChangeArrowheads="1"/>
          </p:cNvSpPr>
          <p:nvPr/>
        </p:nvSpPr>
        <p:spPr bwMode="auto">
          <a:xfrm>
            <a:off x="1919289" y="5084764"/>
            <a:ext cx="1800225" cy="720725"/>
          </a:xfrm>
          <a:prstGeom prst="wedgeRoundRectCallout">
            <a:avLst>
              <a:gd name="adj1" fmla="val 31306"/>
              <a:gd name="adj2" fmla="val -103963"/>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a:latin typeface="+mn-ea"/>
                <a:ea typeface="+mn-ea"/>
              </a:rPr>
              <a:t>整个帧</a:t>
            </a:r>
          </a:p>
        </p:txBody>
      </p:sp>
      <p:sp>
        <p:nvSpPr>
          <p:cNvPr id="430101" name="AutoShape 21"/>
          <p:cNvSpPr>
            <a:spLocks noChangeArrowheads="1"/>
          </p:cNvSpPr>
          <p:nvPr/>
        </p:nvSpPr>
        <p:spPr bwMode="auto">
          <a:xfrm>
            <a:off x="7751764" y="5157789"/>
            <a:ext cx="1800225" cy="720725"/>
          </a:xfrm>
          <a:prstGeom prst="wedgeRoundRectCallout">
            <a:avLst>
              <a:gd name="adj1" fmla="val 12875"/>
              <a:gd name="adj2" fmla="val -10925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a:latin typeface="+mn-ea"/>
                <a:ea typeface="+mn-ea"/>
              </a:rPr>
              <a:t>整个帧</a:t>
            </a:r>
          </a:p>
        </p:txBody>
      </p:sp>
    </p:spTree>
    <p:extLst>
      <p:ext uri="{BB962C8B-B14F-4D97-AF65-F5344CB8AC3E}">
        <p14:creationId xmlns:p14="http://schemas.microsoft.com/office/powerpoint/2010/main" val="203546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0084"/>
                                        </p:tgtEl>
                                        <p:attrNameLst>
                                          <p:attrName>style.visibility</p:attrName>
                                        </p:attrNameLst>
                                      </p:cBhvr>
                                      <p:to>
                                        <p:strVal val="visible"/>
                                      </p:to>
                                    </p:set>
                                    <p:animEffect transition="in" filter="dissolve">
                                      <p:cBhvr>
                                        <p:cTn id="7" dur="500"/>
                                        <p:tgtEl>
                                          <p:spTgt spid="4300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0100"/>
                                        </p:tgtEl>
                                        <p:attrNameLst>
                                          <p:attrName>style.visibility</p:attrName>
                                        </p:attrNameLst>
                                      </p:cBhvr>
                                      <p:to>
                                        <p:strVal val="visible"/>
                                      </p:to>
                                    </p:set>
                                    <p:animEffect transition="in" filter="dissolve">
                                      <p:cBhvr>
                                        <p:cTn id="12" dur="500"/>
                                        <p:tgtEl>
                                          <p:spTgt spid="4301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095"/>
                                        </p:tgtEl>
                                        <p:attrNameLst>
                                          <p:attrName>style.visibility</p:attrName>
                                        </p:attrNameLst>
                                      </p:cBhvr>
                                      <p:to>
                                        <p:strVal val="visible"/>
                                      </p:to>
                                    </p:set>
                                    <p:animEffect transition="in" filter="wipe(left)">
                                      <p:cBhvr>
                                        <p:cTn id="17" dur="500"/>
                                        <p:tgtEl>
                                          <p:spTgt spid="4300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0092"/>
                                        </p:tgtEl>
                                        <p:attrNameLst>
                                          <p:attrName>style.visibility</p:attrName>
                                        </p:attrNameLst>
                                      </p:cBhvr>
                                      <p:to>
                                        <p:strVal val="visible"/>
                                      </p:to>
                                    </p:set>
                                    <p:animEffect transition="in" filter="dissolve">
                                      <p:cBhvr>
                                        <p:cTn id="22" dur="500"/>
                                        <p:tgtEl>
                                          <p:spTgt spid="4300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096"/>
                                        </p:tgtEl>
                                        <p:attrNameLst>
                                          <p:attrName>style.visibility</p:attrName>
                                        </p:attrNameLst>
                                      </p:cBhvr>
                                      <p:to>
                                        <p:strVal val="visible"/>
                                      </p:to>
                                    </p:set>
                                    <p:animEffect transition="in" filter="wipe(left)">
                                      <p:cBhvr>
                                        <p:cTn id="27" dur="500"/>
                                        <p:tgtEl>
                                          <p:spTgt spid="4300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30093"/>
                                        </p:tgtEl>
                                        <p:attrNameLst>
                                          <p:attrName>style.visibility</p:attrName>
                                        </p:attrNameLst>
                                      </p:cBhvr>
                                      <p:to>
                                        <p:strVal val="visible"/>
                                      </p:to>
                                    </p:set>
                                    <p:animEffect transition="in" filter="dissolve">
                                      <p:cBhvr>
                                        <p:cTn id="32" dur="500"/>
                                        <p:tgtEl>
                                          <p:spTgt spid="43009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0097"/>
                                        </p:tgtEl>
                                        <p:attrNameLst>
                                          <p:attrName>style.visibility</p:attrName>
                                        </p:attrNameLst>
                                      </p:cBhvr>
                                      <p:to>
                                        <p:strVal val="visible"/>
                                      </p:to>
                                    </p:set>
                                    <p:animEffect transition="in" filter="wipe(left)">
                                      <p:cBhvr>
                                        <p:cTn id="37" dur="500"/>
                                        <p:tgtEl>
                                          <p:spTgt spid="43009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30094"/>
                                        </p:tgtEl>
                                        <p:attrNameLst>
                                          <p:attrName>style.visibility</p:attrName>
                                        </p:attrNameLst>
                                      </p:cBhvr>
                                      <p:to>
                                        <p:strVal val="visible"/>
                                      </p:to>
                                    </p:set>
                                    <p:animEffect transition="in" filter="dissolve">
                                      <p:cBhvr>
                                        <p:cTn id="42" dur="500"/>
                                        <p:tgtEl>
                                          <p:spTgt spid="43009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30098"/>
                                        </p:tgtEl>
                                        <p:attrNameLst>
                                          <p:attrName>style.visibility</p:attrName>
                                        </p:attrNameLst>
                                      </p:cBhvr>
                                      <p:to>
                                        <p:strVal val="visible"/>
                                      </p:to>
                                    </p:set>
                                    <p:animEffect transition="in" filter="wipe(left)">
                                      <p:cBhvr>
                                        <p:cTn id="47" dur="500"/>
                                        <p:tgtEl>
                                          <p:spTgt spid="43009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30091"/>
                                        </p:tgtEl>
                                        <p:attrNameLst>
                                          <p:attrName>style.visibility</p:attrName>
                                        </p:attrNameLst>
                                      </p:cBhvr>
                                      <p:to>
                                        <p:strVal val="visible"/>
                                      </p:to>
                                    </p:set>
                                    <p:animEffect transition="in" filter="dissolve">
                                      <p:cBhvr>
                                        <p:cTn id="52" dur="500"/>
                                        <p:tgtEl>
                                          <p:spTgt spid="43009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30101"/>
                                        </p:tgtEl>
                                        <p:attrNameLst>
                                          <p:attrName>style.visibility</p:attrName>
                                        </p:attrNameLst>
                                      </p:cBhvr>
                                      <p:to>
                                        <p:strVal val="visible"/>
                                      </p:to>
                                    </p:set>
                                    <p:animEffect transition="in" filter="dissolve">
                                      <p:cBhvr>
                                        <p:cTn id="57" dur="500"/>
                                        <p:tgtEl>
                                          <p:spTgt spid="430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4" grpId="0" animBg="1"/>
      <p:bldP spid="430091" grpId="0" animBg="1"/>
      <p:bldP spid="430092" grpId="0" animBg="1"/>
      <p:bldP spid="430093" grpId="0" animBg="1"/>
      <p:bldP spid="430094" grpId="0" animBg="1"/>
      <p:bldP spid="430095" grpId="0" animBg="1"/>
      <p:bldP spid="430096" grpId="0" animBg="1"/>
      <p:bldP spid="430097" grpId="0" animBg="1"/>
      <p:bldP spid="430098" grpId="0" animBg="1"/>
      <p:bldP spid="430100" grpId="0" animBg="1"/>
      <p:bldP spid="43010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F2CBB8B1-31A6-433D-8015-F72E61B3406A}" type="slidenum">
              <a:rPr lang="en-US" altLang="zh-CN" sz="1400">
                <a:latin typeface="Times New Roman" panose="02020603050405020304" pitchFamily="18" charset="0"/>
              </a:rPr>
              <a:pPr>
                <a:spcBef>
                  <a:spcPct val="0"/>
                </a:spcBef>
                <a:buClrTx/>
                <a:buSzTx/>
                <a:buFontTx/>
                <a:buNone/>
              </a:pPr>
              <a:t>124</a:t>
            </a:fld>
            <a:endParaRPr lang="en-US" altLang="zh-CN" sz="1400">
              <a:latin typeface="Times New Roman" panose="02020603050405020304" pitchFamily="18" charset="0"/>
            </a:endParaRPr>
          </a:p>
        </p:txBody>
      </p:sp>
      <p:sp>
        <p:nvSpPr>
          <p:cNvPr id="215046" name="Rectangle 4"/>
          <p:cNvSpPr>
            <a:spLocks noGrp="1" noChangeArrowheads="1"/>
          </p:cNvSpPr>
          <p:nvPr>
            <p:ph type="title" idx="4294967295"/>
          </p:nvPr>
        </p:nvSpPr>
        <p:spPr>
          <a:xfrm>
            <a:off x="2101850" y="404814"/>
            <a:ext cx="7772400" cy="762000"/>
          </a:xfrm>
          <a:prstGeom prst="rect">
            <a:avLst/>
          </a:prstGeom>
        </p:spPr>
        <p:txBody>
          <a:bodyPr/>
          <a:lstStyle/>
          <a:p>
            <a:pPr algn="ctr"/>
            <a:r>
              <a:rPr lang="zh-CN" altLang="en-US" sz="3600" dirty="0">
                <a:latin typeface="+mn-ea"/>
                <a:ea typeface="+mn-ea"/>
              </a:rPr>
              <a:t>快速分组交换方式</a:t>
            </a:r>
          </a:p>
        </p:txBody>
      </p:sp>
      <p:sp>
        <p:nvSpPr>
          <p:cNvPr id="215044" name="Text Box 2"/>
          <p:cNvSpPr txBox="1">
            <a:spLocks noChangeArrowheads="1"/>
          </p:cNvSpPr>
          <p:nvPr/>
        </p:nvSpPr>
        <p:spPr bwMode="auto">
          <a:xfrm>
            <a:off x="8688388" y="3836670"/>
            <a:ext cx="1403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端口</a:t>
            </a:r>
            <a:r>
              <a:rPr kumimoji="1" lang="en-US" altLang="zh-CN">
                <a:latin typeface="+mn-ea"/>
                <a:ea typeface="+mn-ea"/>
              </a:rPr>
              <a:t>2</a:t>
            </a:r>
          </a:p>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出数据</a:t>
            </a:r>
          </a:p>
        </p:txBody>
      </p:sp>
      <p:sp>
        <p:nvSpPr>
          <p:cNvPr id="215045" name="Text Box 3"/>
          <p:cNvSpPr txBox="1">
            <a:spLocks noChangeArrowheads="1"/>
          </p:cNvSpPr>
          <p:nvPr/>
        </p:nvSpPr>
        <p:spPr bwMode="auto">
          <a:xfrm>
            <a:off x="1811339" y="3981133"/>
            <a:ext cx="14763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端口</a:t>
            </a:r>
            <a:r>
              <a:rPr kumimoji="1" lang="en-US" altLang="zh-CN">
                <a:latin typeface="+mn-ea"/>
                <a:ea typeface="+mn-ea"/>
              </a:rPr>
              <a:t>1</a:t>
            </a:r>
          </a:p>
          <a:p>
            <a:pPr algn="ctr" eaLnBrk="1" hangingPunct="1">
              <a:spcBef>
                <a:spcPct val="0"/>
              </a:spcBef>
              <a:buClr>
                <a:schemeClr val="hlink"/>
              </a:buClr>
              <a:buSzPct val="65000"/>
              <a:buFont typeface="Wingdings" panose="05000000000000000000" pitchFamily="2" charset="2"/>
              <a:buNone/>
            </a:pPr>
            <a:r>
              <a:rPr kumimoji="1" lang="zh-CN" altLang="en-US">
                <a:latin typeface="+mn-ea"/>
                <a:ea typeface="+mn-ea"/>
              </a:rPr>
              <a:t>入数据</a:t>
            </a:r>
          </a:p>
        </p:txBody>
      </p:sp>
      <p:sp>
        <p:nvSpPr>
          <p:cNvPr id="215047" name="Rectangle 5"/>
          <p:cNvSpPr>
            <a:spLocks noChangeArrowheads="1"/>
          </p:cNvSpPr>
          <p:nvPr/>
        </p:nvSpPr>
        <p:spPr bwMode="auto">
          <a:xfrm>
            <a:off x="3143250" y="1615758"/>
            <a:ext cx="5689600" cy="3816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215048" name="Rectangle 6"/>
          <p:cNvSpPr>
            <a:spLocks noChangeArrowheads="1"/>
          </p:cNvSpPr>
          <p:nvPr/>
        </p:nvSpPr>
        <p:spPr bwMode="auto">
          <a:xfrm>
            <a:off x="4367213" y="1615758"/>
            <a:ext cx="3097212"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a:latin typeface="+mn-ea"/>
                <a:ea typeface="+mn-ea"/>
              </a:rPr>
              <a:t>转发逻辑</a:t>
            </a:r>
            <a:r>
              <a:rPr kumimoji="1" lang="en-US" altLang="zh-CN" sz="3200">
                <a:latin typeface="+mn-ea"/>
                <a:ea typeface="+mn-ea"/>
              </a:rPr>
              <a:t>SAT</a:t>
            </a:r>
          </a:p>
        </p:txBody>
      </p:sp>
      <p:sp>
        <p:nvSpPr>
          <p:cNvPr id="215049" name="Rectangle 7"/>
          <p:cNvSpPr>
            <a:spLocks noChangeArrowheads="1"/>
          </p:cNvSpPr>
          <p:nvPr/>
        </p:nvSpPr>
        <p:spPr bwMode="auto">
          <a:xfrm>
            <a:off x="3143251" y="2334896"/>
            <a:ext cx="720725" cy="24479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600">
                <a:latin typeface="+mn-ea"/>
                <a:ea typeface="+mn-ea"/>
              </a:rPr>
              <a:t>入</a:t>
            </a:r>
          </a:p>
        </p:txBody>
      </p:sp>
      <p:sp>
        <p:nvSpPr>
          <p:cNvPr id="215050" name="Rectangle 8"/>
          <p:cNvSpPr>
            <a:spLocks noChangeArrowheads="1"/>
          </p:cNvSpPr>
          <p:nvPr/>
        </p:nvSpPr>
        <p:spPr bwMode="auto">
          <a:xfrm>
            <a:off x="8112126" y="2263459"/>
            <a:ext cx="720725" cy="24479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600">
                <a:latin typeface="+mn-ea"/>
                <a:ea typeface="+mn-ea"/>
              </a:rPr>
              <a:t>出</a:t>
            </a:r>
          </a:p>
        </p:txBody>
      </p:sp>
      <p:sp>
        <p:nvSpPr>
          <p:cNvPr id="215051" name="Line 9"/>
          <p:cNvSpPr>
            <a:spLocks noChangeShapeType="1"/>
          </p:cNvSpPr>
          <p:nvPr/>
        </p:nvSpPr>
        <p:spPr bwMode="auto">
          <a:xfrm>
            <a:off x="1917700" y="3990658"/>
            <a:ext cx="122555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2" name="Line 10"/>
          <p:cNvSpPr>
            <a:spLocks noChangeShapeType="1"/>
          </p:cNvSpPr>
          <p:nvPr/>
        </p:nvSpPr>
        <p:spPr bwMode="auto">
          <a:xfrm>
            <a:off x="8831263" y="3847783"/>
            <a:ext cx="122555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3" name="Line 11"/>
          <p:cNvSpPr>
            <a:spLocks noChangeShapeType="1"/>
          </p:cNvSpPr>
          <p:nvPr/>
        </p:nvSpPr>
        <p:spPr bwMode="auto">
          <a:xfrm>
            <a:off x="3863975" y="2479358"/>
            <a:ext cx="4248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4" name="Line 12"/>
          <p:cNvSpPr>
            <a:spLocks noChangeShapeType="1"/>
          </p:cNvSpPr>
          <p:nvPr/>
        </p:nvSpPr>
        <p:spPr bwMode="auto">
          <a:xfrm>
            <a:off x="3863975" y="4566920"/>
            <a:ext cx="4248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5055" name="Text Box 13"/>
          <p:cNvSpPr txBox="1">
            <a:spLocks noChangeArrowheads="1"/>
          </p:cNvSpPr>
          <p:nvPr/>
        </p:nvSpPr>
        <p:spPr bwMode="auto">
          <a:xfrm>
            <a:off x="4224338" y="5574983"/>
            <a:ext cx="35290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3600">
                <a:latin typeface="+mn-ea"/>
                <a:ea typeface="+mn-ea"/>
              </a:rPr>
              <a:t>交换器</a:t>
            </a:r>
          </a:p>
        </p:txBody>
      </p:sp>
      <p:graphicFrame>
        <p:nvGraphicFramePr>
          <p:cNvPr id="431118" name="Group 14"/>
          <p:cNvGraphicFramePr>
            <a:graphicFrameLocks noGrp="1"/>
          </p:cNvGraphicFramePr>
          <p:nvPr>
            <p:extLst>
              <p:ext uri="{D42A27DB-BD31-4B8C-83A1-F6EECF244321}">
                <p14:modId xmlns:p14="http://schemas.microsoft.com/office/powerpoint/2010/main" val="3700777879"/>
              </p:ext>
            </p:extLst>
          </p:nvPr>
        </p:nvGraphicFramePr>
        <p:xfrm>
          <a:off x="1703389" y="2766695"/>
          <a:ext cx="8664575" cy="822960"/>
        </p:xfrm>
        <a:graphic>
          <a:graphicData uri="http://schemas.openxmlformats.org/drawingml/2006/table">
            <a:tbl>
              <a:tblPr/>
              <a:tblGrid>
                <a:gridCol w="742950">
                  <a:extLst>
                    <a:ext uri="{9D8B030D-6E8A-4147-A177-3AD203B41FA5}">
                      <a16:colId xmlns:a16="http://schemas.microsoft.com/office/drawing/2014/main" val="20000"/>
                    </a:ext>
                  </a:extLst>
                </a:gridCol>
                <a:gridCol w="3744912">
                  <a:extLst>
                    <a:ext uri="{9D8B030D-6E8A-4147-A177-3AD203B41FA5}">
                      <a16:colId xmlns:a16="http://schemas.microsoft.com/office/drawing/2014/main" val="20001"/>
                    </a:ext>
                  </a:extLst>
                </a:gridCol>
                <a:gridCol w="935038">
                  <a:extLst>
                    <a:ext uri="{9D8B030D-6E8A-4147-A177-3AD203B41FA5}">
                      <a16:colId xmlns:a16="http://schemas.microsoft.com/office/drawing/2014/main" val="20002"/>
                    </a:ext>
                  </a:extLst>
                </a:gridCol>
                <a:gridCol w="649287">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gridCol w="814388">
                  <a:extLst>
                    <a:ext uri="{9D8B030D-6E8A-4147-A177-3AD203B41FA5}">
                      <a16:colId xmlns:a16="http://schemas.microsoft.com/office/drawing/2014/main" val="20005"/>
                    </a:ext>
                  </a:extLst>
                </a:gridCol>
                <a:gridCol w="1225550">
                  <a:extLst>
                    <a:ext uri="{9D8B030D-6E8A-4147-A177-3AD203B41FA5}">
                      <a16:colId xmlns:a16="http://schemas.microsoft.com/office/drawing/2014/main" val="20006"/>
                    </a:ext>
                  </a:extLst>
                </a:gridCol>
              </a:tblGrid>
              <a:tr h="431800">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FCS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a:ln>
                            <a:noFill/>
                          </a:ln>
                          <a:solidFill>
                            <a:schemeClr val="bg1"/>
                          </a:solidFill>
                          <a:effectLst/>
                          <a:latin typeface="楷体_GB2312" pitchFamily="49" charset="-122"/>
                          <a:ea typeface="宋体" pitchFamily="2" charset="-122"/>
                        </a:rPr>
                        <a:t>数据域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a:ln>
                            <a:noFill/>
                          </a:ln>
                          <a:solidFill>
                            <a:schemeClr val="bg1"/>
                          </a:solidFill>
                          <a:effectLst/>
                          <a:latin typeface="楷体_GB2312" pitchFamily="49" charset="-122"/>
                          <a:ea typeface="宋体" pitchFamily="2" charset="-122"/>
                        </a:rPr>
                        <a:t>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DA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en-US" altLang="zh-CN" sz="2400" b="1" i="0" u="none" strike="noStrike" cap="none" normalizeH="0" baseline="0">
                          <a:ln>
                            <a:noFill/>
                          </a:ln>
                          <a:solidFill>
                            <a:schemeClr val="bg1"/>
                          </a:solidFill>
                          <a:effectLst/>
                          <a:latin typeface="楷体_GB2312" pitchFamily="49" charset="-122"/>
                          <a:ea typeface="宋体" pitchFamily="2" charset="-122"/>
                        </a:rPr>
                        <a:t>SFD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1800" b="1" i="0" u="none" strike="noStrike" cap="none" normalizeH="0" baseline="0">
                          <a:ln>
                            <a:noFill/>
                          </a:ln>
                          <a:solidFill>
                            <a:schemeClr val="bg1"/>
                          </a:solidFill>
                          <a:effectLst/>
                          <a:latin typeface="楷体_GB2312" pitchFamily="49" charset="-122"/>
                          <a:ea typeface="宋体" pitchFamily="2" charset="-122"/>
                        </a:rPr>
                        <a:t>前同步码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0675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31118"/>
                                        </p:tgtEl>
                                        <p:attrNameLst>
                                          <p:attrName>style.visibility</p:attrName>
                                        </p:attrNameLst>
                                      </p:cBhvr>
                                      <p:to>
                                        <p:strVal val="visible"/>
                                      </p:to>
                                    </p:set>
                                    <p:anim calcmode="lin" valueType="num">
                                      <p:cBhvr additive="base">
                                        <p:cTn id="7" dur="3000" fill="hold"/>
                                        <p:tgtEl>
                                          <p:spTgt spid="431118"/>
                                        </p:tgtEl>
                                        <p:attrNameLst>
                                          <p:attrName>ppt_x</p:attrName>
                                        </p:attrNameLst>
                                      </p:cBhvr>
                                      <p:tavLst>
                                        <p:tav tm="0">
                                          <p:val>
                                            <p:strVal val="0-#ppt_w/2"/>
                                          </p:val>
                                        </p:tav>
                                        <p:tav tm="100000">
                                          <p:val>
                                            <p:strVal val="#ppt_x"/>
                                          </p:val>
                                        </p:tav>
                                      </p:tavLst>
                                    </p:anim>
                                    <p:anim calcmode="lin" valueType="num">
                                      <p:cBhvr additive="base">
                                        <p:cTn id="8" dur="3000" fill="hold"/>
                                        <p:tgtEl>
                                          <p:spTgt spid="431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1E64C031-5C89-4736-A773-ED568D8CA534}" type="slidenum">
              <a:rPr lang="en-US" altLang="zh-CN" sz="1400">
                <a:latin typeface="Times New Roman" panose="02020603050405020304" pitchFamily="18" charset="0"/>
              </a:rPr>
              <a:pPr>
                <a:spcBef>
                  <a:spcPct val="0"/>
                </a:spcBef>
                <a:buClrTx/>
                <a:buSzTx/>
                <a:buFontTx/>
                <a:buNone/>
              </a:pPr>
              <a:t>125</a:t>
            </a:fld>
            <a:endParaRPr lang="en-US" altLang="zh-CN" sz="1400">
              <a:latin typeface="Times New Roman" panose="02020603050405020304" pitchFamily="18" charset="0"/>
            </a:endParaRPr>
          </a:p>
        </p:txBody>
      </p:sp>
      <p:sp>
        <p:nvSpPr>
          <p:cNvPr id="216068" name="Rectangle 2"/>
          <p:cNvSpPr>
            <a:spLocks noGrp="1" noChangeArrowheads="1"/>
          </p:cNvSpPr>
          <p:nvPr>
            <p:ph type="title" idx="4294967295"/>
          </p:nvPr>
        </p:nvSpPr>
        <p:spPr>
          <a:xfrm>
            <a:off x="2011680" y="434975"/>
            <a:ext cx="7772400" cy="762000"/>
          </a:xfrm>
          <a:prstGeom prst="rect">
            <a:avLst/>
          </a:prstGeom>
        </p:spPr>
        <p:txBody>
          <a:bodyPr/>
          <a:lstStyle/>
          <a:p>
            <a:pPr algn="ctr"/>
            <a:r>
              <a:rPr lang="zh-CN" altLang="en-US" sz="3600" dirty="0"/>
              <a:t>交换机的交换方式讨论</a:t>
            </a:r>
          </a:p>
        </p:txBody>
      </p:sp>
      <p:sp>
        <p:nvSpPr>
          <p:cNvPr id="432131" name="Rectangle 3"/>
          <p:cNvSpPr>
            <a:spLocks noGrp="1" noChangeArrowheads="1"/>
          </p:cNvSpPr>
          <p:nvPr>
            <p:ph type="body" idx="4294967295"/>
          </p:nvPr>
        </p:nvSpPr>
        <p:spPr>
          <a:xfrm>
            <a:off x="953135" y="1461135"/>
            <a:ext cx="10446385" cy="5029200"/>
          </a:xfrm>
          <a:prstGeom prst="rect">
            <a:avLst/>
          </a:prstGeom>
        </p:spPr>
        <p:txBody>
          <a:bodyPr/>
          <a:lstStyle/>
          <a:p>
            <a:pPr>
              <a:lnSpc>
                <a:spcPct val="150000"/>
              </a:lnSpc>
              <a:buFont typeface="Wingdings" panose="05000000000000000000" pitchFamily="2" charset="2"/>
              <a:buChar char="l"/>
            </a:pPr>
            <a:r>
              <a:rPr lang="zh-CN" altLang="en-US" sz="3200" dirty="0">
                <a:latin typeface="+mn-ea"/>
              </a:rPr>
              <a:t>存储转发：具有差错检测功能，转发时延较大，适用于出错率高的链路。</a:t>
            </a:r>
          </a:p>
          <a:p>
            <a:pPr>
              <a:lnSpc>
                <a:spcPct val="150000"/>
              </a:lnSpc>
              <a:buFont typeface="Wingdings" panose="05000000000000000000" pitchFamily="2" charset="2"/>
              <a:buChar char="l"/>
            </a:pPr>
            <a:r>
              <a:rPr lang="zh-CN" altLang="en-US" sz="3200" dirty="0">
                <a:latin typeface="+mn-ea"/>
              </a:rPr>
              <a:t>快速分组又称直通交换：不具有差错检测功能，转发时延较小，适用于时延要求高，出错率低的链路。</a:t>
            </a:r>
          </a:p>
        </p:txBody>
      </p:sp>
    </p:spTree>
    <p:extLst>
      <p:ext uri="{BB962C8B-B14F-4D97-AF65-F5344CB8AC3E}">
        <p14:creationId xmlns:p14="http://schemas.microsoft.com/office/powerpoint/2010/main" val="1819818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anim calcmode="lin" valueType="num">
                                      <p:cBhvr additive="base">
                                        <p:cTn id="7" dur="500" fill="hold"/>
                                        <p:tgtEl>
                                          <p:spTgt spid="432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2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32131">
                                            <p:txEl>
                                              <p:pRg st="1" end="1"/>
                                            </p:txEl>
                                          </p:spTgt>
                                        </p:tgtEl>
                                        <p:attrNameLst>
                                          <p:attrName>style.visibility</p:attrName>
                                        </p:attrNameLst>
                                      </p:cBhvr>
                                      <p:to>
                                        <p:strVal val="visible"/>
                                      </p:to>
                                    </p:set>
                                    <p:anim calcmode="lin" valueType="num">
                                      <p:cBhvr additive="base">
                                        <p:cTn id="13" dur="500" fill="hold"/>
                                        <p:tgtEl>
                                          <p:spTgt spid="4321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213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73F4B47E-70C5-46A5-8502-BCE6EBC85B67}" type="slidenum">
              <a:rPr lang="en-US" altLang="zh-CN" sz="1400">
                <a:latin typeface="Times New Roman" panose="02020603050405020304" pitchFamily="18" charset="0"/>
              </a:rPr>
              <a:pPr>
                <a:spcBef>
                  <a:spcPct val="0"/>
                </a:spcBef>
                <a:buClrTx/>
                <a:buSzTx/>
                <a:buFontTx/>
                <a:buNone/>
              </a:pPr>
              <a:t>126</a:t>
            </a:fld>
            <a:endParaRPr lang="en-US" altLang="zh-CN" sz="1400">
              <a:latin typeface="Times New Roman" panose="02020603050405020304" pitchFamily="18" charset="0"/>
            </a:endParaRPr>
          </a:p>
        </p:txBody>
      </p:sp>
      <p:sp>
        <p:nvSpPr>
          <p:cNvPr id="217092" name="Rectangle 2"/>
          <p:cNvSpPr>
            <a:spLocks noGrp="1" noChangeArrowheads="1"/>
          </p:cNvSpPr>
          <p:nvPr>
            <p:ph type="title" idx="4294967295"/>
          </p:nvPr>
        </p:nvSpPr>
        <p:spPr>
          <a:xfrm>
            <a:off x="2184400" y="243840"/>
            <a:ext cx="7772400" cy="1143000"/>
          </a:xfrm>
          <a:prstGeom prst="rect">
            <a:avLst/>
          </a:prstGeom>
        </p:spPr>
        <p:txBody>
          <a:bodyPr/>
          <a:lstStyle/>
          <a:p>
            <a:pPr algn="ctr"/>
            <a:r>
              <a:rPr lang="zh-CN" altLang="en-US" sz="4000" dirty="0"/>
              <a:t>三层交换机</a:t>
            </a:r>
          </a:p>
        </p:txBody>
      </p:sp>
      <p:sp>
        <p:nvSpPr>
          <p:cNvPr id="433155" name="Rectangle 3"/>
          <p:cNvSpPr>
            <a:spLocks noGrp="1" noChangeArrowheads="1"/>
          </p:cNvSpPr>
          <p:nvPr>
            <p:ph type="body" idx="4294967295"/>
          </p:nvPr>
        </p:nvSpPr>
        <p:spPr>
          <a:xfrm>
            <a:off x="589280" y="1143000"/>
            <a:ext cx="10701020" cy="5257800"/>
          </a:xfrm>
          <a:prstGeom prst="rect">
            <a:avLst/>
          </a:prstGeom>
          <a:noFill/>
        </p:spPr>
        <p:txBody>
          <a:bodyPr/>
          <a:lstStyle/>
          <a:p>
            <a:pPr>
              <a:lnSpc>
                <a:spcPct val="120000"/>
              </a:lnSpc>
              <a:buFont typeface="Wingdings" panose="05000000000000000000" pitchFamily="2" charset="2"/>
              <a:buChar char="l"/>
            </a:pPr>
            <a:r>
              <a:rPr lang="zh-CN" altLang="en-US" sz="3200" dirty="0">
                <a:latin typeface="+mn-ea"/>
              </a:rPr>
              <a:t>三层交换是相对于传统的交换概念而提出的 </a:t>
            </a:r>
          </a:p>
          <a:p>
            <a:pPr>
              <a:lnSpc>
                <a:spcPct val="120000"/>
              </a:lnSpc>
              <a:buFont typeface="Wingdings" panose="05000000000000000000" pitchFamily="2" charset="2"/>
              <a:buChar char="l"/>
            </a:pPr>
            <a:r>
              <a:rPr lang="zh-CN" altLang="en-US" sz="3200" dirty="0">
                <a:latin typeface="+mn-ea"/>
              </a:rPr>
              <a:t>传统的交换技术是在</a:t>
            </a:r>
            <a:r>
              <a:rPr lang="en-US" altLang="zh-CN" sz="3200" dirty="0">
                <a:latin typeface="+mn-ea"/>
              </a:rPr>
              <a:t>OSI</a:t>
            </a:r>
            <a:r>
              <a:rPr lang="zh-CN" altLang="en-US" sz="3200" dirty="0">
                <a:latin typeface="+mn-ea"/>
              </a:rPr>
              <a:t>网络参考模型中的第二层（即数据链路层）进行操作的，通常称做“二层交换机”。</a:t>
            </a:r>
          </a:p>
          <a:p>
            <a:pPr>
              <a:lnSpc>
                <a:spcPct val="120000"/>
              </a:lnSpc>
              <a:buFont typeface="Wingdings" panose="05000000000000000000" pitchFamily="2" charset="2"/>
              <a:buChar char="l"/>
            </a:pPr>
            <a:r>
              <a:rPr lang="zh-CN" altLang="en-US" sz="3200" dirty="0">
                <a:latin typeface="+mn-ea"/>
              </a:rPr>
              <a:t>三层交换技术能够在网络模型中的第三层实现数据包的高速转发。</a:t>
            </a:r>
          </a:p>
          <a:p>
            <a:pPr>
              <a:lnSpc>
                <a:spcPct val="120000"/>
              </a:lnSpc>
              <a:buFont typeface="Wingdings" panose="05000000000000000000" pitchFamily="2" charset="2"/>
              <a:buChar char="l"/>
            </a:pPr>
            <a:r>
              <a:rPr lang="zh-CN" altLang="en-US" sz="3200" dirty="0">
                <a:latin typeface="+mn-ea"/>
              </a:rPr>
              <a:t>简单地说，三层交换技术就是二层交换技术</a:t>
            </a:r>
            <a:r>
              <a:rPr lang="en-US" altLang="zh-CN" sz="3200" dirty="0">
                <a:latin typeface="+mn-ea"/>
              </a:rPr>
              <a:t>+</a:t>
            </a:r>
            <a:r>
              <a:rPr lang="zh-CN" altLang="en-US" sz="3200" dirty="0">
                <a:latin typeface="+mn-ea"/>
              </a:rPr>
              <a:t>三层转发技术，三层交换机就是“</a:t>
            </a:r>
            <a:r>
              <a:rPr lang="zh-CN" altLang="en-US" sz="3200" dirty="0">
                <a:solidFill>
                  <a:srgbClr val="FF0000"/>
                </a:solidFill>
                <a:latin typeface="+mn-ea"/>
              </a:rPr>
              <a:t>二层交换机</a:t>
            </a:r>
            <a:r>
              <a:rPr lang="en-US" altLang="zh-CN" sz="3200" dirty="0">
                <a:solidFill>
                  <a:srgbClr val="FF0000"/>
                </a:solidFill>
                <a:latin typeface="+mn-ea"/>
              </a:rPr>
              <a:t>+</a:t>
            </a:r>
            <a:r>
              <a:rPr lang="zh-CN" altLang="en-US" sz="3200" dirty="0">
                <a:solidFill>
                  <a:srgbClr val="FF0000"/>
                </a:solidFill>
                <a:latin typeface="+mn-ea"/>
              </a:rPr>
              <a:t>基于硬件的路由器</a:t>
            </a:r>
            <a:r>
              <a:rPr lang="zh-CN" altLang="en-US" sz="3200" dirty="0">
                <a:latin typeface="+mn-ea"/>
              </a:rPr>
              <a:t>” </a:t>
            </a:r>
          </a:p>
        </p:txBody>
      </p:sp>
    </p:spTree>
    <p:extLst>
      <p:ext uri="{BB962C8B-B14F-4D97-AF65-F5344CB8AC3E}">
        <p14:creationId xmlns:p14="http://schemas.microsoft.com/office/powerpoint/2010/main" val="581671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 calcmode="lin" valueType="num">
                                      <p:cBhvr additive="base">
                                        <p:cTn id="7" dur="500" fill="hold"/>
                                        <p:tgtEl>
                                          <p:spTgt spid="433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3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33155">
                                            <p:txEl>
                                              <p:pRg st="1" end="1"/>
                                            </p:txEl>
                                          </p:spTgt>
                                        </p:tgtEl>
                                        <p:attrNameLst>
                                          <p:attrName>style.visibility</p:attrName>
                                        </p:attrNameLst>
                                      </p:cBhvr>
                                      <p:to>
                                        <p:strVal val="visible"/>
                                      </p:to>
                                    </p:set>
                                    <p:anim calcmode="lin" valueType="num">
                                      <p:cBhvr additive="base">
                                        <p:cTn id="13" dur="500" fill="hold"/>
                                        <p:tgtEl>
                                          <p:spTgt spid="4331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3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33155">
                                            <p:txEl>
                                              <p:pRg st="2" end="2"/>
                                            </p:txEl>
                                          </p:spTgt>
                                        </p:tgtEl>
                                        <p:attrNameLst>
                                          <p:attrName>style.visibility</p:attrName>
                                        </p:attrNameLst>
                                      </p:cBhvr>
                                      <p:to>
                                        <p:strVal val="visible"/>
                                      </p:to>
                                    </p:set>
                                    <p:anim calcmode="lin" valueType="num">
                                      <p:cBhvr additive="base">
                                        <p:cTn id="19" dur="500" fill="hold"/>
                                        <p:tgtEl>
                                          <p:spTgt spid="4331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31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33155">
                                            <p:txEl>
                                              <p:pRg st="3" end="3"/>
                                            </p:txEl>
                                          </p:spTgt>
                                        </p:tgtEl>
                                        <p:attrNameLst>
                                          <p:attrName>style.visibility</p:attrName>
                                        </p:attrNameLst>
                                      </p:cBhvr>
                                      <p:to>
                                        <p:strVal val="visible"/>
                                      </p:to>
                                    </p:set>
                                    <p:anim calcmode="lin" valueType="num">
                                      <p:cBhvr additive="base">
                                        <p:cTn id="25" dur="500" fill="hold"/>
                                        <p:tgtEl>
                                          <p:spTgt spid="4331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31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49FF7C8B-445A-434D-A8CC-62DB6618EC3F}" type="slidenum">
              <a:rPr lang="en-US" altLang="zh-CN" sz="1400">
                <a:latin typeface="Times New Roman" panose="02020603050405020304" pitchFamily="18" charset="0"/>
              </a:rPr>
              <a:pPr>
                <a:spcBef>
                  <a:spcPct val="0"/>
                </a:spcBef>
                <a:buClrTx/>
                <a:buSzTx/>
                <a:buFontTx/>
                <a:buNone/>
              </a:pPr>
              <a:t>127</a:t>
            </a:fld>
            <a:endParaRPr lang="en-US" altLang="zh-CN" sz="1400">
              <a:latin typeface="Times New Roman" panose="02020603050405020304" pitchFamily="18" charset="0"/>
            </a:endParaRPr>
          </a:p>
        </p:txBody>
      </p:sp>
      <p:graphicFrame>
        <p:nvGraphicFramePr>
          <p:cNvPr id="219140" name="Object 2"/>
          <p:cNvGraphicFramePr>
            <a:graphicFrameLocks noGrp="1" noChangeAspect="1"/>
          </p:cNvGraphicFramePr>
          <p:nvPr>
            <p:ph sz="half" idx="4294967295"/>
            <p:extLst>
              <p:ext uri="{D42A27DB-BD31-4B8C-83A1-F6EECF244321}">
                <p14:modId xmlns:p14="http://schemas.microsoft.com/office/powerpoint/2010/main" val="4031991061"/>
              </p:ext>
            </p:extLst>
          </p:nvPr>
        </p:nvGraphicFramePr>
        <p:xfrm>
          <a:off x="2350136" y="1555436"/>
          <a:ext cx="7162800" cy="3749675"/>
        </p:xfrm>
        <a:graphic>
          <a:graphicData uri="http://schemas.openxmlformats.org/presentationml/2006/ole">
            <mc:AlternateContent xmlns:mc="http://schemas.openxmlformats.org/markup-compatibility/2006">
              <mc:Choice xmlns:v="urn:schemas-microsoft-com:vml" Requires="v">
                <p:oleObj name="Visio" r:id="rId3" imgW="10036759" imgH="5254447" progId="Visio.Drawing.11">
                  <p:embed/>
                </p:oleObj>
              </mc:Choice>
              <mc:Fallback>
                <p:oleObj name="Visio" r:id="rId3" imgW="10036759" imgH="525444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136" y="1555436"/>
                        <a:ext cx="71628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9141" name="Rectangle 3"/>
          <p:cNvSpPr>
            <a:spLocks noGrp="1" noChangeArrowheads="1"/>
          </p:cNvSpPr>
          <p:nvPr>
            <p:ph type="title" idx="4294967295"/>
          </p:nvPr>
        </p:nvSpPr>
        <p:spPr>
          <a:xfrm>
            <a:off x="822960" y="528004"/>
            <a:ext cx="10363200" cy="1143000"/>
          </a:xfrm>
          <a:prstGeom prst="rect">
            <a:avLst/>
          </a:prstGeom>
        </p:spPr>
        <p:txBody>
          <a:bodyPr/>
          <a:lstStyle/>
          <a:p>
            <a:pPr algn="ctr"/>
            <a:r>
              <a:rPr lang="zh-CN" altLang="en-US" sz="3600"/>
              <a:t>三层交换机的交换机制</a:t>
            </a:r>
          </a:p>
        </p:txBody>
      </p:sp>
      <p:sp>
        <p:nvSpPr>
          <p:cNvPr id="435204" name="Rectangle 4"/>
          <p:cNvSpPr>
            <a:spLocks noGrp="1" noChangeArrowheads="1"/>
          </p:cNvSpPr>
          <p:nvPr>
            <p:ph type="body" sz="half" idx="4294967295"/>
          </p:nvPr>
        </p:nvSpPr>
        <p:spPr>
          <a:xfrm>
            <a:off x="822960" y="5767076"/>
            <a:ext cx="7046913" cy="620712"/>
          </a:xfrm>
          <a:prstGeom prst="rect">
            <a:avLst/>
          </a:prstGeom>
          <a:noFill/>
        </p:spPr>
        <p:txBody>
          <a:bodyPr/>
          <a:lstStyle/>
          <a:p>
            <a:pPr>
              <a:lnSpc>
                <a:spcPct val="90000"/>
              </a:lnSpc>
              <a:buFont typeface="Wingdings" panose="05000000000000000000" pitchFamily="2" charset="2"/>
              <a:buChar char="l"/>
            </a:pPr>
            <a:r>
              <a:rPr lang="zh-CN" altLang="en-US" sz="2400" dirty="0">
                <a:latin typeface="Times New Roman" panose="02020603050405020304" pitchFamily="18" charset="0"/>
              </a:rPr>
              <a:t>  一次路由，多次交换</a:t>
            </a:r>
          </a:p>
        </p:txBody>
      </p:sp>
      <p:sp>
        <p:nvSpPr>
          <p:cNvPr id="435205" name="Line 5"/>
          <p:cNvSpPr>
            <a:spLocks noChangeShapeType="1"/>
          </p:cNvSpPr>
          <p:nvPr/>
        </p:nvSpPr>
        <p:spPr bwMode="auto">
          <a:xfrm>
            <a:off x="3123248" y="4062096"/>
            <a:ext cx="0" cy="885825"/>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6" name="Line 6"/>
          <p:cNvSpPr>
            <a:spLocks noChangeShapeType="1"/>
          </p:cNvSpPr>
          <p:nvPr/>
        </p:nvSpPr>
        <p:spPr bwMode="auto">
          <a:xfrm>
            <a:off x="3123248" y="4947920"/>
            <a:ext cx="1930400"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7" name="Line 7"/>
          <p:cNvSpPr>
            <a:spLocks noChangeShapeType="1"/>
          </p:cNvSpPr>
          <p:nvPr/>
        </p:nvSpPr>
        <p:spPr bwMode="auto">
          <a:xfrm flipV="1">
            <a:off x="5053648" y="2306320"/>
            <a:ext cx="0" cy="264160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8" name="Line 8"/>
          <p:cNvSpPr>
            <a:spLocks noChangeShapeType="1"/>
          </p:cNvSpPr>
          <p:nvPr/>
        </p:nvSpPr>
        <p:spPr bwMode="auto">
          <a:xfrm>
            <a:off x="5053649" y="2306320"/>
            <a:ext cx="1755775"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09" name="Line 9"/>
          <p:cNvSpPr>
            <a:spLocks noChangeShapeType="1"/>
          </p:cNvSpPr>
          <p:nvPr/>
        </p:nvSpPr>
        <p:spPr bwMode="auto">
          <a:xfrm>
            <a:off x="6825298" y="2306321"/>
            <a:ext cx="0" cy="2684463"/>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0" name="Line 10"/>
          <p:cNvSpPr>
            <a:spLocks noChangeShapeType="1"/>
          </p:cNvSpPr>
          <p:nvPr/>
        </p:nvSpPr>
        <p:spPr bwMode="auto">
          <a:xfrm>
            <a:off x="6825299" y="5006658"/>
            <a:ext cx="1900237"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1" name="Line 11"/>
          <p:cNvSpPr>
            <a:spLocks noChangeShapeType="1"/>
          </p:cNvSpPr>
          <p:nvPr/>
        </p:nvSpPr>
        <p:spPr bwMode="auto">
          <a:xfrm flipV="1">
            <a:off x="8698548" y="3830320"/>
            <a:ext cx="0" cy="1176338"/>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2" name="Oval 12"/>
          <p:cNvSpPr>
            <a:spLocks noChangeArrowheads="1"/>
          </p:cNvSpPr>
          <p:nvPr/>
        </p:nvSpPr>
        <p:spPr bwMode="auto">
          <a:xfrm>
            <a:off x="2948624" y="3757296"/>
            <a:ext cx="377825" cy="377825"/>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b="1">
                <a:latin typeface="Times New Roman" panose="02020603050405020304" pitchFamily="18" charset="0"/>
              </a:rPr>
              <a:t>1</a:t>
            </a:r>
          </a:p>
        </p:txBody>
      </p:sp>
      <p:sp>
        <p:nvSpPr>
          <p:cNvPr id="435213" name="Oval 13"/>
          <p:cNvSpPr>
            <a:spLocks noChangeArrowheads="1"/>
          </p:cNvSpPr>
          <p:nvPr/>
        </p:nvSpPr>
        <p:spPr bwMode="auto">
          <a:xfrm>
            <a:off x="2483486" y="3741421"/>
            <a:ext cx="377825" cy="377825"/>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b="1">
                <a:latin typeface="Times New Roman" panose="02020603050405020304" pitchFamily="18" charset="0"/>
              </a:rPr>
              <a:t>2</a:t>
            </a:r>
          </a:p>
        </p:txBody>
      </p:sp>
      <p:sp>
        <p:nvSpPr>
          <p:cNvPr id="435214" name="Line 14"/>
          <p:cNvSpPr>
            <a:spLocks noChangeShapeType="1"/>
          </p:cNvSpPr>
          <p:nvPr/>
        </p:nvSpPr>
        <p:spPr bwMode="auto">
          <a:xfrm>
            <a:off x="2658110" y="4090670"/>
            <a:ext cx="0" cy="126365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5" name="Line 15"/>
          <p:cNvSpPr>
            <a:spLocks noChangeShapeType="1"/>
          </p:cNvSpPr>
          <p:nvPr/>
        </p:nvSpPr>
        <p:spPr bwMode="auto">
          <a:xfrm>
            <a:off x="2646998" y="5324159"/>
            <a:ext cx="2667000" cy="28575"/>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6" name="Line 16"/>
          <p:cNvSpPr>
            <a:spLocks noChangeShapeType="1"/>
          </p:cNvSpPr>
          <p:nvPr/>
        </p:nvSpPr>
        <p:spPr bwMode="auto">
          <a:xfrm flipV="1">
            <a:off x="5301298" y="3830321"/>
            <a:ext cx="0" cy="1509713"/>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7" name="Line 17"/>
          <p:cNvSpPr>
            <a:spLocks noChangeShapeType="1"/>
          </p:cNvSpPr>
          <p:nvPr/>
        </p:nvSpPr>
        <p:spPr bwMode="auto">
          <a:xfrm>
            <a:off x="5299710" y="3844608"/>
            <a:ext cx="1290638"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8" name="Line 18"/>
          <p:cNvSpPr>
            <a:spLocks noChangeShapeType="1"/>
          </p:cNvSpPr>
          <p:nvPr/>
        </p:nvSpPr>
        <p:spPr bwMode="auto">
          <a:xfrm>
            <a:off x="6593523" y="3830320"/>
            <a:ext cx="0" cy="153670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19" name="Line 19"/>
          <p:cNvSpPr>
            <a:spLocks noChangeShapeType="1"/>
          </p:cNvSpPr>
          <p:nvPr/>
        </p:nvSpPr>
        <p:spPr bwMode="auto">
          <a:xfrm>
            <a:off x="6593523" y="5354320"/>
            <a:ext cx="2481262"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20" name="Line 20"/>
          <p:cNvSpPr>
            <a:spLocks noChangeShapeType="1"/>
          </p:cNvSpPr>
          <p:nvPr/>
        </p:nvSpPr>
        <p:spPr bwMode="auto">
          <a:xfrm flipH="1" flipV="1">
            <a:off x="9058910" y="3874771"/>
            <a:ext cx="14288" cy="1495425"/>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15558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52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35205"/>
                                        </p:tgtEl>
                                        <p:attrNameLst>
                                          <p:attrName>style.visibility</p:attrName>
                                        </p:attrNameLst>
                                      </p:cBhvr>
                                      <p:to>
                                        <p:strVal val="visible"/>
                                      </p:to>
                                    </p:set>
                                    <p:animEffect transition="in" filter="wipe(up)">
                                      <p:cBhvr>
                                        <p:cTn id="11" dur="500"/>
                                        <p:tgtEl>
                                          <p:spTgt spid="43520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35206"/>
                                        </p:tgtEl>
                                        <p:attrNameLst>
                                          <p:attrName>style.visibility</p:attrName>
                                        </p:attrNameLst>
                                      </p:cBhvr>
                                      <p:to>
                                        <p:strVal val="visible"/>
                                      </p:to>
                                    </p:set>
                                    <p:animEffect transition="in" filter="wipe(left)">
                                      <p:cBhvr>
                                        <p:cTn id="16" dur="500"/>
                                        <p:tgtEl>
                                          <p:spTgt spid="4352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35207"/>
                                        </p:tgtEl>
                                        <p:attrNameLst>
                                          <p:attrName>style.visibility</p:attrName>
                                        </p:attrNameLst>
                                      </p:cBhvr>
                                      <p:to>
                                        <p:strVal val="visible"/>
                                      </p:to>
                                    </p:set>
                                    <p:animEffect transition="in" filter="wipe(down)">
                                      <p:cBhvr>
                                        <p:cTn id="21" dur="500"/>
                                        <p:tgtEl>
                                          <p:spTgt spid="43520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35208"/>
                                        </p:tgtEl>
                                        <p:attrNameLst>
                                          <p:attrName>style.visibility</p:attrName>
                                        </p:attrNameLst>
                                      </p:cBhvr>
                                      <p:to>
                                        <p:strVal val="visible"/>
                                      </p:to>
                                    </p:set>
                                    <p:animEffect transition="in" filter="wipe(left)">
                                      <p:cBhvr>
                                        <p:cTn id="26" dur="500"/>
                                        <p:tgtEl>
                                          <p:spTgt spid="43520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35209"/>
                                        </p:tgtEl>
                                        <p:attrNameLst>
                                          <p:attrName>style.visibility</p:attrName>
                                        </p:attrNameLst>
                                      </p:cBhvr>
                                      <p:to>
                                        <p:strVal val="visible"/>
                                      </p:to>
                                    </p:set>
                                    <p:animEffect transition="in" filter="wipe(up)">
                                      <p:cBhvr>
                                        <p:cTn id="31" dur="500"/>
                                        <p:tgtEl>
                                          <p:spTgt spid="43520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35210"/>
                                        </p:tgtEl>
                                        <p:attrNameLst>
                                          <p:attrName>style.visibility</p:attrName>
                                        </p:attrNameLst>
                                      </p:cBhvr>
                                      <p:to>
                                        <p:strVal val="visible"/>
                                      </p:to>
                                    </p:set>
                                    <p:animEffect transition="in" filter="wipe(left)">
                                      <p:cBhvr>
                                        <p:cTn id="36" dur="500"/>
                                        <p:tgtEl>
                                          <p:spTgt spid="43521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35211"/>
                                        </p:tgtEl>
                                        <p:attrNameLst>
                                          <p:attrName>style.visibility</p:attrName>
                                        </p:attrNameLst>
                                      </p:cBhvr>
                                      <p:to>
                                        <p:strVal val="visible"/>
                                      </p:to>
                                    </p:set>
                                    <p:animEffect transition="in" filter="wipe(down)">
                                      <p:cBhvr>
                                        <p:cTn id="41" dur="500"/>
                                        <p:tgtEl>
                                          <p:spTgt spid="43521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521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435214"/>
                                        </p:tgtEl>
                                        <p:attrNameLst>
                                          <p:attrName>style.visibility</p:attrName>
                                        </p:attrNameLst>
                                      </p:cBhvr>
                                      <p:to>
                                        <p:strVal val="visible"/>
                                      </p:to>
                                    </p:set>
                                    <p:animEffect transition="in" filter="wipe(up)">
                                      <p:cBhvr>
                                        <p:cTn id="50" dur="500"/>
                                        <p:tgtEl>
                                          <p:spTgt spid="43521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35215"/>
                                        </p:tgtEl>
                                        <p:attrNameLst>
                                          <p:attrName>style.visibility</p:attrName>
                                        </p:attrNameLst>
                                      </p:cBhvr>
                                      <p:to>
                                        <p:strVal val="visible"/>
                                      </p:to>
                                    </p:set>
                                    <p:animEffect transition="in" filter="wipe(left)">
                                      <p:cBhvr>
                                        <p:cTn id="55" dur="500"/>
                                        <p:tgtEl>
                                          <p:spTgt spid="43521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35216"/>
                                        </p:tgtEl>
                                        <p:attrNameLst>
                                          <p:attrName>style.visibility</p:attrName>
                                        </p:attrNameLst>
                                      </p:cBhvr>
                                      <p:to>
                                        <p:strVal val="visible"/>
                                      </p:to>
                                    </p:set>
                                    <p:animEffect transition="in" filter="wipe(down)">
                                      <p:cBhvr>
                                        <p:cTn id="60" dur="500"/>
                                        <p:tgtEl>
                                          <p:spTgt spid="43521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35217"/>
                                        </p:tgtEl>
                                        <p:attrNameLst>
                                          <p:attrName>style.visibility</p:attrName>
                                        </p:attrNameLst>
                                      </p:cBhvr>
                                      <p:to>
                                        <p:strVal val="visible"/>
                                      </p:to>
                                    </p:set>
                                    <p:animEffect transition="in" filter="wipe(left)">
                                      <p:cBhvr>
                                        <p:cTn id="65" dur="500"/>
                                        <p:tgtEl>
                                          <p:spTgt spid="43521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435218"/>
                                        </p:tgtEl>
                                        <p:attrNameLst>
                                          <p:attrName>style.visibility</p:attrName>
                                        </p:attrNameLst>
                                      </p:cBhvr>
                                      <p:to>
                                        <p:strVal val="visible"/>
                                      </p:to>
                                    </p:set>
                                    <p:animEffect transition="in" filter="wipe(up)">
                                      <p:cBhvr>
                                        <p:cTn id="70" dur="500"/>
                                        <p:tgtEl>
                                          <p:spTgt spid="43521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35219"/>
                                        </p:tgtEl>
                                        <p:attrNameLst>
                                          <p:attrName>style.visibility</p:attrName>
                                        </p:attrNameLst>
                                      </p:cBhvr>
                                      <p:to>
                                        <p:strVal val="visible"/>
                                      </p:to>
                                    </p:set>
                                    <p:animEffect transition="in" filter="wipe(left)">
                                      <p:cBhvr>
                                        <p:cTn id="75" dur="500"/>
                                        <p:tgtEl>
                                          <p:spTgt spid="435219"/>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435220"/>
                                        </p:tgtEl>
                                        <p:attrNameLst>
                                          <p:attrName>style.visibility</p:attrName>
                                        </p:attrNameLst>
                                      </p:cBhvr>
                                      <p:to>
                                        <p:strVal val="visible"/>
                                      </p:to>
                                    </p:set>
                                    <p:animEffect transition="in" filter="wipe(down)">
                                      <p:cBhvr>
                                        <p:cTn id="80" dur="500"/>
                                        <p:tgtEl>
                                          <p:spTgt spid="435220"/>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35204">
                                            <p:txEl>
                                              <p:pRg st="0" end="0"/>
                                            </p:txEl>
                                          </p:spTgt>
                                        </p:tgtEl>
                                        <p:attrNameLst>
                                          <p:attrName>style.visibility</p:attrName>
                                        </p:attrNameLst>
                                      </p:cBhvr>
                                      <p:to>
                                        <p:strVal val="visible"/>
                                      </p:to>
                                    </p:set>
                                    <p:anim calcmode="lin" valueType="num">
                                      <p:cBhvr additive="base">
                                        <p:cTn id="85" dur="500" fill="hold"/>
                                        <p:tgtEl>
                                          <p:spTgt spid="43520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3520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4" grpId="0" build="p"/>
      <p:bldP spid="435205" grpId="0" animBg="1"/>
      <p:bldP spid="435206" grpId="0" animBg="1"/>
      <p:bldP spid="435207" grpId="0" animBg="1"/>
      <p:bldP spid="435208" grpId="0" animBg="1"/>
      <p:bldP spid="435209" grpId="0" animBg="1"/>
      <p:bldP spid="435210" grpId="0" animBg="1"/>
      <p:bldP spid="435211" grpId="0" animBg="1"/>
      <p:bldP spid="435212" grpId="0" animBg="1"/>
      <p:bldP spid="435213" grpId="0" animBg="1"/>
      <p:bldP spid="435214" grpId="0" animBg="1"/>
      <p:bldP spid="435215" grpId="0" animBg="1"/>
      <p:bldP spid="435216" grpId="0" animBg="1"/>
      <p:bldP spid="435217" grpId="0" animBg="1"/>
      <p:bldP spid="435218" grpId="0" animBg="1"/>
      <p:bldP spid="435219" grpId="0" animBg="1"/>
      <p:bldP spid="43522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46012562-ED24-4681-B3FE-79A770B78AC4}" type="slidenum">
              <a:rPr lang="en-US" altLang="zh-CN" sz="1400">
                <a:latin typeface="Times New Roman" panose="02020603050405020304" pitchFamily="18" charset="0"/>
              </a:rPr>
              <a:pPr>
                <a:spcBef>
                  <a:spcPct val="0"/>
                </a:spcBef>
                <a:buClrTx/>
                <a:buSzTx/>
                <a:buFontTx/>
                <a:buNone/>
              </a:pPr>
              <a:t>128</a:t>
            </a:fld>
            <a:endParaRPr lang="en-US" altLang="zh-CN" sz="1400">
              <a:latin typeface="Times New Roman" panose="02020603050405020304" pitchFamily="18" charset="0"/>
            </a:endParaRPr>
          </a:p>
        </p:txBody>
      </p:sp>
      <p:sp>
        <p:nvSpPr>
          <p:cNvPr id="221188" name="Rectangle 2"/>
          <p:cNvSpPr>
            <a:spLocks noGrp="1" noChangeArrowheads="1"/>
          </p:cNvSpPr>
          <p:nvPr>
            <p:ph type="title" idx="4294967295"/>
          </p:nvPr>
        </p:nvSpPr>
        <p:spPr>
          <a:xfrm>
            <a:off x="629920" y="401320"/>
            <a:ext cx="10363200" cy="1143000"/>
          </a:xfrm>
          <a:prstGeom prst="rect">
            <a:avLst/>
          </a:prstGeom>
        </p:spPr>
        <p:txBody>
          <a:bodyPr/>
          <a:lstStyle/>
          <a:p>
            <a:pPr algn="ctr"/>
            <a:r>
              <a:rPr lang="zh-CN" altLang="en-US" sz="3600" dirty="0"/>
              <a:t>三层交换机的工作原理</a:t>
            </a:r>
          </a:p>
        </p:txBody>
      </p:sp>
      <p:sp>
        <p:nvSpPr>
          <p:cNvPr id="437251" name="Rectangle 3"/>
          <p:cNvSpPr>
            <a:spLocks noGrp="1" noChangeArrowheads="1"/>
          </p:cNvSpPr>
          <p:nvPr>
            <p:ph type="body" sz="half" idx="4294967295"/>
          </p:nvPr>
        </p:nvSpPr>
        <p:spPr>
          <a:xfrm>
            <a:off x="436880" y="1210628"/>
            <a:ext cx="11287760" cy="4784725"/>
          </a:xfrm>
          <a:prstGeom prst="rect">
            <a:avLst/>
          </a:prstGeom>
          <a:noFill/>
        </p:spPr>
        <p:txBody>
          <a:bodyPr/>
          <a:lstStyle/>
          <a:p>
            <a:pPr>
              <a:lnSpc>
                <a:spcPct val="100000"/>
              </a:lnSpc>
              <a:buFont typeface="Wingdings" panose="05000000000000000000" pitchFamily="2" charset="2"/>
              <a:buChar char="l"/>
            </a:pPr>
            <a:r>
              <a:rPr lang="zh-CN" altLang="en-US" sz="2400" dirty="0">
                <a:latin typeface="+mn-ea"/>
              </a:rPr>
              <a:t>发送站点</a:t>
            </a:r>
            <a:r>
              <a:rPr lang="en-US" altLang="zh-CN" sz="2400" dirty="0">
                <a:latin typeface="+mn-ea"/>
              </a:rPr>
              <a:t>A</a:t>
            </a:r>
            <a:r>
              <a:rPr lang="zh-CN" altLang="en-US" sz="2400" dirty="0">
                <a:latin typeface="+mn-ea"/>
              </a:rPr>
              <a:t>在开始发送时，把自己的</a:t>
            </a:r>
            <a:r>
              <a:rPr lang="en-US" altLang="zh-CN" sz="2400" dirty="0">
                <a:latin typeface="+mn-ea"/>
              </a:rPr>
              <a:t>IP</a:t>
            </a:r>
            <a:r>
              <a:rPr lang="zh-CN" altLang="en-US" sz="2400" dirty="0">
                <a:latin typeface="+mn-ea"/>
              </a:rPr>
              <a:t>地址与</a:t>
            </a:r>
            <a:r>
              <a:rPr lang="en-US" altLang="zh-CN" sz="2400" dirty="0">
                <a:latin typeface="+mn-ea"/>
              </a:rPr>
              <a:t>B</a:t>
            </a:r>
            <a:r>
              <a:rPr lang="zh-CN" altLang="en-US" sz="2400" dirty="0">
                <a:latin typeface="+mn-ea"/>
              </a:rPr>
              <a:t>站的</a:t>
            </a:r>
            <a:r>
              <a:rPr lang="en-US" altLang="zh-CN" sz="2400" dirty="0">
                <a:latin typeface="+mn-ea"/>
              </a:rPr>
              <a:t>IP</a:t>
            </a:r>
            <a:r>
              <a:rPr lang="zh-CN" altLang="en-US" sz="2400" dirty="0">
                <a:latin typeface="+mn-ea"/>
              </a:rPr>
              <a:t>地址比较，判断</a:t>
            </a:r>
            <a:r>
              <a:rPr lang="en-US" altLang="zh-CN" sz="2400" dirty="0">
                <a:latin typeface="+mn-ea"/>
              </a:rPr>
              <a:t>B</a:t>
            </a:r>
            <a:r>
              <a:rPr lang="zh-CN" altLang="en-US" sz="2400" dirty="0">
                <a:latin typeface="+mn-ea"/>
              </a:rPr>
              <a:t>站是否与自己在同一子网内。</a:t>
            </a:r>
          </a:p>
          <a:p>
            <a:pPr>
              <a:lnSpc>
                <a:spcPct val="100000"/>
              </a:lnSpc>
              <a:buFont typeface="Wingdings" panose="05000000000000000000" pitchFamily="2" charset="2"/>
              <a:buChar char="l"/>
            </a:pPr>
            <a:r>
              <a:rPr lang="zh-CN" altLang="en-US" sz="2400" dirty="0">
                <a:latin typeface="+mn-ea"/>
              </a:rPr>
              <a:t>若目的站</a:t>
            </a:r>
            <a:r>
              <a:rPr lang="en-US" altLang="zh-CN" sz="2400" dirty="0">
                <a:latin typeface="+mn-ea"/>
              </a:rPr>
              <a:t>B</a:t>
            </a:r>
            <a:r>
              <a:rPr lang="zh-CN" altLang="en-US" sz="2400" dirty="0">
                <a:latin typeface="+mn-ea"/>
              </a:rPr>
              <a:t>与发送站</a:t>
            </a:r>
            <a:r>
              <a:rPr lang="en-US" altLang="zh-CN" sz="2400" dirty="0">
                <a:latin typeface="+mn-ea"/>
              </a:rPr>
              <a:t>A</a:t>
            </a:r>
            <a:r>
              <a:rPr lang="zh-CN" altLang="en-US" sz="2400" dirty="0">
                <a:latin typeface="+mn-ea"/>
              </a:rPr>
              <a:t>在同一子网内，则进行二层的转发。</a:t>
            </a:r>
          </a:p>
          <a:p>
            <a:pPr>
              <a:lnSpc>
                <a:spcPct val="100000"/>
              </a:lnSpc>
              <a:buFont typeface="Wingdings" panose="05000000000000000000" pitchFamily="2" charset="2"/>
              <a:buChar char="l"/>
            </a:pPr>
            <a:r>
              <a:rPr lang="zh-CN" altLang="en-US" sz="2400" dirty="0">
                <a:latin typeface="+mn-ea"/>
              </a:rPr>
              <a:t>若两个站点不在同一子网内，则发送站</a:t>
            </a:r>
            <a:r>
              <a:rPr lang="en-US" altLang="zh-CN" sz="2400" dirty="0">
                <a:latin typeface="+mn-ea"/>
              </a:rPr>
              <a:t>A</a:t>
            </a:r>
            <a:r>
              <a:rPr lang="zh-CN" altLang="en-US" sz="2400" dirty="0">
                <a:latin typeface="+mn-ea"/>
              </a:rPr>
              <a:t>要向“</a:t>
            </a:r>
            <a:r>
              <a:rPr lang="zh-CN" altLang="en-US" sz="2400" dirty="0">
                <a:solidFill>
                  <a:srgbClr val="FF0000"/>
                </a:solidFill>
                <a:latin typeface="+mn-ea"/>
              </a:rPr>
              <a:t>缺省网关</a:t>
            </a:r>
            <a:r>
              <a:rPr lang="zh-CN" altLang="en-US" sz="2400" dirty="0">
                <a:latin typeface="+mn-ea"/>
              </a:rPr>
              <a:t>”发出</a:t>
            </a:r>
            <a:r>
              <a:rPr lang="en-US" altLang="zh-CN" sz="2400" dirty="0">
                <a:latin typeface="+mn-ea"/>
              </a:rPr>
              <a:t>ARP</a:t>
            </a:r>
            <a:r>
              <a:rPr lang="zh-CN" altLang="en-US" sz="2400" dirty="0">
                <a:latin typeface="+mn-ea"/>
              </a:rPr>
              <a:t>请求，请求获得</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a:t>
            </a:r>
          </a:p>
          <a:p>
            <a:pPr>
              <a:lnSpc>
                <a:spcPct val="100000"/>
              </a:lnSpc>
              <a:buFont typeface="Wingdings" panose="05000000000000000000" pitchFamily="2" charset="2"/>
              <a:buChar char="l"/>
            </a:pPr>
            <a:r>
              <a:rPr lang="zh-CN" altLang="en-US" sz="2400" dirty="0">
                <a:latin typeface="+mn-ea"/>
              </a:rPr>
              <a:t>如果三层交换机知道</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地址，则向</a:t>
            </a:r>
            <a:r>
              <a:rPr lang="en-US" altLang="zh-CN" sz="2400" dirty="0">
                <a:latin typeface="+mn-ea"/>
              </a:rPr>
              <a:t>A</a:t>
            </a:r>
            <a:r>
              <a:rPr lang="zh-CN" altLang="en-US" sz="2400" dirty="0">
                <a:latin typeface="+mn-ea"/>
              </a:rPr>
              <a:t>回复</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地址。否则三层交换机根据路由信息向</a:t>
            </a:r>
            <a:r>
              <a:rPr lang="en-US" altLang="zh-CN" sz="2400" dirty="0">
                <a:latin typeface="+mn-ea"/>
              </a:rPr>
              <a:t>B</a:t>
            </a:r>
            <a:r>
              <a:rPr lang="zh-CN" altLang="en-US" sz="2400" dirty="0">
                <a:latin typeface="+mn-ea"/>
              </a:rPr>
              <a:t>站广播一个</a:t>
            </a:r>
            <a:r>
              <a:rPr lang="en-US" altLang="zh-CN" sz="2400" dirty="0">
                <a:latin typeface="+mn-ea"/>
              </a:rPr>
              <a:t>ARP</a:t>
            </a:r>
            <a:r>
              <a:rPr lang="zh-CN" altLang="en-US" sz="2400" dirty="0">
                <a:latin typeface="+mn-ea"/>
              </a:rPr>
              <a:t>请求，</a:t>
            </a:r>
            <a:r>
              <a:rPr lang="en-US" altLang="zh-CN" sz="2400" dirty="0">
                <a:latin typeface="+mn-ea"/>
              </a:rPr>
              <a:t>B</a:t>
            </a:r>
            <a:r>
              <a:rPr lang="zh-CN" altLang="en-US" sz="2400" dirty="0">
                <a:latin typeface="+mn-ea"/>
              </a:rPr>
              <a:t>站得到此</a:t>
            </a:r>
            <a:r>
              <a:rPr lang="en-US" altLang="zh-CN" sz="2400" dirty="0">
                <a:latin typeface="+mn-ea"/>
              </a:rPr>
              <a:t>ARP</a:t>
            </a:r>
            <a:r>
              <a:rPr lang="zh-CN" altLang="en-US" sz="2400" dirty="0">
                <a:latin typeface="+mn-ea"/>
              </a:rPr>
              <a:t>请求后向三层交换机回复其</a:t>
            </a:r>
            <a:r>
              <a:rPr lang="en-US" altLang="zh-CN" sz="2400" dirty="0">
                <a:latin typeface="+mn-ea"/>
              </a:rPr>
              <a:t>MAC</a:t>
            </a:r>
            <a:r>
              <a:rPr lang="zh-CN" altLang="en-US" sz="2400" dirty="0">
                <a:latin typeface="+mn-ea"/>
              </a:rPr>
              <a:t>地址，三层交换机将</a:t>
            </a:r>
            <a:r>
              <a:rPr lang="en-US" altLang="zh-CN" sz="2400" dirty="0">
                <a:latin typeface="+mn-ea"/>
              </a:rPr>
              <a:t>B</a:t>
            </a:r>
            <a:r>
              <a:rPr lang="zh-CN" altLang="en-US" sz="2400" dirty="0">
                <a:latin typeface="+mn-ea"/>
              </a:rPr>
              <a:t>站的</a:t>
            </a:r>
            <a:r>
              <a:rPr lang="en-US" altLang="zh-CN" sz="2400" dirty="0">
                <a:latin typeface="+mn-ea"/>
              </a:rPr>
              <a:t>MAC</a:t>
            </a:r>
            <a:r>
              <a:rPr lang="zh-CN" altLang="en-US" sz="2400" dirty="0">
                <a:latin typeface="+mn-ea"/>
              </a:rPr>
              <a:t>地址保存到二层交换引擎的</a:t>
            </a:r>
            <a:r>
              <a:rPr lang="en-US" altLang="zh-CN" sz="2400" dirty="0">
                <a:latin typeface="+mn-ea"/>
              </a:rPr>
              <a:t>MAC</a:t>
            </a:r>
            <a:r>
              <a:rPr lang="zh-CN" altLang="en-US" sz="2400" dirty="0">
                <a:latin typeface="+mn-ea"/>
              </a:rPr>
              <a:t>地址表中，并回复给发送站</a:t>
            </a:r>
            <a:r>
              <a:rPr lang="en-US" altLang="zh-CN" sz="2400" dirty="0">
                <a:latin typeface="+mn-ea"/>
              </a:rPr>
              <a:t>A</a:t>
            </a:r>
            <a:r>
              <a:rPr lang="zh-CN" altLang="en-US" sz="2400" dirty="0">
                <a:latin typeface="+mn-ea"/>
              </a:rPr>
              <a:t>。</a:t>
            </a:r>
          </a:p>
          <a:p>
            <a:pPr>
              <a:lnSpc>
                <a:spcPct val="100000"/>
              </a:lnSpc>
              <a:buFont typeface="Wingdings" panose="05000000000000000000" pitchFamily="2" charset="2"/>
              <a:buChar char="l"/>
            </a:pPr>
            <a:r>
              <a:rPr lang="en-US" altLang="zh-CN" sz="2400" dirty="0">
                <a:latin typeface="+mn-ea"/>
              </a:rPr>
              <a:t>A</a:t>
            </a:r>
            <a:r>
              <a:rPr lang="zh-CN" altLang="en-US" sz="2400" dirty="0">
                <a:latin typeface="+mn-ea"/>
              </a:rPr>
              <a:t>直接用</a:t>
            </a:r>
            <a:r>
              <a:rPr lang="en-US" altLang="zh-CN" sz="2400" dirty="0">
                <a:latin typeface="+mn-ea"/>
              </a:rPr>
              <a:t>B</a:t>
            </a:r>
            <a:r>
              <a:rPr lang="zh-CN" altLang="en-US" sz="2400" dirty="0">
                <a:latin typeface="+mn-ea"/>
              </a:rPr>
              <a:t>的</a:t>
            </a:r>
            <a:r>
              <a:rPr lang="en-US" altLang="zh-CN" sz="2400" dirty="0">
                <a:latin typeface="+mn-ea"/>
              </a:rPr>
              <a:t>MAC</a:t>
            </a:r>
            <a:r>
              <a:rPr lang="zh-CN" altLang="en-US" sz="2400" dirty="0">
                <a:latin typeface="+mn-ea"/>
              </a:rPr>
              <a:t>地址封装数据帧，三层交换机接收到数据后直接进行</a:t>
            </a:r>
            <a:r>
              <a:rPr lang="zh-CN" altLang="en-US" sz="2400" dirty="0">
                <a:solidFill>
                  <a:srgbClr val="FF0000"/>
                </a:solidFill>
                <a:latin typeface="+mn-ea"/>
              </a:rPr>
              <a:t>二层交换</a:t>
            </a:r>
            <a:r>
              <a:rPr lang="zh-CN" altLang="en-US" sz="2400" dirty="0">
                <a:latin typeface="+mn-ea"/>
              </a:rPr>
              <a:t>。</a:t>
            </a:r>
          </a:p>
        </p:txBody>
      </p:sp>
    </p:spTree>
    <p:extLst>
      <p:ext uri="{BB962C8B-B14F-4D97-AF65-F5344CB8AC3E}">
        <p14:creationId xmlns:p14="http://schemas.microsoft.com/office/powerpoint/2010/main" val="3102258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anim calcmode="lin" valueType="num">
                                      <p:cBhvr additive="base">
                                        <p:cTn id="7" dur="500" fill="hold"/>
                                        <p:tgtEl>
                                          <p:spTgt spid="437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7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7251">
                                            <p:txEl>
                                              <p:pRg st="1" end="1"/>
                                            </p:txEl>
                                          </p:spTgt>
                                        </p:tgtEl>
                                        <p:attrNameLst>
                                          <p:attrName>style.visibility</p:attrName>
                                        </p:attrNameLst>
                                      </p:cBhvr>
                                      <p:to>
                                        <p:strVal val="visible"/>
                                      </p:to>
                                    </p:set>
                                    <p:anim calcmode="lin" valueType="num">
                                      <p:cBhvr additive="base">
                                        <p:cTn id="13" dur="500" fill="hold"/>
                                        <p:tgtEl>
                                          <p:spTgt spid="4372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72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7251">
                                            <p:txEl>
                                              <p:pRg st="2" end="2"/>
                                            </p:txEl>
                                          </p:spTgt>
                                        </p:tgtEl>
                                        <p:attrNameLst>
                                          <p:attrName>style.visibility</p:attrName>
                                        </p:attrNameLst>
                                      </p:cBhvr>
                                      <p:to>
                                        <p:strVal val="visible"/>
                                      </p:to>
                                    </p:set>
                                    <p:anim calcmode="lin" valueType="num">
                                      <p:cBhvr additive="base">
                                        <p:cTn id="19" dur="500" fill="hold"/>
                                        <p:tgtEl>
                                          <p:spTgt spid="4372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72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37251">
                                            <p:txEl>
                                              <p:pRg st="3" end="3"/>
                                            </p:txEl>
                                          </p:spTgt>
                                        </p:tgtEl>
                                        <p:attrNameLst>
                                          <p:attrName>style.visibility</p:attrName>
                                        </p:attrNameLst>
                                      </p:cBhvr>
                                      <p:to>
                                        <p:strVal val="visible"/>
                                      </p:to>
                                    </p:set>
                                    <p:anim calcmode="lin" valueType="num">
                                      <p:cBhvr additive="base">
                                        <p:cTn id="25" dur="500" fill="hold"/>
                                        <p:tgtEl>
                                          <p:spTgt spid="4372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72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37251">
                                            <p:txEl>
                                              <p:pRg st="4" end="4"/>
                                            </p:txEl>
                                          </p:spTgt>
                                        </p:tgtEl>
                                        <p:attrNameLst>
                                          <p:attrName>style.visibility</p:attrName>
                                        </p:attrNameLst>
                                      </p:cBhvr>
                                      <p:to>
                                        <p:strVal val="visible"/>
                                      </p:to>
                                    </p:set>
                                    <p:anim calcmode="lin" valueType="num">
                                      <p:cBhvr additive="base">
                                        <p:cTn id="31" dur="500" fill="hold"/>
                                        <p:tgtEl>
                                          <p:spTgt spid="4372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372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1"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3"/>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rPr>
              <a:t>Link Layer</a:t>
            </a:r>
          </a:p>
        </p:txBody>
      </p:sp>
      <p:sp>
        <p:nvSpPr>
          <p:cNvPr id="70659" name="Slide Number Placeholder 4"/>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641073E3-793B-4F5C-A906-BD85A80DF623}" type="slidenum">
              <a:rPr lang="en-US" altLang="zh-CN" sz="1200">
                <a:solidFill>
                  <a:srgbClr val="000000"/>
                </a:solidFill>
                <a:latin typeface="Arial" pitchFamily="34" charset="0"/>
              </a:rPr>
              <a:pPr>
                <a:lnSpc>
                  <a:spcPct val="100000"/>
                </a:lnSpc>
                <a:spcBef>
                  <a:spcPct val="0"/>
                </a:spcBef>
                <a:buClrTx/>
                <a:buSzTx/>
                <a:buFontTx/>
                <a:buNone/>
              </a:pPr>
              <a:t>129</a:t>
            </a:fld>
            <a:endParaRPr lang="en-US" altLang="zh-CN" sz="1200">
              <a:solidFill>
                <a:srgbClr val="000000"/>
              </a:solidFill>
              <a:latin typeface="Arial" pitchFamily="34" charset="0"/>
            </a:endParaRPr>
          </a:p>
        </p:txBody>
      </p:sp>
      <p:sp>
        <p:nvSpPr>
          <p:cNvPr id="70660" name="Rectangle 4"/>
          <p:cNvSpPr>
            <a:spLocks noGrp="1" noChangeArrowheads="1"/>
          </p:cNvSpPr>
          <p:nvPr>
            <p:ph type="title" idx="4294967295"/>
          </p:nvPr>
        </p:nvSpPr>
        <p:spPr>
          <a:xfrm>
            <a:off x="-1" y="228600"/>
            <a:ext cx="12072395" cy="1143000"/>
          </a:xfrm>
          <a:prstGeom prst="rect">
            <a:avLst/>
          </a:prstGeom>
        </p:spPr>
        <p:txBody>
          <a:bodyPr/>
          <a:lstStyle/>
          <a:p>
            <a:pPr algn="ctr">
              <a:defRPr/>
            </a:pPr>
            <a:r>
              <a:rPr lang="zh-CN" altLang="en-US" dirty="0">
                <a:latin typeface="+mj-ea"/>
                <a:cs typeface="+mj-cs"/>
              </a:rPr>
              <a:t>机构的网络</a:t>
            </a:r>
            <a:endParaRPr lang="en-US" dirty="0">
              <a:latin typeface="+mj-ea"/>
              <a:cs typeface="+mj-cs"/>
            </a:endParaRPr>
          </a:p>
        </p:txBody>
      </p:sp>
      <p:sp>
        <p:nvSpPr>
          <p:cNvPr id="97285" name="Freeform 81"/>
          <p:cNvSpPr>
            <a:spLocks/>
          </p:cNvSpPr>
          <p:nvPr/>
        </p:nvSpPr>
        <p:spPr bwMode="auto">
          <a:xfrm rot="5400000">
            <a:off x="3626379" y="-1001182"/>
            <a:ext cx="4321175" cy="9965267"/>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0662" name="Line 33"/>
          <p:cNvSpPr>
            <a:spLocks noChangeShapeType="1"/>
          </p:cNvSpPr>
          <p:nvPr/>
        </p:nvSpPr>
        <p:spPr bwMode="auto">
          <a:xfrm flipH="1">
            <a:off x="2868085" y="3387725"/>
            <a:ext cx="2730500" cy="1416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3" name="Line 34"/>
          <p:cNvSpPr>
            <a:spLocks noChangeShapeType="1"/>
          </p:cNvSpPr>
          <p:nvPr/>
        </p:nvSpPr>
        <p:spPr bwMode="auto">
          <a:xfrm>
            <a:off x="5854700" y="3375025"/>
            <a:ext cx="0" cy="1466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4" name="Line 35"/>
          <p:cNvSpPr>
            <a:spLocks noChangeShapeType="1"/>
          </p:cNvSpPr>
          <p:nvPr/>
        </p:nvSpPr>
        <p:spPr bwMode="auto">
          <a:xfrm flipH="1" flipV="1">
            <a:off x="6112934" y="3309939"/>
            <a:ext cx="2455333" cy="1622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5" name="Line 59"/>
          <p:cNvSpPr>
            <a:spLocks noChangeShapeType="1"/>
          </p:cNvSpPr>
          <p:nvPr/>
        </p:nvSpPr>
        <p:spPr bwMode="auto">
          <a:xfrm flipV="1">
            <a:off x="6250518" y="2692401"/>
            <a:ext cx="1631949" cy="423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6" name="Line 60"/>
          <p:cNvSpPr>
            <a:spLocks noChangeShapeType="1"/>
          </p:cNvSpPr>
          <p:nvPr/>
        </p:nvSpPr>
        <p:spPr bwMode="auto">
          <a:xfrm flipV="1">
            <a:off x="5975352" y="2370139"/>
            <a:ext cx="893233" cy="758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7" name="Line 77"/>
          <p:cNvSpPr>
            <a:spLocks noChangeShapeType="1"/>
          </p:cNvSpPr>
          <p:nvPr/>
        </p:nvSpPr>
        <p:spPr bwMode="auto">
          <a:xfrm>
            <a:off x="4516967" y="2524126"/>
            <a:ext cx="1149351" cy="644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8" name="Line 78"/>
          <p:cNvSpPr>
            <a:spLocks noChangeShapeType="1"/>
          </p:cNvSpPr>
          <p:nvPr/>
        </p:nvSpPr>
        <p:spPr bwMode="auto">
          <a:xfrm flipH="1">
            <a:off x="2660651" y="2420938"/>
            <a:ext cx="1134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69" name="Text Box 79"/>
          <p:cNvSpPr txBox="1">
            <a:spLocks noChangeArrowheads="1"/>
          </p:cNvSpPr>
          <p:nvPr/>
        </p:nvSpPr>
        <p:spPr bwMode="auto">
          <a:xfrm>
            <a:off x="992718" y="2041526"/>
            <a:ext cx="1261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to external</a:t>
            </a:r>
          </a:p>
          <a:p>
            <a:pPr>
              <a:defRPr/>
            </a:pPr>
            <a:r>
              <a:rPr lang="en-US" i="0">
                <a:solidFill>
                  <a:srgbClr val="000000"/>
                </a:solidFill>
                <a:latin typeface="Arial" charset="0"/>
                <a:cs typeface="Arial" charset="0"/>
              </a:rPr>
              <a:t>network</a:t>
            </a:r>
          </a:p>
        </p:txBody>
      </p:sp>
      <p:sp>
        <p:nvSpPr>
          <p:cNvPr id="70670" name="Text Box 80"/>
          <p:cNvSpPr txBox="1">
            <a:spLocks noChangeArrowheads="1"/>
          </p:cNvSpPr>
          <p:nvPr/>
        </p:nvSpPr>
        <p:spPr bwMode="auto">
          <a:xfrm>
            <a:off x="3621617" y="2608264"/>
            <a:ext cx="7873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router</a:t>
            </a:r>
          </a:p>
        </p:txBody>
      </p:sp>
      <p:sp>
        <p:nvSpPr>
          <p:cNvPr id="70671" name="Text Box 82"/>
          <p:cNvSpPr txBox="1">
            <a:spLocks noChangeArrowheads="1"/>
          </p:cNvSpPr>
          <p:nvPr/>
        </p:nvSpPr>
        <p:spPr bwMode="auto">
          <a:xfrm>
            <a:off x="8580967" y="3516313"/>
            <a:ext cx="1473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IP subnet</a:t>
            </a:r>
          </a:p>
        </p:txBody>
      </p:sp>
      <p:sp>
        <p:nvSpPr>
          <p:cNvPr id="70672" name="Text Box 83"/>
          <p:cNvSpPr txBox="1">
            <a:spLocks noChangeArrowheads="1"/>
          </p:cNvSpPr>
          <p:nvPr/>
        </p:nvSpPr>
        <p:spPr bwMode="auto">
          <a:xfrm>
            <a:off x="7243233" y="1835151"/>
            <a:ext cx="1313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mail server</a:t>
            </a:r>
          </a:p>
        </p:txBody>
      </p:sp>
      <p:sp>
        <p:nvSpPr>
          <p:cNvPr id="70673" name="Text Box 84"/>
          <p:cNvSpPr txBox="1">
            <a:spLocks noChangeArrowheads="1"/>
          </p:cNvSpPr>
          <p:nvPr/>
        </p:nvSpPr>
        <p:spPr bwMode="auto">
          <a:xfrm>
            <a:off x="8307918" y="2505076"/>
            <a:ext cx="1313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web server</a:t>
            </a:r>
          </a:p>
        </p:txBody>
      </p:sp>
      <p:sp>
        <p:nvSpPr>
          <p:cNvPr id="70674" name="Line 20"/>
          <p:cNvSpPr>
            <a:spLocks noChangeShapeType="1"/>
          </p:cNvSpPr>
          <p:nvPr/>
        </p:nvSpPr>
        <p:spPr bwMode="auto">
          <a:xfrm flipH="1">
            <a:off x="1953685" y="4754563"/>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75" name="Line 21"/>
          <p:cNvSpPr>
            <a:spLocks noChangeShapeType="1"/>
          </p:cNvSpPr>
          <p:nvPr/>
        </p:nvSpPr>
        <p:spPr bwMode="auto">
          <a:xfrm flipH="1">
            <a:off x="2470151" y="4802189"/>
            <a:ext cx="361949" cy="31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76" name="Line 22"/>
          <p:cNvSpPr>
            <a:spLocks noChangeShapeType="1"/>
          </p:cNvSpPr>
          <p:nvPr/>
        </p:nvSpPr>
        <p:spPr bwMode="auto">
          <a:xfrm>
            <a:off x="3028951" y="4830764"/>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01" name="Group 44"/>
          <p:cNvGrpSpPr>
            <a:grpSpLocks/>
          </p:cNvGrpSpPr>
          <p:nvPr/>
        </p:nvGrpSpPr>
        <p:grpSpPr bwMode="auto">
          <a:xfrm>
            <a:off x="1346201" y="4557713"/>
            <a:ext cx="757767" cy="481012"/>
            <a:chOff x="-44" y="1473"/>
            <a:chExt cx="981" cy="1105"/>
          </a:xfrm>
        </p:grpSpPr>
        <p:pic>
          <p:nvPicPr>
            <p:cNvPr id="9743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3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2" name="Group 44"/>
          <p:cNvGrpSpPr>
            <a:grpSpLocks/>
          </p:cNvGrpSpPr>
          <p:nvPr/>
        </p:nvGrpSpPr>
        <p:grpSpPr bwMode="auto">
          <a:xfrm>
            <a:off x="1888067" y="5014913"/>
            <a:ext cx="757767" cy="481012"/>
            <a:chOff x="-44" y="1473"/>
            <a:chExt cx="981" cy="1105"/>
          </a:xfrm>
        </p:grpSpPr>
        <p:pic>
          <p:nvPicPr>
            <p:cNvPr id="9742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3" name="Group 44"/>
          <p:cNvGrpSpPr>
            <a:grpSpLocks/>
          </p:cNvGrpSpPr>
          <p:nvPr/>
        </p:nvGrpSpPr>
        <p:grpSpPr bwMode="auto">
          <a:xfrm>
            <a:off x="2592918" y="5046663"/>
            <a:ext cx="757767" cy="481012"/>
            <a:chOff x="-44" y="1473"/>
            <a:chExt cx="981" cy="1105"/>
          </a:xfrm>
        </p:grpSpPr>
        <p:pic>
          <p:nvPicPr>
            <p:cNvPr id="9742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80" name="Line 21"/>
          <p:cNvSpPr>
            <a:spLocks noChangeShapeType="1"/>
          </p:cNvSpPr>
          <p:nvPr/>
        </p:nvSpPr>
        <p:spPr bwMode="auto">
          <a:xfrm>
            <a:off x="3321051" y="4760913"/>
            <a:ext cx="503767"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81" name="Line 22"/>
          <p:cNvSpPr>
            <a:spLocks noChangeShapeType="1"/>
          </p:cNvSpPr>
          <p:nvPr/>
        </p:nvSpPr>
        <p:spPr bwMode="auto">
          <a:xfrm flipH="1">
            <a:off x="3630084" y="5256214"/>
            <a:ext cx="160867" cy="293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82" name="Line 22"/>
          <p:cNvSpPr>
            <a:spLocks noChangeShapeType="1"/>
          </p:cNvSpPr>
          <p:nvPr/>
        </p:nvSpPr>
        <p:spPr bwMode="auto">
          <a:xfrm>
            <a:off x="4169834" y="5267326"/>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83" name="Line 20"/>
          <p:cNvSpPr>
            <a:spLocks noChangeShapeType="1"/>
          </p:cNvSpPr>
          <p:nvPr/>
        </p:nvSpPr>
        <p:spPr bwMode="auto">
          <a:xfrm flipH="1">
            <a:off x="4034368" y="5148263"/>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08" name="Group 44"/>
          <p:cNvGrpSpPr>
            <a:grpSpLocks/>
          </p:cNvGrpSpPr>
          <p:nvPr/>
        </p:nvGrpSpPr>
        <p:grpSpPr bwMode="auto">
          <a:xfrm>
            <a:off x="3132667" y="5419726"/>
            <a:ext cx="757767" cy="481013"/>
            <a:chOff x="-44" y="1473"/>
            <a:chExt cx="981" cy="1105"/>
          </a:xfrm>
        </p:grpSpPr>
        <p:pic>
          <p:nvPicPr>
            <p:cNvPr id="9742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09" name="Group 44"/>
          <p:cNvGrpSpPr>
            <a:grpSpLocks/>
          </p:cNvGrpSpPr>
          <p:nvPr/>
        </p:nvGrpSpPr>
        <p:grpSpPr bwMode="auto">
          <a:xfrm>
            <a:off x="3742267" y="5487988"/>
            <a:ext cx="757767" cy="481012"/>
            <a:chOff x="-44" y="1473"/>
            <a:chExt cx="981" cy="1105"/>
          </a:xfrm>
        </p:grpSpPr>
        <p:pic>
          <p:nvPicPr>
            <p:cNvPr id="9742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686" name="Picture 3"/>
          <p:cNvPicPr>
            <a:picLocks noChangeAspect="1" noChangeArrowheads="1"/>
          </p:cNvPicPr>
          <p:nvPr/>
        </p:nvPicPr>
        <p:blipFill>
          <a:blip r:embed="rId4"/>
          <a:srcRect/>
          <a:stretch>
            <a:fillRect/>
          </a:stretch>
        </p:blipFill>
        <p:spPr bwMode="auto">
          <a:xfrm>
            <a:off x="2529417" y="4602164"/>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0687" name="Picture 3"/>
          <p:cNvPicPr>
            <a:picLocks noChangeAspect="1" noChangeArrowheads="1"/>
          </p:cNvPicPr>
          <p:nvPr/>
        </p:nvPicPr>
        <p:blipFill>
          <a:blip r:embed="rId4"/>
          <a:srcRect/>
          <a:stretch>
            <a:fillRect/>
          </a:stretch>
        </p:blipFill>
        <p:spPr bwMode="auto">
          <a:xfrm>
            <a:off x="3530601" y="5018089"/>
            <a:ext cx="90381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12" name="Group 44"/>
          <p:cNvGrpSpPr>
            <a:grpSpLocks/>
          </p:cNvGrpSpPr>
          <p:nvPr/>
        </p:nvGrpSpPr>
        <p:grpSpPr bwMode="auto">
          <a:xfrm>
            <a:off x="4309534" y="4946651"/>
            <a:ext cx="757767" cy="481013"/>
            <a:chOff x="-44" y="1473"/>
            <a:chExt cx="981" cy="1105"/>
          </a:xfrm>
        </p:grpSpPr>
        <p:pic>
          <p:nvPicPr>
            <p:cNvPr id="974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89" name="Line 20"/>
          <p:cNvSpPr>
            <a:spLocks noChangeShapeType="1"/>
          </p:cNvSpPr>
          <p:nvPr/>
        </p:nvSpPr>
        <p:spPr bwMode="auto">
          <a:xfrm flipH="1">
            <a:off x="7579785" y="5022850"/>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0" name="Line 21"/>
          <p:cNvSpPr>
            <a:spLocks noChangeShapeType="1"/>
          </p:cNvSpPr>
          <p:nvPr/>
        </p:nvSpPr>
        <p:spPr bwMode="auto">
          <a:xfrm flipH="1">
            <a:off x="8096251" y="5070476"/>
            <a:ext cx="361949" cy="31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1" name="Line 22"/>
          <p:cNvSpPr>
            <a:spLocks noChangeShapeType="1"/>
          </p:cNvSpPr>
          <p:nvPr/>
        </p:nvSpPr>
        <p:spPr bwMode="auto">
          <a:xfrm>
            <a:off x="8655051" y="5099051"/>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16" name="Group 44"/>
          <p:cNvGrpSpPr>
            <a:grpSpLocks/>
          </p:cNvGrpSpPr>
          <p:nvPr/>
        </p:nvGrpSpPr>
        <p:grpSpPr bwMode="auto">
          <a:xfrm>
            <a:off x="7169151" y="4837113"/>
            <a:ext cx="757767" cy="481012"/>
            <a:chOff x="-44" y="1473"/>
            <a:chExt cx="981" cy="1105"/>
          </a:xfrm>
        </p:grpSpPr>
        <p:pic>
          <p:nvPicPr>
            <p:cNvPr id="9741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17" name="Group 44"/>
          <p:cNvGrpSpPr>
            <a:grpSpLocks/>
          </p:cNvGrpSpPr>
          <p:nvPr/>
        </p:nvGrpSpPr>
        <p:grpSpPr bwMode="auto">
          <a:xfrm>
            <a:off x="7514167" y="5283201"/>
            <a:ext cx="759884" cy="481013"/>
            <a:chOff x="-44" y="1473"/>
            <a:chExt cx="981" cy="1105"/>
          </a:xfrm>
        </p:grpSpPr>
        <p:pic>
          <p:nvPicPr>
            <p:cNvPr id="974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18" name="Group 44"/>
          <p:cNvGrpSpPr>
            <a:grpSpLocks/>
          </p:cNvGrpSpPr>
          <p:nvPr/>
        </p:nvGrpSpPr>
        <p:grpSpPr bwMode="auto">
          <a:xfrm>
            <a:off x="8219018" y="5313363"/>
            <a:ext cx="757767" cy="482600"/>
            <a:chOff x="-44" y="1473"/>
            <a:chExt cx="981" cy="1105"/>
          </a:xfrm>
        </p:grpSpPr>
        <p:pic>
          <p:nvPicPr>
            <p:cNvPr id="9741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0695" name="Line 20"/>
          <p:cNvSpPr>
            <a:spLocks noChangeShapeType="1"/>
          </p:cNvSpPr>
          <p:nvPr/>
        </p:nvSpPr>
        <p:spPr bwMode="auto">
          <a:xfrm flipH="1" flipV="1">
            <a:off x="6212418" y="5068889"/>
            <a:ext cx="808567" cy="312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6" name="Line 21"/>
          <p:cNvSpPr>
            <a:spLocks noChangeShapeType="1"/>
          </p:cNvSpPr>
          <p:nvPr/>
        </p:nvSpPr>
        <p:spPr bwMode="auto">
          <a:xfrm flipH="1">
            <a:off x="5594351" y="5022851"/>
            <a:ext cx="361949" cy="31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697" name="Line 22"/>
          <p:cNvSpPr>
            <a:spLocks noChangeShapeType="1"/>
          </p:cNvSpPr>
          <p:nvPr/>
        </p:nvSpPr>
        <p:spPr bwMode="auto">
          <a:xfrm>
            <a:off x="6153151" y="5051426"/>
            <a:ext cx="97367" cy="295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7322" name="Group 44"/>
          <p:cNvGrpSpPr>
            <a:grpSpLocks/>
          </p:cNvGrpSpPr>
          <p:nvPr/>
        </p:nvGrpSpPr>
        <p:grpSpPr bwMode="auto">
          <a:xfrm>
            <a:off x="6405034" y="5230813"/>
            <a:ext cx="759884" cy="481012"/>
            <a:chOff x="-44" y="1473"/>
            <a:chExt cx="981" cy="1105"/>
          </a:xfrm>
        </p:grpSpPr>
        <p:pic>
          <p:nvPicPr>
            <p:cNvPr id="9741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23" name="Group 44"/>
          <p:cNvGrpSpPr>
            <a:grpSpLocks/>
          </p:cNvGrpSpPr>
          <p:nvPr/>
        </p:nvGrpSpPr>
        <p:grpSpPr bwMode="auto">
          <a:xfrm>
            <a:off x="5012267" y="5235575"/>
            <a:ext cx="759884" cy="482600"/>
            <a:chOff x="-44" y="1473"/>
            <a:chExt cx="981" cy="1105"/>
          </a:xfrm>
        </p:grpSpPr>
        <p:pic>
          <p:nvPicPr>
            <p:cNvPr id="9741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1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7324" name="Group 44"/>
          <p:cNvGrpSpPr>
            <a:grpSpLocks/>
          </p:cNvGrpSpPr>
          <p:nvPr/>
        </p:nvGrpSpPr>
        <p:grpSpPr bwMode="auto">
          <a:xfrm>
            <a:off x="5717117" y="5267326"/>
            <a:ext cx="759883" cy="481013"/>
            <a:chOff x="-44" y="1473"/>
            <a:chExt cx="981" cy="1105"/>
          </a:xfrm>
        </p:grpSpPr>
        <p:pic>
          <p:nvPicPr>
            <p:cNvPr id="9740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0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701" name="Picture 3"/>
          <p:cNvPicPr>
            <a:picLocks noChangeAspect="1" noChangeArrowheads="1"/>
          </p:cNvPicPr>
          <p:nvPr/>
        </p:nvPicPr>
        <p:blipFill>
          <a:blip r:embed="rId4"/>
          <a:srcRect/>
          <a:stretch>
            <a:fillRect/>
          </a:stretch>
        </p:blipFill>
        <p:spPr bwMode="auto">
          <a:xfrm>
            <a:off x="5653617" y="4822826"/>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0702" name="Line 20"/>
          <p:cNvSpPr>
            <a:spLocks noChangeShapeType="1"/>
          </p:cNvSpPr>
          <p:nvPr/>
        </p:nvSpPr>
        <p:spPr bwMode="auto">
          <a:xfrm flipH="1">
            <a:off x="8693152" y="5100638"/>
            <a:ext cx="7408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pic>
        <p:nvPicPr>
          <p:cNvPr id="70703" name="Picture 3"/>
          <p:cNvPicPr>
            <a:picLocks noChangeAspect="1" noChangeArrowheads="1"/>
          </p:cNvPicPr>
          <p:nvPr/>
        </p:nvPicPr>
        <p:blipFill>
          <a:blip r:embed="rId4"/>
          <a:srcRect/>
          <a:stretch>
            <a:fillRect/>
          </a:stretch>
        </p:blipFill>
        <p:spPr bwMode="auto">
          <a:xfrm>
            <a:off x="8155517" y="4870451"/>
            <a:ext cx="903816"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28" name="Group 44"/>
          <p:cNvGrpSpPr>
            <a:grpSpLocks/>
          </p:cNvGrpSpPr>
          <p:nvPr/>
        </p:nvGrpSpPr>
        <p:grpSpPr bwMode="auto">
          <a:xfrm>
            <a:off x="8913284" y="4884738"/>
            <a:ext cx="759883" cy="481012"/>
            <a:chOff x="-44" y="1473"/>
            <a:chExt cx="981" cy="1105"/>
          </a:xfrm>
        </p:grpSpPr>
        <p:pic>
          <p:nvPicPr>
            <p:cNvPr id="9740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40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0705" name="Picture 3"/>
          <p:cNvPicPr>
            <a:picLocks noChangeAspect="1" noChangeArrowheads="1"/>
          </p:cNvPicPr>
          <p:nvPr/>
        </p:nvPicPr>
        <p:blipFill>
          <a:blip r:embed="rId4"/>
          <a:srcRect/>
          <a:stretch>
            <a:fillRect/>
          </a:stretch>
        </p:blipFill>
        <p:spPr bwMode="auto">
          <a:xfrm>
            <a:off x="5283200" y="3062289"/>
            <a:ext cx="1246717"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7330" name="Group 906"/>
          <p:cNvGrpSpPr>
            <a:grpSpLocks/>
          </p:cNvGrpSpPr>
          <p:nvPr/>
        </p:nvGrpSpPr>
        <p:grpSpPr bwMode="auto">
          <a:xfrm>
            <a:off x="6853767" y="2111375"/>
            <a:ext cx="488951" cy="579438"/>
            <a:chOff x="4140" y="429"/>
            <a:chExt cx="1425" cy="2396"/>
          </a:xfrm>
        </p:grpSpPr>
        <p:sp>
          <p:nvSpPr>
            <p:cNvPr id="97374"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5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76"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77"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5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79" name="Group 912"/>
            <p:cNvGrpSpPr>
              <a:grpSpLocks/>
            </p:cNvGrpSpPr>
            <p:nvPr/>
          </p:nvGrpSpPr>
          <p:grpSpPr bwMode="auto">
            <a:xfrm>
              <a:off x="4749" y="668"/>
              <a:ext cx="581" cy="145"/>
              <a:chOff x="614" y="2568"/>
              <a:chExt cx="725" cy="139"/>
            </a:xfrm>
          </p:grpSpPr>
          <p:sp>
            <p:nvSpPr>
              <p:cNvPr id="7078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8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5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81" name="Group 916"/>
            <p:cNvGrpSpPr>
              <a:grpSpLocks/>
            </p:cNvGrpSpPr>
            <p:nvPr/>
          </p:nvGrpSpPr>
          <p:grpSpPr bwMode="auto">
            <a:xfrm>
              <a:off x="4747" y="994"/>
              <a:ext cx="581" cy="134"/>
              <a:chOff x="614" y="2568"/>
              <a:chExt cx="725" cy="139"/>
            </a:xfrm>
          </p:grpSpPr>
          <p:sp>
            <p:nvSpPr>
              <p:cNvPr id="7077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5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5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84" name="Group 921"/>
            <p:cNvGrpSpPr>
              <a:grpSpLocks/>
            </p:cNvGrpSpPr>
            <p:nvPr/>
          </p:nvGrpSpPr>
          <p:grpSpPr bwMode="auto">
            <a:xfrm>
              <a:off x="4735" y="1627"/>
              <a:ext cx="582" cy="151"/>
              <a:chOff x="614" y="2568"/>
              <a:chExt cx="725" cy="139"/>
            </a:xfrm>
          </p:grpSpPr>
          <p:sp>
            <p:nvSpPr>
              <p:cNvPr id="7077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97385"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97386" name="Group 925"/>
            <p:cNvGrpSpPr>
              <a:grpSpLocks/>
            </p:cNvGrpSpPr>
            <p:nvPr/>
          </p:nvGrpSpPr>
          <p:grpSpPr bwMode="auto">
            <a:xfrm>
              <a:off x="4739" y="1327"/>
              <a:ext cx="582" cy="139"/>
              <a:chOff x="614" y="2568"/>
              <a:chExt cx="725" cy="139"/>
            </a:xfrm>
          </p:grpSpPr>
          <p:sp>
            <p:nvSpPr>
              <p:cNvPr id="7077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6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88"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89"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6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91"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6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6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1800">
                <a:solidFill>
                  <a:srgbClr val="FF0000"/>
                </a:solidFill>
                <a:latin typeface="Arial" pitchFamily="34" charset="0"/>
                <a:cs typeface="Arial" pitchFamily="34" charset="0"/>
              </a:endParaRPr>
            </a:p>
          </p:txBody>
        </p:sp>
        <p:sp>
          <p:nvSpPr>
            <p:cNvPr id="7077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7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grpSp>
        <p:nvGrpSpPr>
          <p:cNvPr id="97331" name="Group 1108"/>
          <p:cNvGrpSpPr>
            <a:grpSpLocks/>
          </p:cNvGrpSpPr>
          <p:nvPr/>
        </p:nvGrpSpPr>
        <p:grpSpPr bwMode="auto">
          <a:xfrm>
            <a:off x="3738034" y="2278063"/>
            <a:ext cx="1083733" cy="360362"/>
            <a:chOff x="2356" y="1300"/>
            <a:chExt cx="555" cy="194"/>
          </a:xfrm>
        </p:grpSpPr>
        <p:sp>
          <p:nvSpPr>
            <p:cNvPr id="973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73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73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grpSp>
          <p:nvGrpSpPr>
            <p:cNvPr id="97369" name="Group 1112"/>
            <p:cNvGrpSpPr>
              <a:grpSpLocks/>
            </p:cNvGrpSpPr>
            <p:nvPr/>
          </p:nvGrpSpPr>
          <p:grpSpPr bwMode="auto">
            <a:xfrm>
              <a:off x="2468" y="1332"/>
              <a:ext cx="310" cy="60"/>
              <a:chOff x="2468" y="1332"/>
              <a:chExt cx="310" cy="60"/>
            </a:xfrm>
          </p:grpSpPr>
          <p:sp>
            <p:nvSpPr>
              <p:cNvPr id="97372"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73"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0746" name="Line 1115"/>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70747" name="Line 1116"/>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grpSp>
        <p:nvGrpSpPr>
          <p:cNvPr id="97332" name="Group 906"/>
          <p:cNvGrpSpPr>
            <a:grpSpLocks/>
          </p:cNvGrpSpPr>
          <p:nvPr/>
        </p:nvGrpSpPr>
        <p:grpSpPr bwMode="auto">
          <a:xfrm>
            <a:off x="7660218" y="2620964"/>
            <a:ext cx="488949" cy="579437"/>
            <a:chOff x="4140" y="429"/>
            <a:chExt cx="1425" cy="2396"/>
          </a:xfrm>
        </p:grpSpPr>
        <p:sp>
          <p:nvSpPr>
            <p:cNvPr id="97334"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1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36"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37"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1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39" name="Group 912"/>
            <p:cNvGrpSpPr>
              <a:grpSpLocks/>
            </p:cNvGrpSpPr>
            <p:nvPr/>
          </p:nvGrpSpPr>
          <p:grpSpPr bwMode="auto">
            <a:xfrm>
              <a:off x="4749" y="668"/>
              <a:ext cx="581" cy="145"/>
              <a:chOff x="614" y="2568"/>
              <a:chExt cx="725" cy="139"/>
            </a:xfrm>
          </p:grpSpPr>
          <p:sp>
            <p:nvSpPr>
              <p:cNvPr id="7074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4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1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41" name="Group 916"/>
            <p:cNvGrpSpPr>
              <a:grpSpLocks/>
            </p:cNvGrpSpPr>
            <p:nvPr/>
          </p:nvGrpSpPr>
          <p:grpSpPr bwMode="auto">
            <a:xfrm>
              <a:off x="4747" y="994"/>
              <a:ext cx="581" cy="134"/>
              <a:chOff x="614" y="2568"/>
              <a:chExt cx="725" cy="139"/>
            </a:xfrm>
          </p:grpSpPr>
          <p:sp>
            <p:nvSpPr>
              <p:cNvPr id="7073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1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1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7344" name="Group 921"/>
            <p:cNvGrpSpPr>
              <a:grpSpLocks/>
            </p:cNvGrpSpPr>
            <p:nvPr/>
          </p:nvGrpSpPr>
          <p:grpSpPr bwMode="auto">
            <a:xfrm>
              <a:off x="4735" y="1627"/>
              <a:ext cx="582" cy="151"/>
              <a:chOff x="614" y="2568"/>
              <a:chExt cx="725" cy="139"/>
            </a:xfrm>
          </p:grpSpPr>
          <p:sp>
            <p:nvSpPr>
              <p:cNvPr id="7073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97345"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97346" name="Group 925"/>
            <p:cNvGrpSpPr>
              <a:grpSpLocks/>
            </p:cNvGrpSpPr>
            <p:nvPr/>
          </p:nvGrpSpPr>
          <p:grpSpPr bwMode="auto">
            <a:xfrm>
              <a:off x="4739" y="1327"/>
              <a:ext cx="582" cy="139"/>
              <a:chOff x="614" y="2568"/>
              <a:chExt cx="725" cy="139"/>
            </a:xfrm>
          </p:grpSpPr>
          <p:sp>
            <p:nvSpPr>
              <p:cNvPr id="7073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7072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48"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7349"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2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97351"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072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2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1800">
                <a:solidFill>
                  <a:srgbClr val="FF0000"/>
                </a:solidFill>
                <a:latin typeface="Arial" pitchFamily="34" charset="0"/>
                <a:cs typeface="Arial" pitchFamily="34" charset="0"/>
              </a:endParaRPr>
            </a:p>
          </p:txBody>
        </p:sp>
        <p:sp>
          <p:nvSpPr>
            <p:cNvPr id="7073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7073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Tree>
    <p:extLst>
      <p:ext uri="{BB962C8B-B14F-4D97-AF65-F5344CB8AC3E}">
        <p14:creationId xmlns:p14="http://schemas.microsoft.com/office/powerpoint/2010/main" val="2306325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72DF16FD-EF5C-496B-A766-9E26EAAA8E84}" type="slidenum">
              <a:rPr lang="en-US" altLang="zh-CN" sz="1200" smtClean="0">
                <a:solidFill>
                  <a:prstClr val="black"/>
                </a:solidFill>
                <a:latin typeface="Arial" pitchFamily="34" charset="0"/>
              </a:rPr>
              <a:pPr>
                <a:spcBef>
                  <a:spcPct val="0"/>
                </a:spcBef>
                <a:buClrTx/>
                <a:buSzTx/>
                <a:buFontTx/>
                <a:buNone/>
              </a:pPr>
              <a:t>13</a:t>
            </a:fld>
            <a:endParaRPr lang="en-US" altLang="zh-CN" sz="1200">
              <a:solidFill>
                <a:prstClr val="black"/>
              </a:solidFill>
              <a:latin typeface="Arial" pitchFamily="34" charset="0"/>
            </a:endParaRPr>
          </a:p>
        </p:txBody>
      </p:sp>
      <p:sp>
        <p:nvSpPr>
          <p:cNvPr id="11267"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u="none" dirty="0"/>
              <a:t>差错检测和纠错技术</a:t>
            </a:r>
            <a:endParaRPr lang="zh-CN" altLang="en-US" dirty="0"/>
          </a:p>
        </p:txBody>
      </p:sp>
      <p:sp>
        <p:nvSpPr>
          <p:cNvPr id="11268" name="Rectangle 3"/>
          <p:cNvSpPr>
            <a:spLocks noGrp="1" noChangeArrowheads="1"/>
          </p:cNvSpPr>
          <p:nvPr>
            <p:ph type="body" idx="4294967295"/>
          </p:nvPr>
        </p:nvSpPr>
        <p:spPr>
          <a:xfrm>
            <a:off x="532435" y="1627029"/>
            <a:ext cx="4876800" cy="4927600"/>
          </a:xfrm>
          <a:prstGeom prst="rect">
            <a:avLst/>
          </a:prstGeom>
        </p:spPr>
        <p:txBody>
          <a:bodyPr/>
          <a:lstStyle/>
          <a:p>
            <a:pPr marL="0" indent="0" eaLnBrk="1">
              <a:lnSpc>
                <a:spcPct val="110000"/>
              </a:lnSpc>
            </a:pPr>
            <a:r>
              <a:rPr lang="zh-CN" altLang="en-US" sz="2400" dirty="0">
                <a:solidFill>
                  <a:srgbClr val="FF6600"/>
                </a:solidFill>
                <a:latin typeface="+mn-ea"/>
              </a:rPr>
              <a:t> </a:t>
            </a:r>
            <a:r>
              <a:rPr lang="zh-CN" altLang="en-US" sz="2400" b="1" dirty="0">
                <a:solidFill>
                  <a:srgbClr val="FF0000"/>
                </a:solidFill>
                <a:latin typeface="+mn-ea"/>
              </a:rPr>
              <a:t>发送节点</a:t>
            </a:r>
            <a:endParaRPr lang="zh-CN" altLang="en-US" sz="2400" b="1" u="sng" dirty="0">
              <a:solidFill>
                <a:srgbClr val="FF0000"/>
              </a:solidFill>
              <a:latin typeface="+mn-ea"/>
            </a:endParaRPr>
          </a:p>
          <a:p>
            <a:pPr lvl="1">
              <a:lnSpc>
                <a:spcPct val="110000"/>
              </a:lnSpc>
            </a:pPr>
            <a:r>
              <a:rPr lang="zh-CN" altLang="en-US" dirty="0">
                <a:latin typeface="+mn-ea"/>
              </a:rPr>
              <a:t>将数据</a:t>
            </a:r>
            <a:r>
              <a:rPr lang="en-US" altLang="zh-CN" dirty="0">
                <a:latin typeface="+mn-ea"/>
              </a:rPr>
              <a:t>D</a:t>
            </a:r>
            <a:r>
              <a:rPr lang="zh-CN" altLang="en-US" dirty="0">
                <a:latin typeface="+mn-ea"/>
              </a:rPr>
              <a:t>附加若干差错检测和纠错位</a:t>
            </a:r>
            <a:r>
              <a:rPr lang="en-US" altLang="zh-CN" dirty="0">
                <a:latin typeface="+mn-ea"/>
              </a:rPr>
              <a:t>EDC</a:t>
            </a:r>
            <a:r>
              <a:rPr lang="zh-CN" altLang="en-US" dirty="0">
                <a:latin typeface="+mn-ea"/>
              </a:rPr>
              <a:t>，一起发送到链路。</a:t>
            </a:r>
            <a:endParaRPr lang="en-US" altLang="zh-CN" dirty="0">
              <a:latin typeface="+mn-ea"/>
            </a:endParaRPr>
          </a:p>
          <a:p>
            <a:pPr lvl="1">
              <a:lnSpc>
                <a:spcPct val="110000"/>
              </a:lnSpc>
            </a:pPr>
            <a:r>
              <a:rPr lang="zh-CN" altLang="en-US" sz="2400" dirty="0">
                <a:latin typeface="+mn-ea"/>
              </a:rPr>
              <a:t>数据</a:t>
            </a:r>
            <a:r>
              <a:rPr lang="en-US" altLang="zh-CN" sz="2400" dirty="0">
                <a:latin typeface="+mn-ea"/>
              </a:rPr>
              <a:t>D</a:t>
            </a:r>
            <a:r>
              <a:rPr lang="zh-CN" altLang="en-US" sz="2400" dirty="0">
                <a:latin typeface="+mn-ea"/>
              </a:rPr>
              <a:t>包括网络层传来的数据报，以及链路级寻址信息、序列号和其他字段。</a:t>
            </a:r>
            <a:endParaRPr lang="en-US" altLang="zh-CN" sz="2400" dirty="0">
              <a:latin typeface="+mn-ea"/>
            </a:endParaRPr>
          </a:p>
          <a:p>
            <a:pPr lvl="1">
              <a:lnSpc>
                <a:spcPct val="110000"/>
              </a:lnSpc>
            </a:pPr>
            <a:r>
              <a:rPr lang="zh-CN" altLang="en-US" sz="2400" dirty="0">
                <a:latin typeface="+mn-ea"/>
              </a:rPr>
              <a:t>保护范围包括数据</a:t>
            </a:r>
            <a:r>
              <a:rPr lang="en-US" altLang="zh-CN" sz="2400" dirty="0">
                <a:latin typeface="+mn-ea"/>
              </a:rPr>
              <a:t>D</a:t>
            </a:r>
            <a:r>
              <a:rPr lang="zh-CN" altLang="en-US" sz="2400" dirty="0">
                <a:latin typeface="+mn-ea"/>
              </a:rPr>
              <a:t>的所有字段。</a:t>
            </a:r>
          </a:p>
        </p:txBody>
      </p:sp>
      <p:pic>
        <p:nvPicPr>
          <p:cNvPr id="8"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234" y="1586436"/>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0689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idx="4294967295"/>
          </p:nvPr>
        </p:nvSpPr>
        <p:spPr>
          <a:xfrm>
            <a:off x="0" y="132287"/>
            <a:ext cx="11991975" cy="815974"/>
          </a:xfrm>
          <a:prstGeom prst="rect">
            <a:avLst/>
          </a:prstGeom>
        </p:spPr>
        <p:txBody>
          <a:bodyPr/>
          <a:lstStyle/>
          <a:p>
            <a:pPr algn="ctr">
              <a:defRPr/>
            </a:pPr>
            <a:r>
              <a:rPr lang="zh-CN" altLang="en-US" dirty="0">
                <a:latin typeface="+mj-ea"/>
                <a:cs typeface="+mj-cs"/>
              </a:rPr>
              <a:t>交换机</a:t>
            </a:r>
            <a:r>
              <a:rPr lang="en-US" dirty="0">
                <a:latin typeface="+mj-ea"/>
                <a:cs typeface="+mj-cs"/>
              </a:rPr>
              <a:t> vs. </a:t>
            </a:r>
            <a:r>
              <a:rPr lang="zh-CN" altLang="en-US" dirty="0">
                <a:latin typeface="+mj-ea"/>
                <a:cs typeface="+mj-cs"/>
              </a:rPr>
              <a:t>路由器</a:t>
            </a:r>
            <a:endParaRPr lang="en-US" dirty="0">
              <a:latin typeface="+mj-ea"/>
              <a:cs typeface="+mj-cs"/>
            </a:endParaRPr>
          </a:p>
        </p:txBody>
      </p:sp>
      <p:sp>
        <p:nvSpPr>
          <p:cNvPr id="71685" name="Rectangle 3"/>
          <p:cNvSpPr>
            <a:spLocks noGrp="1" noChangeArrowheads="1"/>
          </p:cNvSpPr>
          <p:nvPr>
            <p:ph type="body" idx="4294967295"/>
          </p:nvPr>
        </p:nvSpPr>
        <p:spPr>
          <a:xfrm>
            <a:off x="0" y="1460500"/>
            <a:ext cx="5440363" cy="3867150"/>
          </a:xfrm>
          <a:prstGeom prst="rect">
            <a:avLst/>
          </a:prstGeom>
        </p:spPr>
        <p:txBody>
          <a:bodyPr/>
          <a:lstStyle/>
          <a:p>
            <a:pPr marL="0" indent="0">
              <a:lnSpc>
                <a:spcPct val="110000"/>
              </a:lnSpc>
              <a:buFont typeface="Wingdings" pitchFamily="2" charset="2"/>
              <a:buNone/>
            </a:pPr>
            <a:r>
              <a:rPr lang="zh-CN" altLang="en-US" sz="2400" dirty="0">
                <a:solidFill>
                  <a:srgbClr val="000099"/>
                </a:solidFill>
              </a:rPr>
              <a:t>两者都是存储转发设备</a:t>
            </a:r>
            <a:r>
              <a:rPr lang="en-US" altLang="zh-CN" sz="2400" dirty="0">
                <a:solidFill>
                  <a:srgbClr val="000099"/>
                </a:solidFill>
              </a:rPr>
              <a:t>: </a:t>
            </a:r>
          </a:p>
          <a:p>
            <a:pPr>
              <a:lnSpc>
                <a:spcPct val="110000"/>
              </a:lnSpc>
              <a:buSzPct val="100000"/>
            </a:pPr>
            <a:r>
              <a:rPr lang="zh-CN" altLang="en-US" sz="2400" dirty="0">
                <a:solidFill>
                  <a:srgbClr val="CC0000"/>
                </a:solidFill>
              </a:rPr>
              <a:t>路由器</a:t>
            </a:r>
            <a:r>
              <a:rPr lang="en-US" altLang="zh-CN" sz="2400" dirty="0">
                <a:solidFill>
                  <a:srgbClr val="CC0000"/>
                </a:solidFill>
              </a:rPr>
              <a:t>: </a:t>
            </a:r>
            <a:r>
              <a:rPr lang="zh-CN" altLang="en-US" sz="2400" dirty="0">
                <a:solidFill>
                  <a:srgbClr val="CC0000"/>
                </a:solidFill>
              </a:rPr>
              <a:t>网络层设备</a:t>
            </a:r>
            <a:r>
              <a:rPr lang="en-US" altLang="zh-CN" sz="2400" dirty="0">
                <a:solidFill>
                  <a:srgbClr val="CC0000"/>
                </a:solidFill>
              </a:rPr>
              <a:t>(</a:t>
            </a:r>
            <a:r>
              <a:rPr lang="zh-CN" altLang="en-US" sz="2400" dirty="0">
                <a:solidFill>
                  <a:srgbClr val="CC0000"/>
                </a:solidFill>
              </a:rPr>
              <a:t>检查网络层头部</a:t>
            </a:r>
            <a:r>
              <a:rPr lang="en-US" altLang="zh-CN" sz="2400" dirty="0">
                <a:solidFill>
                  <a:srgbClr val="CC0000"/>
                </a:solidFill>
              </a:rPr>
              <a:t>)</a:t>
            </a:r>
            <a:endParaRPr lang="en-US" altLang="zh-CN" sz="2400" dirty="0"/>
          </a:p>
          <a:p>
            <a:pPr>
              <a:lnSpc>
                <a:spcPct val="110000"/>
              </a:lnSpc>
              <a:buSzPct val="100000"/>
            </a:pPr>
            <a:r>
              <a:rPr lang="zh-CN" altLang="en-US" sz="2400" dirty="0">
                <a:solidFill>
                  <a:srgbClr val="CC0000"/>
                </a:solidFill>
              </a:rPr>
              <a:t>交换机：链路层设备</a:t>
            </a:r>
            <a:r>
              <a:rPr lang="en-US" altLang="zh-CN" sz="2400" dirty="0">
                <a:solidFill>
                  <a:srgbClr val="CC0000"/>
                </a:solidFill>
              </a:rPr>
              <a:t>(</a:t>
            </a:r>
            <a:r>
              <a:rPr lang="zh-CN" altLang="en-US" sz="2400" dirty="0">
                <a:solidFill>
                  <a:srgbClr val="CC0000"/>
                </a:solidFill>
              </a:rPr>
              <a:t>检查链路层头部</a:t>
            </a:r>
            <a:r>
              <a:rPr lang="en-US" altLang="zh-CN" sz="2400" dirty="0">
                <a:solidFill>
                  <a:srgbClr val="CC0000"/>
                </a:solidFill>
              </a:rPr>
              <a:t>)</a:t>
            </a:r>
          </a:p>
          <a:p>
            <a:pPr marL="0" indent="0">
              <a:lnSpc>
                <a:spcPct val="110000"/>
              </a:lnSpc>
              <a:spcBef>
                <a:spcPts val="1200"/>
              </a:spcBef>
              <a:buFont typeface="Wingdings" pitchFamily="2" charset="2"/>
              <a:buNone/>
            </a:pPr>
            <a:r>
              <a:rPr lang="zh-CN" altLang="en-US" sz="2400" dirty="0">
                <a:solidFill>
                  <a:srgbClr val="000099"/>
                </a:solidFill>
              </a:rPr>
              <a:t>两者都有转发表</a:t>
            </a:r>
            <a:endParaRPr lang="en-US" altLang="zh-CN" sz="2400" dirty="0">
              <a:solidFill>
                <a:srgbClr val="000099"/>
              </a:solidFill>
            </a:endParaRPr>
          </a:p>
          <a:p>
            <a:pPr>
              <a:lnSpc>
                <a:spcPct val="110000"/>
              </a:lnSpc>
              <a:buSzPct val="100000"/>
            </a:pPr>
            <a:r>
              <a:rPr lang="zh-CN" altLang="en-US" sz="2400" dirty="0">
                <a:solidFill>
                  <a:srgbClr val="CC0000"/>
                </a:solidFill>
              </a:rPr>
              <a:t>路由器：使用路由算法计算转发表，基于</a:t>
            </a:r>
            <a:r>
              <a:rPr lang="en-US" altLang="zh-CN" sz="2400" dirty="0">
                <a:solidFill>
                  <a:srgbClr val="CC0000"/>
                </a:solidFill>
              </a:rPr>
              <a:t>IP</a:t>
            </a:r>
            <a:r>
              <a:rPr lang="zh-CN" altLang="en-US" sz="2400" dirty="0">
                <a:solidFill>
                  <a:srgbClr val="CC0000"/>
                </a:solidFill>
              </a:rPr>
              <a:t>地址转发</a:t>
            </a:r>
            <a:endParaRPr lang="en-US" altLang="zh-CN" sz="2400" dirty="0">
              <a:solidFill>
                <a:srgbClr val="CC0000"/>
              </a:solidFill>
            </a:endParaRPr>
          </a:p>
          <a:p>
            <a:pPr>
              <a:lnSpc>
                <a:spcPct val="110000"/>
              </a:lnSpc>
              <a:buSzPct val="100000"/>
            </a:pPr>
            <a:r>
              <a:rPr lang="zh-CN" altLang="en-US" sz="2400" dirty="0">
                <a:solidFill>
                  <a:srgbClr val="CC0000"/>
                </a:solidFill>
              </a:rPr>
              <a:t>交换机：通过泛洪、自学习来学习转发表，基于</a:t>
            </a:r>
            <a:r>
              <a:rPr lang="en-US" altLang="zh-CN" sz="2400" dirty="0">
                <a:solidFill>
                  <a:srgbClr val="CC0000"/>
                </a:solidFill>
              </a:rPr>
              <a:t>MAC</a:t>
            </a:r>
            <a:r>
              <a:rPr lang="zh-CN" altLang="en-US" sz="2400" dirty="0">
                <a:solidFill>
                  <a:srgbClr val="CC0000"/>
                </a:solidFill>
              </a:rPr>
              <a:t>地址转发</a:t>
            </a:r>
            <a:endParaRPr lang="en-US" altLang="zh-CN" sz="2400" dirty="0">
              <a:solidFill>
                <a:srgbClr val="CC0000"/>
              </a:solidFill>
            </a:endParaRPr>
          </a:p>
        </p:txBody>
      </p:sp>
      <p:sp>
        <p:nvSpPr>
          <p:cNvPr id="98310" name="Freeform 3"/>
          <p:cNvSpPr>
            <a:spLocks/>
          </p:cNvSpPr>
          <p:nvPr/>
        </p:nvSpPr>
        <p:spPr bwMode="auto">
          <a:xfrm flipH="1">
            <a:off x="8724901" y="2103439"/>
            <a:ext cx="850900"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98311" name="Freeform 10"/>
          <p:cNvSpPr>
            <a:spLocks/>
          </p:cNvSpPr>
          <p:nvPr/>
        </p:nvSpPr>
        <p:spPr bwMode="auto">
          <a:xfrm>
            <a:off x="8707967" y="844551"/>
            <a:ext cx="480484"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98312" name="Rectangle 23"/>
          <p:cNvSpPr>
            <a:spLocks noChangeArrowheads="1"/>
          </p:cNvSpPr>
          <p:nvPr/>
        </p:nvSpPr>
        <p:spPr bwMode="auto">
          <a:xfrm>
            <a:off x="7076018" y="850901"/>
            <a:ext cx="1729316"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13" name="Rectangle 24"/>
          <p:cNvSpPr>
            <a:spLocks noChangeArrowheads="1"/>
          </p:cNvSpPr>
          <p:nvPr/>
        </p:nvSpPr>
        <p:spPr bwMode="auto">
          <a:xfrm>
            <a:off x="7012518" y="922338"/>
            <a:ext cx="1697567"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14" name="Line 25"/>
          <p:cNvSpPr>
            <a:spLocks noChangeShapeType="1"/>
          </p:cNvSpPr>
          <p:nvPr/>
        </p:nvSpPr>
        <p:spPr bwMode="auto">
          <a:xfrm>
            <a:off x="7012517" y="1239839"/>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5" name="Text Box 26"/>
          <p:cNvSpPr txBox="1">
            <a:spLocks noChangeArrowheads="1"/>
          </p:cNvSpPr>
          <p:nvPr/>
        </p:nvSpPr>
        <p:spPr bwMode="auto">
          <a:xfrm>
            <a:off x="6955368" y="889000"/>
            <a:ext cx="175683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application</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transport</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network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sp>
        <p:nvSpPr>
          <p:cNvPr id="98316" name="Line 27"/>
          <p:cNvSpPr>
            <a:spLocks noChangeShapeType="1"/>
          </p:cNvSpPr>
          <p:nvPr/>
        </p:nvSpPr>
        <p:spPr bwMode="auto">
          <a:xfrm>
            <a:off x="7023100" y="1560514"/>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7" name="Line 28"/>
          <p:cNvSpPr>
            <a:spLocks noChangeShapeType="1"/>
          </p:cNvSpPr>
          <p:nvPr/>
        </p:nvSpPr>
        <p:spPr bwMode="auto">
          <a:xfrm>
            <a:off x="7029451" y="1841501"/>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18" name="Line 29"/>
          <p:cNvSpPr>
            <a:spLocks noChangeShapeType="1"/>
          </p:cNvSpPr>
          <p:nvPr/>
        </p:nvSpPr>
        <p:spPr bwMode="auto">
          <a:xfrm>
            <a:off x="7029451" y="2117726"/>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grpSp>
        <p:nvGrpSpPr>
          <p:cNvPr id="98319" name="Group 88"/>
          <p:cNvGrpSpPr>
            <a:grpSpLocks/>
          </p:cNvGrpSpPr>
          <p:nvPr/>
        </p:nvGrpSpPr>
        <p:grpSpPr bwMode="auto">
          <a:xfrm>
            <a:off x="8955618" y="3525838"/>
            <a:ext cx="1849967" cy="1035050"/>
            <a:chOff x="3601" y="168"/>
            <a:chExt cx="874" cy="652"/>
          </a:xfrm>
        </p:grpSpPr>
        <p:sp>
          <p:nvSpPr>
            <p:cNvPr id="98368"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network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sp>
          <p:nvSpPr>
            <p:cNvPr id="983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grpSp>
      <p:grpSp>
        <p:nvGrpSpPr>
          <p:cNvPr id="98320" name="Group 94"/>
          <p:cNvGrpSpPr>
            <a:grpSpLocks/>
          </p:cNvGrpSpPr>
          <p:nvPr/>
        </p:nvGrpSpPr>
        <p:grpSpPr bwMode="auto">
          <a:xfrm>
            <a:off x="9406467" y="2100264"/>
            <a:ext cx="1849967" cy="733425"/>
            <a:chOff x="4696" y="597"/>
            <a:chExt cx="874" cy="462"/>
          </a:xfrm>
        </p:grpSpPr>
        <p:sp>
          <p:nvSpPr>
            <p:cNvPr id="98364"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grpSp>
      <p:sp>
        <p:nvSpPr>
          <p:cNvPr id="98321" name="Text Box 167"/>
          <p:cNvSpPr txBox="1">
            <a:spLocks noChangeArrowheads="1"/>
          </p:cNvSpPr>
          <p:nvPr/>
        </p:nvSpPr>
        <p:spPr bwMode="auto">
          <a:xfrm>
            <a:off x="7806267" y="3003550"/>
            <a:ext cx="902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b="1">
                <a:solidFill>
                  <a:srgbClr val="000000"/>
                </a:solidFill>
                <a:latin typeface="Arial" pitchFamily="34" charset="0"/>
                <a:cs typeface="Arial" pitchFamily="34" charset="0"/>
              </a:rPr>
              <a:t>switch</a:t>
            </a:r>
          </a:p>
        </p:txBody>
      </p:sp>
      <p:grpSp>
        <p:nvGrpSpPr>
          <p:cNvPr id="98322" name="Group 39"/>
          <p:cNvGrpSpPr>
            <a:grpSpLocks/>
          </p:cNvGrpSpPr>
          <p:nvPr/>
        </p:nvGrpSpPr>
        <p:grpSpPr bwMode="auto">
          <a:xfrm>
            <a:off x="5877985" y="1562100"/>
            <a:ext cx="1244600" cy="307975"/>
            <a:chOff x="1070" y="918"/>
            <a:chExt cx="588" cy="194"/>
          </a:xfrm>
        </p:grpSpPr>
        <p:sp>
          <p:nvSpPr>
            <p:cNvPr id="71738"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63" name="Text Box 4"/>
            <p:cNvSpPr txBox="1">
              <a:spLocks noChangeArrowheads="1"/>
            </p:cNvSpPr>
            <p:nvPr/>
          </p:nvSpPr>
          <p:spPr bwMode="auto">
            <a:xfrm>
              <a:off x="1070" y="918"/>
              <a:ext cx="4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400">
                  <a:solidFill>
                    <a:srgbClr val="CC0000"/>
                  </a:solidFill>
                  <a:latin typeface="Arial" pitchFamily="34" charset="0"/>
                  <a:cs typeface="Arial" pitchFamily="34" charset="0"/>
                </a:rPr>
                <a:t>datagram</a:t>
              </a:r>
            </a:p>
          </p:txBody>
        </p:sp>
      </p:grpSp>
      <p:sp>
        <p:nvSpPr>
          <p:cNvPr id="98323" name="Rectangle 57"/>
          <p:cNvSpPr>
            <a:spLocks noChangeArrowheads="1"/>
          </p:cNvSpPr>
          <p:nvPr/>
        </p:nvSpPr>
        <p:spPr bwMode="auto">
          <a:xfrm>
            <a:off x="6944785" y="4594226"/>
            <a:ext cx="1729316"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24" name="Rectangle 58"/>
          <p:cNvSpPr>
            <a:spLocks noChangeArrowheads="1"/>
          </p:cNvSpPr>
          <p:nvPr/>
        </p:nvSpPr>
        <p:spPr bwMode="auto">
          <a:xfrm>
            <a:off x="6881285" y="4665663"/>
            <a:ext cx="1697567"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25" name="Line 59"/>
          <p:cNvSpPr>
            <a:spLocks noChangeShapeType="1"/>
          </p:cNvSpPr>
          <p:nvPr/>
        </p:nvSpPr>
        <p:spPr bwMode="auto">
          <a:xfrm>
            <a:off x="6881284" y="4983164"/>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6" name="Text Box 60"/>
          <p:cNvSpPr txBox="1">
            <a:spLocks noChangeArrowheads="1"/>
          </p:cNvSpPr>
          <p:nvPr/>
        </p:nvSpPr>
        <p:spPr bwMode="auto">
          <a:xfrm>
            <a:off x="6824134" y="4632325"/>
            <a:ext cx="175683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application</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transport</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network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link</a:t>
            </a:r>
          </a:p>
          <a:p>
            <a:pPr algn="ctr">
              <a:lnSpc>
                <a:spcPct val="110000"/>
              </a:lnSpc>
              <a:spcBef>
                <a:spcPct val="0"/>
              </a:spcBef>
              <a:buClrTx/>
              <a:buSzTx/>
              <a:buFontTx/>
              <a:buNone/>
            </a:pPr>
            <a:r>
              <a:rPr lang="en-US" altLang="zh-CN" sz="1800">
                <a:solidFill>
                  <a:srgbClr val="000000"/>
                </a:solidFill>
                <a:latin typeface="Arial" pitchFamily="34" charset="0"/>
                <a:cs typeface="Arial" pitchFamily="34" charset="0"/>
              </a:rPr>
              <a:t>physical</a:t>
            </a:r>
          </a:p>
        </p:txBody>
      </p:sp>
      <p:sp>
        <p:nvSpPr>
          <p:cNvPr id="98327" name="Line 61"/>
          <p:cNvSpPr>
            <a:spLocks noChangeShapeType="1"/>
          </p:cNvSpPr>
          <p:nvPr/>
        </p:nvSpPr>
        <p:spPr bwMode="auto">
          <a:xfrm>
            <a:off x="6891867" y="5303839"/>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8" name="Line 62"/>
          <p:cNvSpPr>
            <a:spLocks noChangeShapeType="1"/>
          </p:cNvSpPr>
          <p:nvPr/>
        </p:nvSpPr>
        <p:spPr bwMode="auto">
          <a:xfrm>
            <a:off x="6898217" y="5584826"/>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29" name="Line 63"/>
          <p:cNvSpPr>
            <a:spLocks noChangeShapeType="1"/>
          </p:cNvSpPr>
          <p:nvPr/>
        </p:nvSpPr>
        <p:spPr bwMode="auto">
          <a:xfrm>
            <a:off x="6898217" y="5861051"/>
            <a:ext cx="168486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98330" name="Freeform 49"/>
          <p:cNvSpPr>
            <a:spLocks/>
          </p:cNvSpPr>
          <p:nvPr/>
        </p:nvSpPr>
        <p:spPr bwMode="auto">
          <a:xfrm>
            <a:off x="8629651" y="4600576"/>
            <a:ext cx="508000" cy="1857375"/>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1" name="Group 50"/>
          <p:cNvGrpSpPr>
            <a:grpSpLocks/>
          </p:cNvGrpSpPr>
          <p:nvPr/>
        </p:nvGrpSpPr>
        <p:grpSpPr bwMode="auto">
          <a:xfrm>
            <a:off x="5725585" y="1814514"/>
            <a:ext cx="1460500" cy="338137"/>
            <a:chOff x="998" y="1077"/>
            <a:chExt cx="690" cy="213"/>
          </a:xfrm>
        </p:grpSpPr>
        <p:sp>
          <p:nvSpPr>
            <p:cNvPr id="71736"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61"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CC0000"/>
                  </a:solidFill>
                  <a:latin typeface="Arial" pitchFamily="34" charset="0"/>
                  <a:cs typeface="Arial" pitchFamily="34" charset="0"/>
                </a:rPr>
                <a:t>frame</a:t>
              </a:r>
            </a:p>
          </p:txBody>
        </p:sp>
      </p:grpSp>
      <p:sp>
        <p:nvSpPr>
          <p:cNvPr id="98332" name="Freeform 53"/>
          <p:cNvSpPr>
            <a:spLocks/>
          </p:cNvSpPr>
          <p:nvPr/>
        </p:nvSpPr>
        <p:spPr bwMode="auto">
          <a:xfrm>
            <a:off x="7042151" y="723900"/>
            <a:ext cx="3898900" cy="531495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3" name="Group 54"/>
          <p:cNvGrpSpPr>
            <a:grpSpLocks/>
          </p:cNvGrpSpPr>
          <p:nvPr/>
        </p:nvGrpSpPr>
        <p:grpSpPr bwMode="auto">
          <a:xfrm>
            <a:off x="10754785" y="2166939"/>
            <a:ext cx="1460500" cy="338137"/>
            <a:chOff x="998" y="1077"/>
            <a:chExt cx="690" cy="213"/>
          </a:xfrm>
        </p:grpSpPr>
        <p:sp>
          <p:nvSpPr>
            <p:cNvPr id="71734"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59"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CC0000"/>
                  </a:solidFill>
                  <a:latin typeface="Arial" pitchFamily="34" charset="0"/>
                  <a:cs typeface="Arial" pitchFamily="34" charset="0"/>
                </a:rPr>
                <a:t>frame</a:t>
              </a:r>
            </a:p>
          </p:txBody>
        </p:sp>
      </p:grpSp>
      <p:grpSp>
        <p:nvGrpSpPr>
          <p:cNvPr id="98334" name="Group 57"/>
          <p:cNvGrpSpPr>
            <a:grpSpLocks/>
          </p:cNvGrpSpPr>
          <p:nvPr/>
        </p:nvGrpSpPr>
        <p:grpSpPr bwMode="auto">
          <a:xfrm>
            <a:off x="10322985" y="3919539"/>
            <a:ext cx="1460500" cy="338137"/>
            <a:chOff x="998" y="1077"/>
            <a:chExt cx="690" cy="213"/>
          </a:xfrm>
        </p:grpSpPr>
        <p:sp>
          <p:nvSpPr>
            <p:cNvPr id="71732"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57" name="Text Box 7"/>
            <p:cNvSpPr txBox="1">
              <a:spLocks noChangeArrowheads="1"/>
            </p:cNvSpPr>
            <p:nvPr/>
          </p:nvSpPr>
          <p:spPr bwMode="auto">
            <a:xfrm>
              <a:off x="1107" y="107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CC0000"/>
                  </a:solidFill>
                  <a:latin typeface="Arial" pitchFamily="34" charset="0"/>
                  <a:cs typeface="Arial" pitchFamily="34" charset="0"/>
                </a:rPr>
                <a:t>frame</a:t>
              </a:r>
            </a:p>
          </p:txBody>
        </p:sp>
      </p:grpSp>
      <p:grpSp>
        <p:nvGrpSpPr>
          <p:cNvPr id="98335" name="Group 60"/>
          <p:cNvGrpSpPr>
            <a:grpSpLocks/>
          </p:cNvGrpSpPr>
          <p:nvPr/>
        </p:nvGrpSpPr>
        <p:grpSpPr bwMode="auto">
          <a:xfrm>
            <a:off x="10411885" y="3638550"/>
            <a:ext cx="1244600" cy="307975"/>
            <a:chOff x="1070" y="918"/>
            <a:chExt cx="588" cy="194"/>
          </a:xfrm>
        </p:grpSpPr>
        <p:sp>
          <p:nvSpPr>
            <p:cNvPr id="71730"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CC0000"/>
                </a:solidFill>
                <a:latin typeface="Arial" pitchFamily="34" charset="0"/>
                <a:cs typeface="Arial" pitchFamily="34" charset="0"/>
              </a:endParaRPr>
            </a:p>
          </p:txBody>
        </p:sp>
        <p:sp>
          <p:nvSpPr>
            <p:cNvPr id="98355" name="Text Box 4"/>
            <p:cNvSpPr txBox="1">
              <a:spLocks noChangeArrowheads="1"/>
            </p:cNvSpPr>
            <p:nvPr/>
          </p:nvSpPr>
          <p:spPr bwMode="auto">
            <a:xfrm>
              <a:off x="1070" y="918"/>
              <a:ext cx="4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400">
                  <a:solidFill>
                    <a:srgbClr val="CC0000"/>
                  </a:solidFill>
                  <a:latin typeface="Arial" pitchFamily="34" charset="0"/>
                  <a:cs typeface="Arial" pitchFamily="34" charset="0"/>
                </a:rPr>
                <a:t>datagram</a:t>
              </a:r>
            </a:p>
          </p:txBody>
        </p:sp>
      </p:grpSp>
      <p:sp>
        <p:nvSpPr>
          <p:cNvPr id="98336" name="Freeform 63"/>
          <p:cNvSpPr>
            <a:spLocks/>
          </p:cNvSpPr>
          <p:nvPr/>
        </p:nvSpPr>
        <p:spPr bwMode="auto">
          <a:xfrm>
            <a:off x="8566151" y="3533776"/>
            <a:ext cx="482600" cy="923925"/>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98337" name="Group 44"/>
          <p:cNvGrpSpPr>
            <a:grpSpLocks/>
          </p:cNvGrpSpPr>
          <p:nvPr/>
        </p:nvGrpSpPr>
        <p:grpSpPr bwMode="auto">
          <a:xfrm>
            <a:off x="8642351" y="1347789"/>
            <a:ext cx="1016000" cy="693737"/>
            <a:chOff x="-44" y="1473"/>
            <a:chExt cx="981" cy="1105"/>
          </a:xfrm>
        </p:grpSpPr>
        <p:pic>
          <p:nvPicPr>
            <p:cNvPr id="9835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5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8338" name="Group 44"/>
          <p:cNvGrpSpPr>
            <a:grpSpLocks/>
          </p:cNvGrpSpPr>
          <p:nvPr/>
        </p:nvGrpSpPr>
        <p:grpSpPr bwMode="auto">
          <a:xfrm>
            <a:off x="8614833" y="6002339"/>
            <a:ext cx="1016000" cy="693737"/>
            <a:chOff x="-44" y="1473"/>
            <a:chExt cx="981" cy="1105"/>
          </a:xfrm>
        </p:grpSpPr>
        <p:pic>
          <p:nvPicPr>
            <p:cNvPr id="983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71715" name="Picture 3"/>
          <p:cNvPicPr>
            <a:picLocks noChangeAspect="1" noChangeArrowheads="1"/>
          </p:cNvPicPr>
          <p:nvPr/>
        </p:nvPicPr>
        <p:blipFill>
          <a:blip r:embed="rId4"/>
          <a:srcRect/>
          <a:stretch>
            <a:fillRect/>
          </a:stretch>
        </p:blipFill>
        <p:spPr bwMode="auto">
          <a:xfrm>
            <a:off x="8151285" y="2671764"/>
            <a:ext cx="1170516"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8340" name="Group 1108"/>
          <p:cNvGrpSpPr>
            <a:grpSpLocks/>
          </p:cNvGrpSpPr>
          <p:nvPr/>
        </p:nvGrpSpPr>
        <p:grpSpPr bwMode="auto">
          <a:xfrm>
            <a:off x="7842251" y="3852863"/>
            <a:ext cx="1083733" cy="360362"/>
            <a:chOff x="2356" y="1300"/>
            <a:chExt cx="555" cy="194"/>
          </a:xfrm>
        </p:grpSpPr>
        <p:sp>
          <p:nvSpPr>
            <p:cNvPr id="983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gn="ct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sp>
          <p:nvSpPr>
            <p:cNvPr id="983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2400">
                <a:solidFill>
                  <a:srgbClr val="000000"/>
                </a:solidFill>
                <a:latin typeface="Arial" pitchFamily="34" charset="0"/>
                <a:cs typeface="Arial" pitchFamily="34" charset="0"/>
              </a:endParaRPr>
            </a:p>
          </p:txBody>
        </p:sp>
        <p:grpSp>
          <p:nvGrpSpPr>
            <p:cNvPr id="98345" name="Group 1112"/>
            <p:cNvGrpSpPr>
              <a:grpSpLocks/>
            </p:cNvGrpSpPr>
            <p:nvPr/>
          </p:nvGrpSpPr>
          <p:grpSpPr bwMode="auto">
            <a:xfrm>
              <a:off x="2468" y="1332"/>
              <a:ext cx="310" cy="60"/>
              <a:chOff x="2468" y="1332"/>
              <a:chExt cx="310" cy="60"/>
            </a:xfrm>
          </p:grpSpPr>
          <p:sp>
            <p:nvSpPr>
              <p:cNvPr id="98348"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98349"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1722" name="Line 1115"/>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71723" name="Line 1116"/>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23055522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dirty="0">
                <a:latin typeface="+mj-ea"/>
              </a:rPr>
              <a:t>VLAN: </a:t>
            </a:r>
            <a:r>
              <a:rPr lang="zh-CN" altLang="en-US" dirty="0">
                <a:latin typeface="+mj-ea"/>
              </a:rPr>
              <a:t>动机</a:t>
            </a:r>
            <a:endParaRPr lang="en-US" dirty="0">
              <a:latin typeface="+mj-ea"/>
            </a:endParaRPr>
          </a:p>
        </p:txBody>
      </p:sp>
      <p:grpSp>
        <p:nvGrpSpPr>
          <p:cNvPr id="3" name="组合 2"/>
          <p:cNvGrpSpPr/>
          <p:nvPr/>
        </p:nvGrpSpPr>
        <p:grpSpPr>
          <a:xfrm>
            <a:off x="142873" y="1570038"/>
            <a:ext cx="5512858" cy="3713309"/>
            <a:chOff x="346075" y="1570038"/>
            <a:chExt cx="4398964" cy="3143250"/>
          </a:xfrm>
        </p:grpSpPr>
        <p:sp>
          <p:nvSpPr>
            <p:cNvPr id="4" name="Freeform 81"/>
            <p:cNvSpPr>
              <a:spLocks/>
            </p:cNvSpPr>
            <p:nvPr/>
          </p:nvSpPr>
          <p:spPr bwMode="auto">
            <a:xfrm rot="5400000">
              <a:off x="1193801" y="808038"/>
              <a:ext cx="2789237" cy="4313238"/>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2000" dirty="0"/>
            </a:p>
          </p:txBody>
        </p:sp>
        <p:sp>
          <p:nvSpPr>
            <p:cNvPr id="5" name="Line 33"/>
            <p:cNvSpPr>
              <a:spLocks noChangeShapeType="1"/>
            </p:cNvSpPr>
            <p:nvPr/>
          </p:nvSpPr>
          <p:spPr bwMode="auto">
            <a:xfrm flipH="1">
              <a:off x="1325563" y="2581275"/>
              <a:ext cx="1181100" cy="9144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6" name="Line 34"/>
            <p:cNvSpPr>
              <a:spLocks noChangeShapeType="1"/>
            </p:cNvSpPr>
            <p:nvPr/>
          </p:nvSpPr>
          <p:spPr bwMode="auto">
            <a:xfrm>
              <a:off x="2617788" y="2573338"/>
              <a:ext cx="0" cy="946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7" name="Line 35"/>
            <p:cNvSpPr>
              <a:spLocks noChangeShapeType="1"/>
            </p:cNvSpPr>
            <p:nvPr/>
          </p:nvSpPr>
          <p:spPr bwMode="auto">
            <a:xfrm flipH="1" flipV="1">
              <a:off x="2728913" y="2530475"/>
              <a:ext cx="1063625" cy="10477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8" name="Line 59"/>
            <p:cNvSpPr>
              <a:spLocks noChangeShapeType="1"/>
            </p:cNvSpPr>
            <p:nvPr/>
          </p:nvSpPr>
          <p:spPr bwMode="auto">
            <a:xfrm flipV="1">
              <a:off x="2789238" y="2132013"/>
              <a:ext cx="706437" cy="2746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9" name="Line 60"/>
            <p:cNvSpPr>
              <a:spLocks noChangeShapeType="1"/>
            </p:cNvSpPr>
            <p:nvPr/>
          </p:nvSpPr>
          <p:spPr bwMode="auto">
            <a:xfrm flipV="1">
              <a:off x="2670175" y="1924050"/>
              <a:ext cx="385763" cy="4905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0" name="Line 77"/>
            <p:cNvSpPr>
              <a:spLocks noChangeShapeType="1"/>
            </p:cNvSpPr>
            <p:nvPr/>
          </p:nvSpPr>
          <p:spPr bwMode="auto">
            <a:xfrm>
              <a:off x="2038350" y="2024063"/>
              <a:ext cx="498475" cy="4159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1" name="Line 78"/>
            <p:cNvSpPr>
              <a:spLocks noChangeShapeType="1"/>
            </p:cNvSpPr>
            <p:nvPr/>
          </p:nvSpPr>
          <p:spPr bwMode="auto">
            <a:xfrm flipH="1">
              <a:off x="1235075" y="1957388"/>
              <a:ext cx="49053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2" name="Line 20"/>
            <p:cNvSpPr>
              <a:spLocks noChangeShapeType="1"/>
            </p:cNvSpPr>
            <p:nvPr/>
          </p:nvSpPr>
          <p:spPr bwMode="auto">
            <a:xfrm flipH="1">
              <a:off x="928688" y="3463925"/>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3" name="Line 21"/>
            <p:cNvSpPr>
              <a:spLocks noChangeShapeType="1"/>
            </p:cNvSpPr>
            <p:nvPr/>
          </p:nvSpPr>
          <p:spPr bwMode="auto">
            <a:xfrm flipH="1">
              <a:off x="1152525" y="3494088"/>
              <a:ext cx="157163" cy="203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4" name="Line 22"/>
            <p:cNvSpPr>
              <a:spLocks noChangeShapeType="1"/>
            </p:cNvSpPr>
            <p:nvPr/>
          </p:nvSpPr>
          <p:spPr bwMode="auto">
            <a:xfrm>
              <a:off x="1393825" y="3513138"/>
              <a:ext cx="42863"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15" name="Group 44"/>
            <p:cNvGrpSpPr>
              <a:grpSpLocks/>
            </p:cNvGrpSpPr>
            <p:nvPr/>
          </p:nvGrpSpPr>
          <p:grpSpPr bwMode="auto">
            <a:xfrm>
              <a:off x="666187" y="3337113"/>
              <a:ext cx="328359" cy="310623"/>
              <a:chOff x="-44" y="1473"/>
              <a:chExt cx="981" cy="1105"/>
            </a:xfrm>
          </p:grpSpPr>
          <p:pic>
            <p:nvPicPr>
              <p:cNvPr id="14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16" name="Group 44"/>
            <p:cNvGrpSpPr>
              <a:grpSpLocks/>
            </p:cNvGrpSpPr>
            <p:nvPr/>
          </p:nvGrpSpPr>
          <p:grpSpPr bwMode="auto">
            <a:xfrm>
              <a:off x="900729" y="3632280"/>
              <a:ext cx="328359" cy="310623"/>
              <a:chOff x="-44" y="1473"/>
              <a:chExt cx="981" cy="1105"/>
            </a:xfrm>
          </p:grpSpPr>
          <p:pic>
            <p:nvPicPr>
              <p:cNvPr id="14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17" name="Group 44"/>
            <p:cNvGrpSpPr>
              <a:grpSpLocks/>
            </p:cNvGrpSpPr>
            <p:nvPr/>
          </p:nvGrpSpPr>
          <p:grpSpPr bwMode="auto">
            <a:xfrm>
              <a:off x="1205633" y="3651958"/>
              <a:ext cx="328359" cy="310623"/>
              <a:chOff x="-44" y="1473"/>
              <a:chExt cx="981" cy="1105"/>
            </a:xfrm>
          </p:grpSpPr>
          <p:pic>
            <p:nvPicPr>
              <p:cNvPr id="14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sp>
          <p:nvSpPr>
            <p:cNvPr id="18" name="Line 21"/>
            <p:cNvSpPr>
              <a:spLocks noChangeShapeType="1"/>
            </p:cNvSpPr>
            <p:nvPr/>
          </p:nvSpPr>
          <p:spPr bwMode="auto">
            <a:xfrm>
              <a:off x="1520825" y="3468688"/>
              <a:ext cx="219075" cy="1968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19" name="Line 22"/>
            <p:cNvSpPr>
              <a:spLocks noChangeShapeType="1"/>
            </p:cNvSpPr>
            <p:nvPr/>
          </p:nvSpPr>
          <p:spPr bwMode="auto">
            <a:xfrm flipH="1">
              <a:off x="1654175" y="3787775"/>
              <a:ext cx="69850" cy="1889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0" name="Line 22"/>
            <p:cNvSpPr>
              <a:spLocks noChangeShapeType="1"/>
            </p:cNvSpPr>
            <p:nvPr/>
          </p:nvSpPr>
          <p:spPr bwMode="auto">
            <a:xfrm>
              <a:off x="1889125" y="3794125"/>
              <a:ext cx="41275"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1" name="Line 20"/>
            <p:cNvSpPr>
              <a:spLocks noChangeShapeType="1"/>
            </p:cNvSpPr>
            <p:nvPr/>
          </p:nvSpPr>
          <p:spPr bwMode="auto">
            <a:xfrm flipH="1">
              <a:off x="1828800" y="3717925"/>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22" name="Group 44"/>
            <p:cNvGrpSpPr>
              <a:grpSpLocks/>
            </p:cNvGrpSpPr>
            <p:nvPr/>
          </p:nvGrpSpPr>
          <p:grpSpPr bwMode="auto">
            <a:xfrm>
              <a:off x="1439164" y="3892842"/>
              <a:ext cx="328359" cy="310623"/>
              <a:chOff x="-44" y="1473"/>
              <a:chExt cx="981" cy="1105"/>
            </a:xfrm>
          </p:grpSpPr>
          <p:pic>
            <p:nvPicPr>
              <p:cNvPr id="14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 name="Group 44"/>
            <p:cNvGrpSpPr>
              <a:grpSpLocks/>
            </p:cNvGrpSpPr>
            <p:nvPr/>
          </p:nvGrpSpPr>
          <p:grpSpPr bwMode="auto">
            <a:xfrm>
              <a:off x="1703023" y="3936948"/>
              <a:ext cx="328359" cy="310623"/>
              <a:chOff x="-44" y="1473"/>
              <a:chExt cx="981" cy="1105"/>
            </a:xfrm>
          </p:grpSpPr>
          <p:pic>
            <p:nvPicPr>
              <p:cNvPr id="13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pic>
          <p:nvPicPr>
            <p:cNvPr id="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25" y="3365500"/>
              <a:ext cx="390525" cy="19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3" y="3633788"/>
              <a:ext cx="392112" cy="193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26" name="Group 44"/>
            <p:cNvGrpSpPr>
              <a:grpSpLocks/>
            </p:cNvGrpSpPr>
            <p:nvPr/>
          </p:nvGrpSpPr>
          <p:grpSpPr bwMode="auto">
            <a:xfrm>
              <a:off x="1948686" y="3587498"/>
              <a:ext cx="328359" cy="310623"/>
              <a:chOff x="-44" y="1473"/>
              <a:chExt cx="981" cy="1105"/>
            </a:xfrm>
          </p:grpSpPr>
          <p:pic>
            <p:nvPicPr>
              <p:cNvPr id="13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sp>
          <p:nvSpPr>
            <p:cNvPr id="27" name="Line 20"/>
            <p:cNvSpPr>
              <a:spLocks noChangeShapeType="1"/>
            </p:cNvSpPr>
            <p:nvPr/>
          </p:nvSpPr>
          <p:spPr bwMode="auto">
            <a:xfrm flipH="1">
              <a:off x="3363913" y="3636963"/>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8" name="Line 21"/>
            <p:cNvSpPr>
              <a:spLocks noChangeShapeType="1"/>
            </p:cNvSpPr>
            <p:nvPr/>
          </p:nvSpPr>
          <p:spPr bwMode="auto">
            <a:xfrm flipH="1">
              <a:off x="3587750" y="3667125"/>
              <a:ext cx="157163" cy="203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29" name="Line 22"/>
            <p:cNvSpPr>
              <a:spLocks noChangeShapeType="1"/>
            </p:cNvSpPr>
            <p:nvPr/>
          </p:nvSpPr>
          <p:spPr bwMode="auto">
            <a:xfrm>
              <a:off x="3829050" y="3686175"/>
              <a:ext cx="42863"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30" name="Group 44"/>
            <p:cNvGrpSpPr>
              <a:grpSpLocks/>
            </p:cNvGrpSpPr>
            <p:nvPr/>
          </p:nvGrpSpPr>
          <p:grpSpPr bwMode="auto">
            <a:xfrm>
              <a:off x="3186502" y="3516927"/>
              <a:ext cx="328359" cy="310623"/>
              <a:chOff x="-44" y="1473"/>
              <a:chExt cx="981" cy="1105"/>
            </a:xfrm>
          </p:grpSpPr>
          <p:pic>
            <p:nvPicPr>
              <p:cNvPr id="13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1" name="Group 44"/>
            <p:cNvGrpSpPr>
              <a:grpSpLocks/>
            </p:cNvGrpSpPr>
            <p:nvPr/>
          </p:nvGrpSpPr>
          <p:grpSpPr bwMode="auto">
            <a:xfrm>
              <a:off x="3336123" y="3805310"/>
              <a:ext cx="328359" cy="310623"/>
              <a:chOff x="-44" y="1473"/>
              <a:chExt cx="981" cy="1105"/>
            </a:xfrm>
          </p:grpSpPr>
          <p:pic>
            <p:nvPicPr>
              <p:cNvPr id="13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2" name="Group 44"/>
            <p:cNvGrpSpPr>
              <a:grpSpLocks/>
            </p:cNvGrpSpPr>
            <p:nvPr/>
          </p:nvGrpSpPr>
          <p:grpSpPr bwMode="auto">
            <a:xfrm>
              <a:off x="3641028" y="3824987"/>
              <a:ext cx="328359" cy="310623"/>
              <a:chOff x="-44" y="1473"/>
              <a:chExt cx="981" cy="1105"/>
            </a:xfrm>
          </p:grpSpPr>
          <p:pic>
            <p:nvPicPr>
              <p:cNvPr id="13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sp>
          <p:nvSpPr>
            <p:cNvPr id="33" name="Line 20"/>
            <p:cNvSpPr>
              <a:spLocks noChangeShapeType="1"/>
            </p:cNvSpPr>
            <p:nvPr/>
          </p:nvSpPr>
          <p:spPr bwMode="auto">
            <a:xfrm flipH="1" flipV="1">
              <a:off x="2773363" y="3667125"/>
              <a:ext cx="349250" cy="201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34" name="Line 21"/>
            <p:cNvSpPr>
              <a:spLocks noChangeShapeType="1"/>
            </p:cNvSpPr>
            <p:nvPr/>
          </p:nvSpPr>
          <p:spPr bwMode="auto">
            <a:xfrm flipH="1">
              <a:off x="2505075" y="3636963"/>
              <a:ext cx="157163" cy="203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sp>
          <p:nvSpPr>
            <p:cNvPr id="35" name="Line 22"/>
            <p:cNvSpPr>
              <a:spLocks noChangeShapeType="1"/>
            </p:cNvSpPr>
            <p:nvPr/>
          </p:nvSpPr>
          <p:spPr bwMode="auto">
            <a:xfrm>
              <a:off x="2746375" y="3656013"/>
              <a:ext cx="42863" cy="190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nvGrpSpPr>
            <p:cNvPr id="36" name="Group 44"/>
            <p:cNvGrpSpPr>
              <a:grpSpLocks/>
            </p:cNvGrpSpPr>
            <p:nvPr/>
          </p:nvGrpSpPr>
          <p:grpSpPr bwMode="auto">
            <a:xfrm>
              <a:off x="2855919" y="3771381"/>
              <a:ext cx="328359" cy="310623"/>
              <a:chOff x="-44" y="1473"/>
              <a:chExt cx="981" cy="1105"/>
            </a:xfrm>
          </p:grpSpPr>
          <p:pic>
            <p:nvPicPr>
              <p:cNvPr id="12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7" name="Group 44"/>
            <p:cNvGrpSpPr>
              <a:grpSpLocks/>
            </p:cNvGrpSpPr>
            <p:nvPr/>
          </p:nvGrpSpPr>
          <p:grpSpPr bwMode="auto">
            <a:xfrm>
              <a:off x="2253389" y="3774775"/>
              <a:ext cx="328359" cy="310623"/>
              <a:chOff x="-44" y="1473"/>
              <a:chExt cx="981" cy="1105"/>
            </a:xfrm>
          </p:grpSpPr>
          <p:pic>
            <p:nvPicPr>
              <p:cNvPr id="12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38" name="Group 44"/>
            <p:cNvGrpSpPr>
              <a:grpSpLocks/>
            </p:cNvGrpSpPr>
            <p:nvPr/>
          </p:nvGrpSpPr>
          <p:grpSpPr bwMode="auto">
            <a:xfrm>
              <a:off x="2558293" y="3794453"/>
              <a:ext cx="328359" cy="310623"/>
              <a:chOff x="-44" y="1473"/>
              <a:chExt cx="981" cy="1105"/>
            </a:xfrm>
          </p:grpSpPr>
          <p:pic>
            <p:nvPicPr>
              <p:cNvPr id="12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pic>
          <p:nvPicPr>
            <p:cNvPr id="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475" y="3508375"/>
              <a:ext cx="392113" cy="193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0" name="Line 20"/>
            <p:cNvSpPr>
              <a:spLocks noChangeShapeType="1"/>
            </p:cNvSpPr>
            <p:nvPr/>
          </p:nvSpPr>
          <p:spPr bwMode="auto">
            <a:xfrm flipH="1">
              <a:off x="3846513" y="3687763"/>
              <a:ext cx="320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pic>
          <p:nvPicPr>
            <p:cNvPr id="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150" y="3538538"/>
              <a:ext cx="392113" cy="195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42" name="Group 44"/>
            <p:cNvGrpSpPr>
              <a:grpSpLocks/>
            </p:cNvGrpSpPr>
            <p:nvPr/>
          </p:nvGrpSpPr>
          <p:grpSpPr bwMode="auto">
            <a:xfrm>
              <a:off x="3941686" y="3547462"/>
              <a:ext cx="328359" cy="310623"/>
              <a:chOff x="-44" y="1473"/>
              <a:chExt cx="981" cy="1105"/>
            </a:xfrm>
          </p:grpSpPr>
          <p:pic>
            <p:nvPicPr>
              <p:cNvPr id="12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pic>
          <p:nvPicPr>
            <p:cNvPr id="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138" y="2371725"/>
              <a:ext cx="539750" cy="268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44" name="Group 906"/>
            <p:cNvGrpSpPr>
              <a:grpSpLocks/>
            </p:cNvGrpSpPr>
            <p:nvPr/>
          </p:nvGrpSpPr>
          <p:grpSpPr bwMode="auto">
            <a:xfrm>
              <a:off x="3049940" y="1757677"/>
              <a:ext cx="211953" cy="373659"/>
              <a:chOff x="4140" y="429"/>
              <a:chExt cx="1425" cy="2396"/>
            </a:xfrm>
          </p:grpSpPr>
          <p:sp>
            <p:nvSpPr>
              <p:cNvPr id="91"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92" name="Rectangle 908"/>
              <p:cNvSpPr>
                <a:spLocks noChangeArrowheads="1"/>
              </p:cNvSpPr>
              <p:nvPr/>
            </p:nvSpPr>
            <p:spPr bwMode="auto">
              <a:xfrm>
                <a:off x="4202" y="427"/>
                <a:ext cx="1057" cy="2290"/>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93"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94"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95" name="Rectangle 911"/>
              <p:cNvSpPr>
                <a:spLocks noChangeArrowheads="1"/>
              </p:cNvSpPr>
              <p:nvPr/>
            </p:nvSpPr>
            <p:spPr bwMode="auto">
              <a:xfrm>
                <a:off x="4212" y="692"/>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96" name="Group 912"/>
              <p:cNvGrpSpPr>
                <a:grpSpLocks/>
              </p:cNvGrpSpPr>
              <p:nvPr/>
            </p:nvGrpSpPr>
            <p:grpSpPr bwMode="auto">
              <a:xfrm>
                <a:off x="4749" y="668"/>
                <a:ext cx="581" cy="145"/>
                <a:chOff x="614" y="2568"/>
                <a:chExt cx="725" cy="139"/>
              </a:xfrm>
            </p:grpSpPr>
            <p:sp>
              <p:nvSpPr>
                <p:cNvPr id="121" name="AutoShape 913"/>
                <p:cNvSpPr>
                  <a:spLocks noChangeArrowheads="1"/>
                </p:cNvSpPr>
                <p:nvPr/>
              </p:nvSpPr>
              <p:spPr bwMode="auto">
                <a:xfrm>
                  <a:off x="610" y="2571"/>
                  <a:ext cx="733"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22" name="AutoShape 914"/>
                <p:cNvSpPr>
                  <a:spLocks noChangeArrowheads="1"/>
                </p:cNvSpPr>
                <p:nvPr/>
              </p:nvSpPr>
              <p:spPr bwMode="auto">
                <a:xfrm>
                  <a:off x="624" y="2591"/>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97" name="Rectangle 915"/>
              <p:cNvSpPr>
                <a:spLocks noChangeArrowheads="1"/>
              </p:cNvSpPr>
              <p:nvPr/>
            </p:nvSpPr>
            <p:spPr bwMode="auto">
              <a:xfrm>
                <a:off x="4223" y="1017"/>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98" name="Group 916"/>
              <p:cNvGrpSpPr>
                <a:grpSpLocks/>
              </p:cNvGrpSpPr>
              <p:nvPr/>
            </p:nvGrpSpPr>
            <p:grpSpPr bwMode="auto">
              <a:xfrm>
                <a:off x="4747" y="994"/>
                <a:ext cx="581" cy="134"/>
                <a:chOff x="614" y="2568"/>
                <a:chExt cx="725" cy="139"/>
              </a:xfrm>
            </p:grpSpPr>
            <p:sp>
              <p:nvSpPr>
                <p:cNvPr id="119" name="AutoShape 917"/>
                <p:cNvSpPr>
                  <a:spLocks noChangeArrowheads="1"/>
                </p:cNvSpPr>
                <p:nvPr/>
              </p:nvSpPr>
              <p:spPr bwMode="auto">
                <a:xfrm>
                  <a:off x="613" y="2571"/>
                  <a:ext cx="772"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20" name="AutoShape 918"/>
                <p:cNvSpPr>
                  <a:spLocks noChangeArrowheads="1"/>
                </p:cNvSpPr>
                <p:nvPr/>
              </p:nvSpPr>
              <p:spPr bwMode="auto">
                <a:xfrm>
                  <a:off x="626" y="2582"/>
                  <a:ext cx="70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99" name="Rectangle 919"/>
              <p:cNvSpPr>
                <a:spLocks noChangeArrowheads="1"/>
              </p:cNvSpPr>
              <p:nvPr/>
            </p:nvSpPr>
            <p:spPr bwMode="auto">
              <a:xfrm>
                <a:off x="4212" y="1363"/>
                <a:ext cx="598"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00" name="Rectangle 920"/>
              <p:cNvSpPr>
                <a:spLocks noChangeArrowheads="1"/>
              </p:cNvSpPr>
              <p:nvPr/>
            </p:nvSpPr>
            <p:spPr bwMode="auto">
              <a:xfrm>
                <a:off x="4223" y="1659"/>
                <a:ext cx="598"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101" name="Group 921"/>
              <p:cNvGrpSpPr>
                <a:grpSpLocks/>
              </p:cNvGrpSpPr>
              <p:nvPr/>
            </p:nvGrpSpPr>
            <p:grpSpPr bwMode="auto">
              <a:xfrm>
                <a:off x="4735" y="1627"/>
                <a:ext cx="582" cy="151"/>
                <a:chOff x="614" y="2568"/>
                <a:chExt cx="725" cy="139"/>
              </a:xfrm>
            </p:grpSpPr>
            <p:sp>
              <p:nvSpPr>
                <p:cNvPr id="117" name="AutoShape 922"/>
                <p:cNvSpPr>
                  <a:spLocks noChangeArrowheads="1"/>
                </p:cNvSpPr>
                <p:nvPr/>
              </p:nvSpPr>
              <p:spPr bwMode="auto">
                <a:xfrm>
                  <a:off x="614" y="2569"/>
                  <a:ext cx="731"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8" name="AutoShape 923"/>
                <p:cNvSpPr>
                  <a:spLocks noChangeArrowheads="1"/>
                </p:cNvSpPr>
                <p:nvPr/>
              </p:nvSpPr>
              <p:spPr bwMode="auto">
                <a:xfrm>
                  <a:off x="628" y="2588"/>
                  <a:ext cx="74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102"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grpSp>
            <p:nvGrpSpPr>
              <p:cNvPr id="103" name="Group 925"/>
              <p:cNvGrpSpPr>
                <a:grpSpLocks/>
              </p:cNvGrpSpPr>
              <p:nvPr/>
            </p:nvGrpSpPr>
            <p:grpSpPr bwMode="auto">
              <a:xfrm>
                <a:off x="4739" y="1327"/>
                <a:ext cx="582" cy="139"/>
                <a:chOff x="614" y="2568"/>
                <a:chExt cx="725" cy="139"/>
              </a:xfrm>
            </p:grpSpPr>
            <p:sp>
              <p:nvSpPr>
                <p:cNvPr id="115" name="AutoShape 926"/>
                <p:cNvSpPr>
                  <a:spLocks noChangeArrowheads="1"/>
                </p:cNvSpPr>
                <p:nvPr/>
              </p:nvSpPr>
              <p:spPr bwMode="auto">
                <a:xfrm>
                  <a:off x="609" y="2564"/>
                  <a:ext cx="731" cy="14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6" name="AutoShape 927"/>
                <p:cNvSpPr>
                  <a:spLocks noChangeArrowheads="1"/>
                </p:cNvSpPr>
                <p:nvPr/>
              </p:nvSpPr>
              <p:spPr bwMode="auto">
                <a:xfrm>
                  <a:off x="623" y="2584"/>
                  <a:ext cx="70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104" name="Rectangle 928"/>
              <p:cNvSpPr>
                <a:spLocks noChangeArrowheads="1"/>
              </p:cNvSpPr>
              <p:nvPr/>
            </p:nvSpPr>
            <p:spPr bwMode="auto">
              <a:xfrm>
                <a:off x="5248" y="427"/>
                <a:ext cx="7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05"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106"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107" name="Oval 931"/>
              <p:cNvSpPr>
                <a:spLocks noChangeArrowheads="1"/>
              </p:cNvSpPr>
              <p:nvPr/>
            </p:nvSpPr>
            <p:spPr bwMode="auto">
              <a:xfrm>
                <a:off x="5514" y="2616"/>
                <a:ext cx="53" cy="92"/>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08"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109" name="AutoShape 933"/>
              <p:cNvSpPr>
                <a:spLocks noChangeArrowheads="1"/>
              </p:cNvSpPr>
              <p:nvPr/>
            </p:nvSpPr>
            <p:spPr bwMode="auto">
              <a:xfrm>
                <a:off x="4138" y="2687"/>
                <a:ext cx="1206"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0" name="AutoShape 934"/>
              <p:cNvSpPr>
                <a:spLocks noChangeArrowheads="1"/>
              </p:cNvSpPr>
              <p:nvPr/>
            </p:nvSpPr>
            <p:spPr bwMode="auto">
              <a:xfrm>
                <a:off x="4202" y="2717"/>
                <a:ext cx="1078"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1" name="Oval 935"/>
              <p:cNvSpPr>
                <a:spLocks noChangeArrowheads="1"/>
              </p:cNvSpPr>
              <p:nvPr/>
            </p:nvSpPr>
            <p:spPr bwMode="auto">
              <a:xfrm>
                <a:off x="4308" y="2381"/>
                <a:ext cx="160" cy="15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2" name="Oval 936"/>
              <p:cNvSpPr>
                <a:spLocks noChangeArrowheads="1"/>
              </p:cNvSpPr>
              <p:nvPr/>
            </p:nvSpPr>
            <p:spPr bwMode="auto">
              <a:xfrm>
                <a:off x="4490" y="2392"/>
                <a:ext cx="160" cy="143"/>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000" i="0" dirty="0">
                  <a:solidFill>
                    <a:srgbClr val="FF0000"/>
                  </a:solidFill>
                  <a:latin typeface="Arial" charset="0"/>
                  <a:cs typeface="Arial" charset="0"/>
                </a:endParaRPr>
              </a:p>
            </p:txBody>
          </p:sp>
          <p:sp>
            <p:nvSpPr>
              <p:cNvPr id="113" name="Oval 937"/>
              <p:cNvSpPr>
                <a:spLocks noChangeArrowheads="1"/>
              </p:cNvSpPr>
              <p:nvPr/>
            </p:nvSpPr>
            <p:spPr bwMode="auto">
              <a:xfrm>
                <a:off x="4661" y="2381"/>
                <a:ext cx="160"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114" name="Rectangle 938"/>
              <p:cNvSpPr>
                <a:spLocks noChangeArrowheads="1"/>
              </p:cNvSpPr>
              <p:nvPr/>
            </p:nvSpPr>
            <p:spPr bwMode="auto">
              <a:xfrm>
                <a:off x="5066" y="1832"/>
                <a:ext cx="85" cy="763"/>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grpSp>
          <p:nvGrpSpPr>
            <p:cNvPr id="45" name="Group 906"/>
            <p:cNvGrpSpPr>
              <a:grpSpLocks/>
            </p:cNvGrpSpPr>
            <p:nvPr/>
          </p:nvGrpSpPr>
          <p:grpSpPr bwMode="auto">
            <a:xfrm>
              <a:off x="3398720" y="2086772"/>
              <a:ext cx="211953" cy="373659"/>
              <a:chOff x="4140" y="429"/>
              <a:chExt cx="1425" cy="2396"/>
            </a:xfrm>
          </p:grpSpPr>
          <p:sp>
            <p:nvSpPr>
              <p:cNvPr id="59"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60" name="Rectangle 908"/>
              <p:cNvSpPr>
                <a:spLocks noChangeArrowheads="1"/>
              </p:cNvSpPr>
              <p:nvPr/>
            </p:nvSpPr>
            <p:spPr bwMode="auto">
              <a:xfrm>
                <a:off x="4205" y="434"/>
                <a:ext cx="1046" cy="2280"/>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61"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62"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63" name="Rectangle 911"/>
              <p:cNvSpPr>
                <a:spLocks noChangeArrowheads="1"/>
              </p:cNvSpPr>
              <p:nvPr/>
            </p:nvSpPr>
            <p:spPr bwMode="auto">
              <a:xfrm>
                <a:off x="4216" y="699"/>
                <a:ext cx="587"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64" name="Group 912"/>
              <p:cNvGrpSpPr>
                <a:grpSpLocks/>
              </p:cNvGrpSpPr>
              <p:nvPr/>
            </p:nvGrpSpPr>
            <p:grpSpPr bwMode="auto">
              <a:xfrm>
                <a:off x="4749" y="668"/>
                <a:ext cx="581" cy="145"/>
                <a:chOff x="614" y="2568"/>
                <a:chExt cx="725" cy="139"/>
              </a:xfrm>
            </p:grpSpPr>
            <p:sp>
              <p:nvSpPr>
                <p:cNvPr id="89" name="AutoShape 913"/>
                <p:cNvSpPr>
                  <a:spLocks noChangeArrowheads="1"/>
                </p:cNvSpPr>
                <p:nvPr/>
              </p:nvSpPr>
              <p:spPr bwMode="auto">
                <a:xfrm>
                  <a:off x="614" y="2568"/>
                  <a:ext cx="719" cy="17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90" name="AutoShape 914"/>
                <p:cNvSpPr>
                  <a:spLocks noChangeArrowheads="1"/>
                </p:cNvSpPr>
                <p:nvPr/>
              </p:nvSpPr>
              <p:spPr bwMode="auto">
                <a:xfrm>
                  <a:off x="628" y="2588"/>
                  <a:ext cx="693" cy="13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65" name="Rectangle 915"/>
              <p:cNvSpPr>
                <a:spLocks noChangeArrowheads="1"/>
              </p:cNvSpPr>
              <p:nvPr/>
            </p:nvSpPr>
            <p:spPr bwMode="auto">
              <a:xfrm>
                <a:off x="4226" y="1024"/>
                <a:ext cx="587"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66" name="Group 916"/>
              <p:cNvGrpSpPr>
                <a:grpSpLocks/>
              </p:cNvGrpSpPr>
              <p:nvPr/>
            </p:nvGrpSpPr>
            <p:grpSpPr bwMode="auto">
              <a:xfrm>
                <a:off x="4747" y="994"/>
                <a:ext cx="581" cy="134"/>
                <a:chOff x="614" y="2568"/>
                <a:chExt cx="725" cy="139"/>
              </a:xfrm>
            </p:grpSpPr>
            <p:sp>
              <p:nvSpPr>
                <p:cNvPr id="87" name="AutoShape 917"/>
                <p:cNvSpPr>
                  <a:spLocks noChangeArrowheads="1"/>
                </p:cNvSpPr>
                <p:nvPr/>
              </p:nvSpPr>
              <p:spPr bwMode="auto">
                <a:xfrm>
                  <a:off x="617" y="2568"/>
                  <a:ext cx="719" cy="18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8" name="AutoShape 918"/>
                <p:cNvSpPr>
                  <a:spLocks noChangeArrowheads="1"/>
                </p:cNvSpPr>
                <p:nvPr/>
              </p:nvSpPr>
              <p:spPr bwMode="auto">
                <a:xfrm>
                  <a:off x="630" y="2589"/>
                  <a:ext cx="693" cy="13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67" name="Rectangle 919"/>
              <p:cNvSpPr>
                <a:spLocks noChangeArrowheads="1"/>
              </p:cNvSpPr>
              <p:nvPr/>
            </p:nvSpPr>
            <p:spPr bwMode="auto">
              <a:xfrm>
                <a:off x="4216" y="1360"/>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68" name="Rectangle 920"/>
              <p:cNvSpPr>
                <a:spLocks noChangeArrowheads="1"/>
              </p:cNvSpPr>
              <p:nvPr/>
            </p:nvSpPr>
            <p:spPr bwMode="auto">
              <a:xfrm>
                <a:off x="4226" y="1656"/>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nvGrpSpPr>
              <p:cNvPr id="69" name="Group 921"/>
              <p:cNvGrpSpPr>
                <a:grpSpLocks/>
              </p:cNvGrpSpPr>
              <p:nvPr/>
            </p:nvGrpSpPr>
            <p:grpSpPr bwMode="auto">
              <a:xfrm>
                <a:off x="4735" y="1627"/>
                <a:ext cx="582" cy="151"/>
                <a:chOff x="614" y="2568"/>
                <a:chExt cx="725" cy="139"/>
              </a:xfrm>
            </p:grpSpPr>
            <p:sp>
              <p:nvSpPr>
                <p:cNvPr id="85" name="AutoShape 922"/>
                <p:cNvSpPr>
                  <a:spLocks noChangeArrowheads="1"/>
                </p:cNvSpPr>
                <p:nvPr/>
              </p:nvSpPr>
              <p:spPr bwMode="auto">
                <a:xfrm>
                  <a:off x="618" y="2604"/>
                  <a:ext cx="718" cy="10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6" name="AutoShape 923"/>
                <p:cNvSpPr>
                  <a:spLocks noChangeArrowheads="1"/>
                </p:cNvSpPr>
                <p:nvPr/>
              </p:nvSpPr>
              <p:spPr bwMode="auto">
                <a:xfrm>
                  <a:off x="632" y="2622"/>
                  <a:ext cx="691" cy="6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70"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grpSp>
            <p:nvGrpSpPr>
              <p:cNvPr id="71" name="Group 925"/>
              <p:cNvGrpSpPr>
                <a:grpSpLocks/>
              </p:cNvGrpSpPr>
              <p:nvPr/>
            </p:nvGrpSpPr>
            <p:grpSpPr bwMode="auto">
              <a:xfrm>
                <a:off x="4739" y="1327"/>
                <a:ext cx="582" cy="139"/>
                <a:chOff x="614" y="2568"/>
                <a:chExt cx="725" cy="139"/>
              </a:xfrm>
            </p:grpSpPr>
            <p:sp>
              <p:nvSpPr>
                <p:cNvPr id="83" name="AutoShape 926"/>
                <p:cNvSpPr>
                  <a:spLocks noChangeArrowheads="1"/>
                </p:cNvSpPr>
                <p:nvPr/>
              </p:nvSpPr>
              <p:spPr bwMode="auto">
                <a:xfrm>
                  <a:off x="613" y="2571"/>
                  <a:ext cx="678" cy="17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4" name="AutoShape 927"/>
                <p:cNvSpPr>
                  <a:spLocks noChangeArrowheads="1"/>
                </p:cNvSpPr>
                <p:nvPr/>
              </p:nvSpPr>
              <p:spPr bwMode="auto">
                <a:xfrm>
                  <a:off x="627" y="2591"/>
                  <a:ext cx="651" cy="13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72" name="Rectangle 928"/>
              <p:cNvSpPr>
                <a:spLocks noChangeArrowheads="1"/>
              </p:cNvSpPr>
              <p:nvPr/>
            </p:nvSpPr>
            <p:spPr bwMode="auto">
              <a:xfrm>
                <a:off x="5251" y="434"/>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3"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74"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75" name="Oval 931"/>
              <p:cNvSpPr>
                <a:spLocks noChangeArrowheads="1"/>
              </p:cNvSpPr>
              <p:nvPr/>
            </p:nvSpPr>
            <p:spPr bwMode="auto">
              <a:xfrm>
                <a:off x="5518" y="2612"/>
                <a:ext cx="43" cy="92"/>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6"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dirty="0"/>
              </a:p>
            </p:txBody>
          </p:sp>
          <p:sp>
            <p:nvSpPr>
              <p:cNvPr id="77" name="AutoShape 933"/>
              <p:cNvSpPr>
                <a:spLocks noChangeArrowheads="1"/>
              </p:cNvSpPr>
              <p:nvPr/>
            </p:nvSpPr>
            <p:spPr bwMode="auto">
              <a:xfrm>
                <a:off x="4141" y="2684"/>
                <a:ext cx="1195"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8" name="AutoShape 934"/>
              <p:cNvSpPr>
                <a:spLocks noChangeArrowheads="1"/>
              </p:cNvSpPr>
              <p:nvPr/>
            </p:nvSpPr>
            <p:spPr bwMode="auto">
              <a:xfrm>
                <a:off x="4205" y="2714"/>
                <a:ext cx="1067"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79" name="Oval 935"/>
              <p:cNvSpPr>
                <a:spLocks noChangeArrowheads="1"/>
              </p:cNvSpPr>
              <p:nvPr/>
            </p:nvSpPr>
            <p:spPr bwMode="auto">
              <a:xfrm>
                <a:off x="4312" y="2389"/>
                <a:ext cx="149"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0" name="Oval 936"/>
              <p:cNvSpPr>
                <a:spLocks noChangeArrowheads="1"/>
              </p:cNvSpPr>
              <p:nvPr/>
            </p:nvSpPr>
            <p:spPr bwMode="auto">
              <a:xfrm>
                <a:off x="4482" y="2389"/>
                <a:ext cx="160" cy="143"/>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000" i="0" dirty="0">
                  <a:solidFill>
                    <a:srgbClr val="FF0000"/>
                  </a:solidFill>
                  <a:latin typeface="Arial" charset="0"/>
                  <a:cs typeface="Arial" charset="0"/>
                </a:endParaRPr>
              </a:p>
            </p:txBody>
          </p:sp>
          <p:sp>
            <p:nvSpPr>
              <p:cNvPr id="81" name="Oval 937"/>
              <p:cNvSpPr>
                <a:spLocks noChangeArrowheads="1"/>
              </p:cNvSpPr>
              <p:nvPr/>
            </p:nvSpPr>
            <p:spPr bwMode="auto">
              <a:xfrm>
                <a:off x="4664" y="2378"/>
                <a:ext cx="149"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sp>
            <p:nvSpPr>
              <p:cNvPr id="82" name="Rectangle 938"/>
              <p:cNvSpPr>
                <a:spLocks noChangeArrowheads="1"/>
              </p:cNvSpPr>
              <p:nvPr/>
            </p:nvSpPr>
            <p:spPr bwMode="auto">
              <a:xfrm>
                <a:off x="5059" y="1839"/>
                <a:ext cx="85" cy="763"/>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latin typeface="Arial" charset="0"/>
                  <a:cs typeface="Arial" charset="0"/>
                </a:endParaRPr>
              </a:p>
            </p:txBody>
          </p:sp>
        </p:grpSp>
        <p:sp>
          <p:nvSpPr>
            <p:cNvPr id="46" name="Text Box 86"/>
            <p:cNvSpPr txBox="1">
              <a:spLocks noChangeArrowheads="1"/>
            </p:cNvSpPr>
            <p:nvPr/>
          </p:nvSpPr>
          <p:spPr bwMode="auto">
            <a:xfrm>
              <a:off x="346075" y="3976688"/>
              <a:ext cx="912262" cy="4950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Computer </a:t>
              </a:r>
            </a:p>
            <a:p>
              <a:pPr>
                <a:defRPr/>
              </a:pPr>
              <a:r>
                <a:rPr lang="en-US" sz="1600" i="0" dirty="0">
                  <a:solidFill>
                    <a:srgbClr val="000000"/>
                  </a:solidFill>
                  <a:latin typeface="Arial" charset="0"/>
                  <a:cs typeface="Arial" charset="0"/>
                </a:rPr>
                <a:t>Science</a:t>
              </a:r>
              <a:endParaRPr lang="en-US" sz="2000" dirty="0">
                <a:solidFill>
                  <a:srgbClr val="000000"/>
                </a:solidFill>
                <a:latin typeface="Arial" charset="0"/>
                <a:cs typeface="Arial" charset="0"/>
              </a:endParaRPr>
            </a:p>
          </p:txBody>
        </p:sp>
        <p:sp>
          <p:nvSpPr>
            <p:cNvPr id="47" name="Text Box 87"/>
            <p:cNvSpPr txBox="1">
              <a:spLocks noChangeArrowheads="1"/>
            </p:cNvSpPr>
            <p:nvPr/>
          </p:nvSpPr>
          <p:spPr bwMode="auto">
            <a:xfrm>
              <a:off x="2253389" y="4218286"/>
              <a:ext cx="1018427" cy="4950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Electrical</a:t>
              </a:r>
            </a:p>
            <a:p>
              <a:pPr>
                <a:defRPr/>
              </a:pPr>
              <a:r>
                <a:rPr lang="en-US" sz="1600" i="0" dirty="0">
                  <a:solidFill>
                    <a:srgbClr val="000000"/>
                  </a:solidFill>
                  <a:latin typeface="Arial" charset="0"/>
                  <a:cs typeface="Arial" charset="0"/>
                </a:rPr>
                <a:t>Engineering</a:t>
              </a:r>
              <a:endParaRPr lang="en-US" sz="2000" dirty="0">
                <a:solidFill>
                  <a:srgbClr val="000000"/>
                </a:solidFill>
                <a:latin typeface="Arial" charset="0"/>
                <a:cs typeface="Arial" charset="0"/>
              </a:endParaRPr>
            </a:p>
          </p:txBody>
        </p:sp>
        <p:sp>
          <p:nvSpPr>
            <p:cNvPr id="48" name="Text Box 88"/>
            <p:cNvSpPr txBox="1">
              <a:spLocks noChangeArrowheads="1"/>
            </p:cNvSpPr>
            <p:nvPr/>
          </p:nvSpPr>
          <p:spPr bwMode="auto">
            <a:xfrm>
              <a:off x="3500438" y="4068763"/>
              <a:ext cx="1018427" cy="4950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Computer</a:t>
              </a:r>
            </a:p>
            <a:p>
              <a:pPr>
                <a:defRPr/>
              </a:pPr>
              <a:r>
                <a:rPr lang="en-US" sz="1600" i="0" dirty="0">
                  <a:solidFill>
                    <a:srgbClr val="000000"/>
                  </a:solidFill>
                  <a:latin typeface="Arial" charset="0"/>
                  <a:cs typeface="Arial" charset="0"/>
                </a:rPr>
                <a:t>Engineering</a:t>
              </a:r>
              <a:endParaRPr lang="en-US" sz="2000" dirty="0">
                <a:solidFill>
                  <a:srgbClr val="000000"/>
                </a:solidFill>
                <a:latin typeface="Arial" charset="0"/>
                <a:cs typeface="Arial" charset="0"/>
              </a:endParaRPr>
            </a:p>
          </p:txBody>
        </p:sp>
        <p:grpSp>
          <p:nvGrpSpPr>
            <p:cNvPr id="49" name="Group 347"/>
            <p:cNvGrpSpPr>
              <a:grpSpLocks/>
            </p:cNvGrpSpPr>
            <p:nvPr/>
          </p:nvGrpSpPr>
          <p:grpSpPr bwMode="auto">
            <a:xfrm>
              <a:off x="1620192" y="1815942"/>
              <a:ext cx="518892" cy="300522"/>
              <a:chOff x="1871277" y="1576300"/>
              <a:chExt cx="1128371" cy="437861"/>
            </a:xfrm>
          </p:grpSpPr>
          <p:sp>
            <p:nvSpPr>
              <p:cNvPr id="50" name="Oval 154"/>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ln>
                    <a:solidFill>
                      <a:schemeClr val="tx1"/>
                    </a:solidFill>
                  </a:ln>
                </a:endParaRPr>
              </a:p>
            </p:txBody>
          </p:sp>
          <p:sp>
            <p:nvSpPr>
              <p:cNvPr id="51" name="Rectangle 15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2" name="Oval 156"/>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ln>
                    <a:solidFill>
                      <a:schemeClr val="tx1"/>
                    </a:solidFill>
                  </a:ln>
                </a:endParaRPr>
              </a:p>
            </p:txBody>
          </p:sp>
          <p:sp>
            <p:nvSpPr>
              <p:cNvPr id="53" name="Freeform 15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4" name="Freeform 158"/>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5" name="Freeform 159"/>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sp>
            <p:nvSpPr>
              <p:cNvPr id="56" name="Freeform 160"/>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p>
            </p:txBody>
          </p:sp>
          <p:cxnSp>
            <p:nvCxnSpPr>
              <p:cNvPr id="57" name="Straight Connector 161"/>
              <p:cNvCxnSpPr>
                <a:endCxn id="5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8" name="Straight Connector 162"/>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149" name="Rectangle 3"/>
          <p:cNvSpPr txBox="1">
            <a:spLocks noChangeArrowheads="1"/>
          </p:cNvSpPr>
          <p:nvPr/>
        </p:nvSpPr>
        <p:spPr>
          <a:xfrm>
            <a:off x="5836726" y="1386655"/>
            <a:ext cx="5942195" cy="3178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sz="2400" dirty="0">
                <a:solidFill>
                  <a:schemeClr val="accent1">
                    <a:lumMod val="75000"/>
                  </a:schemeClr>
                </a:solidFill>
                <a:latin typeface="+mn-ea"/>
              </a:rPr>
              <a:t>假设：</a:t>
            </a:r>
            <a:endParaRPr lang="en-US" altLang="zh-CN" sz="2400" dirty="0">
              <a:solidFill>
                <a:schemeClr val="accent1">
                  <a:lumMod val="75000"/>
                </a:schemeClr>
              </a:solidFill>
              <a:latin typeface="+mn-ea"/>
            </a:endParaRPr>
          </a:p>
          <a:p>
            <a:pPr>
              <a:lnSpc>
                <a:spcPct val="130000"/>
              </a:lnSpc>
              <a:spcBef>
                <a:spcPts val="0"/>
              </a:spcBef>
              <a:buFont typeface="Wingdings" panose="05000000000000000000" pitchFamily="2" charset="2"/>
              <a:buChar char="l"/>
            </a:pPr>
            <a:r>
              <a:rPr lang="zh-CN" altLang="en-US" sz="2400" dirty="0">
                <a:latin typeface="+mn-ea"/>
              </a:rPr>
              <a:t>计科系</a:t>
            </a:r>
            <a:r>
              <a:rPr lang="en-US" altLang="zh-CN" sz="2400" dirty="0">
                <a:latin typeface="+mn-ea"/>
              </a:rPr>
              <a:t>(CS)</a:t>
            </a:r>
            <a:r>
              <a:rPr lang="zh-CN" altLang="en-US" sz="2400" dirty="0">
                <a:latin typeface="+mn-ea"/>
              </a:rPr>
              <a:t>一个用户</a:t>
            </a:r>
            <a:r>
              <a:rPr lang="en-US" altLang="zh-CN" sz="2400" dirty="0">
                <a:latin typeface="+mn-ea"/>
              </a:rPr>
              <a:t>A</a:t>
            </a:r>
            <a:r>
              <a:rPr lang="zh-CN" altLang="en-US" sz="2400" dirty="0">
                <a:latin typeface="+mn-ea"/>
              </a:rPr>
              <a:t>到电子工程系办事</a:t>
            </a:r>
            <a:r>
              <a:rPr lang="en-US" altLang="zh-CN" sz="2400" dirty="0">
                <a:latin typeface="+mn-ea"/>
              </a:rPr>
              <a:t>(EE)</a:t>
            </a:r>
            <a:r>
              <a:rPr lang="zh-CN" altLang="en-US" sz="2400" dirty="0">
                <a:latin typeface="+mn-ea"/>
              </a:rPr>
              <a:t>，但他想连入到</a:t>
            </a:r>
            <a:r>
              <a:rPr lang="en-US" altLang="zh-CN" sz="2400" dirty="0">
                <a:latin typeface="+mn-ea"/>
              </a:rPr>
              <a:t>CS</a:t>
            </a:r>
            <a:r>
              <a:rPr lang="zh-CN" altLang="en-US" sz="2400" dirty="0">
                <a:latin typeface="+mn-ea"/>
              </a:rPr>
              <a:t>的交换机：</a:t>
            </a:r>
            <a:endParaRPr lang="en-US" altLang="zh-CN" sz="2400" dirty="0">
              <a:latin typeface="+mn-ea"/>
            </a:endParaRPr>
          </a:p>
          <a:p>
            <a:pPr>
              <a:lnSpc>
                <a:spcPct val="130000"/>
              </a:lnSpc>
              <a:spcBef>
                <a:spcPts val="0"/>
              </a:spcBef>
              <a:buFont typeface="Wingdings" panose="05000000000000000000" pitchFamily="2" charset="2"/>
              <a:buChar char="l"/>
            </a:pPr>
            <a:r>
              <a:rPr lang="zh-CN" altLang="en-US" sz="2400" dirty="0">
                <a:latin typeface="+mn-ea"/>
              </a:rPr>
              <a:t>如果将图中所有设备划分为一个</a:t>
            </a:r>
            <a:r>
              <a:rPr lang="en-US" altLang="zh-CN" sz="2400" dirty="0">
                <a:latin typeface="+mn-ea"/>
              </a:rPr>
              <a:t>LAN</a:t>
            </a:r>
            <a:r>
              <a:rPr lang="zh-CN" altLang="en-US" sz="2400" dirty="0">
                <a:latin typeface="+mn-ea"/>
              </a:rPr>
              <a:t>，可以满足</a:t>
            </a:r>
            <a:r>
              <a:rPr lang="en-US" altLang="zh-CN" sz="2400" dirty="0">
                <a:latin typeface="+mn-ea"/>
              </a:rPr>
              <a:t>A</a:t>
            </a:r>
            <a:r>
              <a:rPr lang="zh-CN" altLang="en-US" sz="2400" dirty="0">
                <a:latin typeface="+mn-ea"/>
              </a:rPr>
              <a:t>的需求，但这样一个单一的广播域会带来如下问题：</a:t>
            </a:r>
            <a:endParaRPr lang="en-US" altLang="zh-CN" sz="2400" dirty="0">
              <a:latin typeface="+mn-ea"/>
            </a:endParaRPr>
          </a:p>
          <a:p>
            <a:pPr lvl="1">
              <a:lnSpc>
                <a:spcPct val="130000"/>
              </a:lnSpc>
              <a:spcBef>
                <a:spcPts val="0"/>
              </a:spcBef>
            </a:pPr>
            <a:r>
              <a:rPr lang="zh-CN" altLang="en-US" sz="2200" dirty="0">
                <a:latin typeface="+mn-ea"/>
              </a:rPr>
              <a:t>所有的</a:t>
            </a:r>
            <a:r>
              <a:rPr lang="en-US" altLang="zh-CN" sz="2200" dirty="0">
                <a:latin typeface="+mn-ea"/>
              </a:rPr>
              <a:t>2</a:t>
            </a:r>
            <a:r>
              <a:rPr lang="zh-CN" altLang="en-US" sz="2200" dirty="0">
                <a:latin typeface="+mn-ea"/>
              </a:rPr>
              <a:t>层广播流量（</a:t>
            </a:r>
            <a:r>
              <a:rPr lang="en-US" altLang="zh-CN" sz="2200" dirty="0">
                <a:latin typeface="+mn-ea"/>
              </a:rPr>
              <a:t>ARP, DHCP</a:t>
            </a:r>
            <a:r>
              <a:rPr lang="zh-CN" altLang="en-US" sz="2200" dirty="0">
                <a:latin typeface="+mn-ea"/>
              </a:rPr>
              <a:t>等）会跨越整个网络</a:t>
            </a:r>
            <a:endParaRPr lang="en-US" altLang="zh-CN" sz="2200" dirty="0">
              <a:latin typeface="+mn-ea"/>
            </a:endParaRPr>
          </a:p>
          <a:p>
            <a:pPr lvl="1">
              <a:lnSpc>
                <a:spcPct val="130000"/>
              </a:lnSpc>
              <a:spcBef>
                <a:spcPts val="0"/>
              </a:spcBef>
            </a:pPr>
            <a:r>
              <a:rPr lang="zh-CN" altLang="en-US" sz="2200" dirty="0">
                <a:latin typeface="+mn-ea"/>
              </a:rPr>
              <a:t>安全、隐私、效率等</a:t>
            </a:r>
            <a:endParaRPr lang="en-US" altLang="zh-CN" sz="2200" dirty="0">
              <a:latin typeface="+mn-ea"/>
            </a:endParaRPr>
          </a:p>
          <a:p>
            <a:pPr>
              <a:lnSpc>
                <a:spcPct val="130000"/>
              </a:lnSpc>
              <a:spcBef>
                <a:spcPts val="0"/>
              </a:spcBef>
              <a:buFont typeface="Wingdings" panose="05000000000000000000" pitchFamily="2" charset="2"/>
              <a:buChar char="l"/>
            </a:pPr>
            <a:endParaRPr lang="en-US" altLang="zh-CN" sz="2400" dirty="0">
              <a:latin typeface="+mn-ea"/>
            </a:endParaRPr>
          </a:p>
        </p:txBody>
      </p:sp>
    </p:spTree>
    <p:extLst>
      <p:ext uri="{BB962C8B-B14F-4D97-AF65-F5344CB8AC3E}">
        <p14:creationId xmlns:p14="http://schemas.microsoft.com/office/powerpoint/2010/main" val="32903169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88133" y="501650"/>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dirty="0">
                <a:latin typeface="+mj-ea"/>
              </a:rPr>
              <a:t>     VLANs</a:t>
            </a:r>
            <a:endParaRPr lang="en-US" dirty="0">
              <a:latin typeface="+mj-ea"/>
            </a:endParaRPr>
          </a:p>
        </p:txBody>
      </p:sp>
      <p:sp>
        <p:nvSpPr>
          <p:cNvPr id="150" name="Text Box 85"/>
          <p:cNvSpPr txBox="1">
            <a:spLocks noChangeArrowheads="1"/>
          </p:cNvSpPr>
          <p:nvPr/>
        </p:nvSpPr>
        <p:spPr bwMode="auto">
          <a:xfrm>
            <a:off x="945447" y="2540983"/>
            <a:ext cx="3216274"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sz="2400" i="0" dirty="0">
                <a:solidFill>
                  <a:srgbClr val="000000"/>
                </a:solidFill>
                <a:latin typeface="Arial" charset="0"/>
                <a:cs typeface="Arial" charset="0"/>
              </a:rPr>
              <a:t>利用支持</a:t>
            </a:r>
            <a:r>
              <a:rPr lang="en-US" altLang="zh-CN" sz="2400" i="0" dirty="0">
                <a:solidFill>
                  <a:srgbClr val="000000"/>
                </a:solidFill>
                <a:latin typeface="Arial" charset="0"/>
                <a:cs typeface="Arial" charset="0"/>
              </a:rPr>
              <a:t>VLAN</a:t>
            </a:r>
            <a:r>
              <a:rPr lang="zh-CN" altLang="en-US" sz="2400" i="0" dirty="0">
                <a:solidFill>
                  <a:srgbClr val="000000"/>
                </a:solidFill>
                <a:latin typeface="Arial" charset="0"/>
                <a:cs typeface="Arial" charset="0"/>
              </a:rPr>
              <a:t>的交换机，可以在一个实际的物理局域网内，定义多个虚拟的局域网</a:t>
            </a:r>
            <a:endParaRPr lang="en-US" sz="2400" i="0" dirty="0">
              <a:solidFill>
                <a:srgbClr val="000000"/>
              </a:solidFill>
              <a:latin typeface="Arial" charset="0"/>
              <a:cs typeface="Arial" charset="0"/>
            </a:endParaRPr>
          </a:p>
        </p:txBody>
      </p:sp>
      <p:sp>
        <p:nvSpPr>
          <p:cNvPr id="151" name="Rectangle 86"/>
          <p:cNvSpPr>
            <a:spLocks noChangeArrowheads="1"/>
          </p:cNvSpPr>
          <p:nvPr/>
        </p:nvSpPr>
        <p:spPr bwMode="auto">
          <a:xfrm>
            <a:off x="945447" y="1919288"/>
            <a:ext cx="3216275" cy="2813050"/>
          </a:xfrm>
          <a:prstGeom prst="rect">
            <a:avLst/>
          </a:prstGeom>
          <a:noFill/>
          <a:ln w="1905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52" name="Text Box 87"/>
          <p:cNvSpPr txBox="1">
            <a:spLocks noChangeArrowheads="1"/>
          </p:cNvSpPr>
          <p:nvPr/>
        </p:nvSpPr>
        <p:spPr bwMode="auto">
          <a:xfrm>
            <a:off x="1105785" y="1543050"/>
            <a:ext cx="1836737" cy="7080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b="1" dirty="0">
                <a:solidFill>
                  <a:srgbClr val="CC0000"/>
                </a:solidFill>
                <a:latin typeface="Arial" charset="0"/>
                <a:cs typeface="Arial" charset="0"/>
              </a:rPr>
              <a:t>V</a:t>
            </a:r>
            <a:r>
              <a:rPr lang="en-US" sz="2000" b="1" dirty="0">
                <a:solidFill>
                  <a:schemeClr val="accent1">
                    <a:lumMod val="75000"/>
                  </a:schemeClr>
                </a:solidFill>
                <a:latin typeface="Arial" charset="0"/>
                <a:cs typeface="Arial" charset="0"/>
              </a:rPr>
              <a:t>irtual</a:t>
            </a:r>
            <a:r>
              <a:rPr lang="en-US" sz="2000" b="1" dirty="0">
                <a:solidFill>
                  <a:srgbClr val="CC0000"/>
                </a:solidFill>
                <a:latin typeface="Arial" charset="0"/>
                <a:cs typeface="Arial" charset="0"/>
              </a:rPr>
              <a:t> L</a:t>
            </a:r>
            <a:r>
              <a:rPr lang="en-US" sz="2000" b="1" dirty="0">
                <a:solidFill>
                  <a:schemeClr val="accent1">
                    <a:lumMod val="75000"/>
                  </a:schemeClr>
                </a:solidFill>
                <a:latin typeface="Arial" charset="0"/>
                <a:cs typeface="Arial" charset="0"/>
              </a:rPr>
              <a:t>ocal</a:t>
            </a:r>
            <a:r>
              <a:rPr lang="en-US" sz="2000" b="1" dirty="0">
                <a:solidFill>
                  <a:srgbClr val="CC0000"/>
                </a:solidFill>
                <a:latin typeface="Arial" charset="0"/>
                <a:cs typeface="Arial" charset="0"/>
              </a:rPr>
              <a:t> </a:t>
            </a:r>
          </a:p>
          <a:p>
            <a:pPr>
              <a:defRPr/>
            </a:pPr>
            <a:r>
              <a:rPr lang="en-US" sz="2000" b="1" dirty="0">
                <a:solidFill>
                  <a:srgbClr val="CC0000"/>
                </a:solidFill>
                <a:latin typeface="Arial" charset="0"/>
                <a:cs typeface="Arial" charset="0"/>
              </a:rPr>
              <a:t>A</a:t>
            </a:r>
            <a:r>
              <a:rPr lang="en-US" sz="2000" b="1" dirty="0">
                <a:solidFill>
                  <a:schemeClr val="accent1">
                    <a:lumMod val="75000"/>
                  </a:schemeClr>
                </a:solidFill>
                <a:latin typeface="Arial" charset="0"/>
                <a:cs typeface="Arial" charset="0"/>
              </a:rPr>
              <a:t>rea</a:t>
            </a:r>
            <a:r>
              <a:rPr lang="en-US" sz="2000" b="1" dirty="0">
                <a:solidFill>
                  <a:srgbClr val="CC0000"/>
                </a:solidFill>
                <a:latin typeface="Arial" charset="0"/>
                <a:cs typeface="Arial" charset="0"/>
              </a:rPr>
              <a:t> N</a:t>
            </a:r>
            <a:r>
              <a:rPr lang="en-US" sz="2000" b="1" dirty="0">
                <a:solidFill>
                  <a:schemeClr val="accent1">
                    <a:lumMod val="75000"/>
                  </a:schemeClr>
                </a:solidFill>
                <a:latin typeface="Arial" charset="0"/>
                <a:cs typeface="Arial" charset="0"/>
              </a:rPr>
              <a:t>etwork</a:t>
            </a:r>
          </a:p>
        </p:txBody>
      </p:sp>
      <p:sp>
        <p:nvSpPr>
          <p:cNvPr id="155" name="Rectangle 3"/>
          <p:cNvSpPr txBox="1">
            <a:spLocks noChangeArrowheads="1"/>
          </p:cNvSpPr>
          <p:nvPr/>
        </p:nvSpPr>
        <p:spPr>
          <a:xfrm>
            <a:off x="6016448" y="625475"/>
            <a:ext cx="4926012" cy="1625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zh-CN" altLang="en-US" sz="2400" dirty="0">
                <a:solidFill>
                  <a:srgbClr val="CC0000"/>
                </a:solidFill>
                <a:latin typeface="Gill Sans MT" charset="0"/>
              </a:rPr>
              <a:t>基于端口的</a:t>
            </a:r>
            <a:r>
              <a:rPr lang="en-US" sz="2400" dirty="0">
                <a:solidFill>
                  <a:srgbClr val="CC0000"/>
                </a:solidFill>
                <a:latin typeface="Gill Sans MT" charset="0"/>
              </a:rPr>
              <a:t>VLAN: </a:t>
            </a:r>
            <a:r>
              <a:rPr lang="zh-CN" altLang="en-US" sz="2400" dirty="0">
                <a:latin typeface="Gill Sans MT" charset="0"/>
              </a:rPr>
              <a:t>利用交换机内置的管理软件，将端口分组，使得</a:t>
            </a:r>
            <a:r>
              <a:rPr lang="zh-CN" altLang="en-US" sz="2400" dirty="0">
                <a:solidFill>
                  <a:srgbClr val="FF0000"/>
                </a:solidFill>
                <a:latin typeface="Gill Sans MT" charset="0"/>
              </a:rPr>
              <a:t>一个单独的</a:t>
            </a:r>
            <a:r>
              <a:rPr lang="zh-CN" altLang="en-US" sz="2400" dirty="0">
                <a:latin typeface="Gill Sans MT" charset="0"/>
              </a:rPr>
              <a:t>交换机</a:t>
            </a:r>
            <a:r>
              <a:rPr lang="en-US" sz="2400" dirty="0">
                <a:latin typeface="Gill Sans MT" charset="0"/>
              </a:rPr>
              <a:t> ……</a:t>
            </a:r>
          </a:p>
          <a:p>
            <a:pPr>
              <a:defRPr/>
            </a:pPr>
            <a:endParaRPr lang="en-US" sz="2000" dirty="0">
              <a:latin typeface="Gill Sans MT" charset="0"/>
            </a:endParaRPr>
          </a:p>
        </p:txBody>
      </p:sp>
      <p:grpSp>
        <p:nvGrpSpPr>
          <p:cNvPr id="289" name="组合 288"/>
          <p:cNvGrpSpPr/>
          <p:nvPr/>
        </p:nvGrpSpPr>
        <p:grpSpPr>
          <a:xfrm>
            <a:off x="6084710" y="1887538"/>
            <a:ext cx="4445000" cy="2037695"/>
            <a:chOff x="6084710" y="1887538"/>
            <a:chExt cx="4445000" cy="2037695"/>
          </a:xfrm>
        </p:grpSpPr>
        <p:sp>
          <p:nvSpPr>
            <p:cNvPr id="153" name="Rectangle 213"/>
            <p:cNvSpPr>
              <a:spLocks noChangeArrowheads="1"/>
            </p:cNvSpPr>
            <p:nvPr/>
          </p:nvSpPr>
          <p:spPr bwMode="auto">
            <a:xfrm>
              <a:off x="9462910" y="2374900"/>
              <a:ext cx="279400" cy="2286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154" name="Rectangle 212"/>
            <p:cNvSpPr>
              <a:spLocks noChangeArrowheads="1"/>
            </p:cNvSpPr>
            <p:nvPr/>
          </p:nvSpPr>
          <p:spPr bwMode="auto">
            <a:xfrm>
              <a:off x="7389635" y="2159000"/>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156" name="Rectangle 80"/>
            <p:cNvSpPr>
              <a:spLocks noChangeArrowheads="1"/>
            </p:cNvSpPr>
            <p:nvPr/>
          </p:nvSpPr>
          <p:spPr bwMode="auto">
            <a:xfrm>
              <a:off x="7381698" y="2368550"/>
              <a:ext cx="290512" cy="242888"/>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7" name="Rectangle 77"/>
            <p:cNvSpPr>
              <a:spLocks noChangeArrowheads="1"/>
            </p:cNvSpPr>
            <p:nvPr/>
          </p:nvSpPr>
          <p:spPr bwMode="auto">
            <a:xfrm>
              <a:off x="9453385" y="2149475"/>
              <a:ext cx="290513"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8" name="Rectangle 76"/>
            <p:cNvSpPr>
              <a:spLocks noChangeArrowheads="1"/>
            </p:cNvSpPr>
            <p:nvPr/>
          </p:nvSpPr>
          <p:spPr bwMode="auto">
            <a:xfrm>
              <a:off x="8562798" y="2154238"/>
              <a:ext cx="890587" cy="45720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9" name="Rectangle 75"/>
            <p:cNvSpPr>
              <a:spLocks noChangeArrowheads="1"/>
            </p:cNvSpPr>
            <p:nvPr/>
          </p:nvSpPr>
          <p:spPr bwMode="auto">
            <a:xfrm>
              <a:off x="7667448" y="2154238"/>
              <a:ext cx="900112" cy="452437"/>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60" name="Rectangle 2"/>
            <p:cNvSpPr>
              <a:spLocks noChangeArrowheads="1"/>
            </p:cNvSpPr>
            <p:nvPr/>
          </p:nvSpPr>
          <p:spPr bwMode="auto">
            <a:xfrm>
              <a:off x="7381698" y="2146300"/>
              <a:ext cx="2370137" cy="4683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000" i="0" dirty="0">
                <a:solidFill>
                  <a:srgbClr val="000000"/>
                </a:solidFill>
                <a:latin typeface="Arial" charset="0"/>
              </a:endParaRPr>
            </a:p>
          </p:txBody>
        </p:sp>
        <p:sp>
          <p:nvSpPr>
            <p:cNvPr id="161" name="Line 3"/>
            <p:cNvSpPr>
              <a:spLocks noChangeShapeType="1"/>
            </p:cNvSpPr>
            <p:nvPr/>
          </p:nvSpPr>
          <p:spPr bwMode="auto">
            <a:xfrm>
              <a:off x="7383285" y="2362200"/>
              <a:ext cx="2351088" cy="47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2" name="Text Box 6"/>
            <p:cNvSpPr txBox="1">
              <a:spLocks noChangeArrowheads="1"/>
            </p:cNvSpPr>
            <p:nvPr/>
          </p:nvSpPr>
          <p:spPr bwMode="auto">
            <a:xfrm>
              <a:off x="7299148" y="2105025"/>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a:t>
              </a:r>
            </a:p>
          </p:txBody>
        </p:sp>
        <p:sp>
          <p:nvSpPr>
            <p:cNvPr id="163" name="Line 7"/>
            <p:cNvSpPr>
              <a:spLocks noChangeShapeType="1"/>
            </p:cNvSpPr>
            <p:nvPr/>
          </p:nvSpPr>
          <p:spPr bwMode="auto">
            <a:xfrm>
              <a:off x="8562798"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4" name="AutoShape 8"/>
            <p:cNvSpPr>
              <a:spLocks noChangeArrowheads="1"/>
            </p:cNvSpPr>
            <p:nvPr/>
          </p:nvSpPr>
          <p:spPr bwMode="auto">
            <a:xfrm>
              <a:off x="7353123" y="1887538"/>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165" name="Freeform 9"/>
            <p:cNvSpPr>
              <a:spLocks/>
            </p:cNvSpPr>
            <p:nvPr/>
          </p:nvSpPr>
          <p:spPr bwMode="auto">
            <a:xfrm>
              <a:off x="9756598" y="1890713"/>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6" name="Freeform 10"/>
            <p:cNvSpPr>
              <a:spLocks/>
            </p:cNvSpPr>
            <p:nvPr/>
          </p:nvSpPr>
          <p:spPr bwMode="auto">
            <a:xfrm>
              <a:off x="7754760" y="1935163"/>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7" name="Freeform 11"/>
            <p:cNvSpPr>
              <a:spLocks/>
            </p:cNvSpPr>
            <p:nvPr/>
          </p:nvSpPr>
          <p:spPr bwMode="auto">
            <a:xfrm>
              <a:off x="8227835" y="1935163"/>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8" name="Line 17"/>
            <p:cNvSpPr>
              <a:spLocks noChangeShapeType="1"/>
            </p:cNvSpPr>
            <p:nvPr/>
          </p:nvSpPr>
          <p:spPr bwMode="auto">
            <a:xfrm>
              <a:off x="9162873" y="21558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9" name="Line 18"/>
            <p:cNvSpPr>
              <a:spLocks noChangeShapeType="1"/>
            </p:cNvSpPr>
            <p:nvPr/>
          </p:nvSpPr>
          <p:spPr bwMode="auto">
            <a:xfrm>
              <a:off x="7962723"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0" name="Line 21"/>
            <p:cNvSpPr>
              <a:spLocks noChangeShapeType="1"/>
            </p:cNvSpPr>
            <p:nvPr/>
          </p:nvSpPr>
          <p:spPr bwMode="auto">
            <a:xfrm>
              <a:off x="7672210" y="21478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1" name="Line 22"/>
            <p:cNvSpPr>
              <a:spLocks noChangeShapeType="1"/>
            </p:cNvSpPr>
            <p:nvPr/>
          </p:nvSpPr>
          <p:spPr bwMode="auto">
            <a:xfrm>
              <a:off x="7381698" y="21605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2" name="Line 23"/>
            <p:cNvSpPr>
              <a:spLocks noChangeShapeType="1"/>
            </p:cNvSpPr>
            <p:nvPr/>
          </p:nvSpPr>
          <p:spPr bwMode="auto">
            <a:xfrm>
              <a:off x="8243710" y="21558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3" name="Line 24"/>
            <p:cNvSpPr>
              <a:spLocks noChangeShapeType="1"/>
            </p:cNvSpPr>
            <p:nvPr/>
          </p:nvSpPr>
          <p:spPr bwMode="auto">
            <a:xfrm>
              <a:off x="8867598"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4" name="Line 25"/>
            <p:cNvSpPr>
              <a:spLocks noChangeShapeType="1"/>
            </p:cNvSpPr>
            <p:nvPr/>
          </p:nvSpPr>
          <p:spPr bwMode="auto">
            <a:xfrm>
              <a:off x="9458148" y="21463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5" name="Text Box 26"/>
            <p:cNvSpPr txBox="1">
              <a:spLocks noChangeArrowheads="1"/>
            </p:cNvSpPr>
            <p:nvPr/>
          </p:nvSpPr>
          <p:spPr bwMode="auto">
            <a:xfrm>
              <a:off x="8180210" y="2314575"/>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8</a:t>
              </a:r>
            </a:p>
          </p:txBody>
        </p:sp>
        <p:sp>
          <p:nvSpPr>
            <p:cNvPr id="176" name="Text Box 27"/>
            <p:cNvSpPr txBox="1">
              <a:spLocks noChangeArrowheads="1"/>
            </p:cNvSpPr>
            <p:nvPr/>
          </p:nvSpPr>
          <p:spPr bwMode="auto">
            <a:xfrm>
              <a:off x="8499298" y="2100263"/>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9</a:t>
              </a:r>
            </a:p>
          </p:txBody>
        </p:sp>
        <p:sp>
          <p:nvSpPr>
            <p:cNvPr id="177" name="Text Box 28"/>
            <p:cNvSpPr txBox="1">
              <a:spLocks noChangeArrowheads="1"/>
            </p:cNvSpPr>
            <p:nvPr/>
          </p:nvSpPr>
          <p:spPr bwMode="auto">
            <a:xfrm>
              <a:off x="9375598" y="2319338"/>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16</a:t>
              </a:r>
            </a:p>
          </p:txBody>
        </p:sp>
        <p:sp>
          <p:nvSpPr>
            <p:cNvPr id="178" name="Text Box 29"/>
            <p:cNvSpPr txBox="1">
              <a:spLocks noChangeArrowheads="1"/>
            </p:cNvSpPr>
            <p:nvPr/>
          </p:nvSpPr>
          <p:spPr bwMode="auto">
            <a:xfrm>
              <a:off x="8480248" y="2319338"/>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10</a:t>
              </a:r>
            </a:p>
          </p:txBody>
        </p:sp>
        <p:sp>
          <p:nvSpPr>
            <p:cNvPr id="179" name="Text Box 30"/>
            <p:cNvSpPr txBox="1">
              <a:spLocks noChangeArrowheads="1"/>
            </p:cNvSpPr>
            <p:nvPr/>
          </p:nvSpPr>
          <p:spPr bwMode="auto">
            <a:xfrm>
              <a:off x="7308673" y="2305050"/>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2</a:t>
              </a:r>
            </a:p>
          </p:txBody>
        </p:sp>
        <p:sp>
          <p:nvSpPr>
            <p:cNvPr id="180" name="Text Box 57"/>
            <p:cNvSpPr txBox="1">
              <a:spLocks noChangeArrowheads="1"/>
            </p:cNvSpPr>
            <p:nvPr/>
          </p:nvSpPr>
          <p:spPr bwMode="auto">
            <a:xfrm>
              <a:off x="8175448" y="2100263"/>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7</a:t>
              </a:r>
            </a:p>
          </p:txBody>
        </p:sp>
        <p:sp>
          <p:nvSpPr>
            <p:cNvPr id="181" name="Line 61"/>
            <p:cNvSpPr>
              <a:spLocks noChangeShapeType="1"/>
            </p:cNvSpPr>
            <p:nvPr/>
          </p:nvSpPr>
          <p:spPr bwMode="auto">
            <a:xfrm flipH="1">
              <a:off x="6621285" y="2481263"/>
              <a:ext cx="901700"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2" name="Line 62"/>
            <p:cNvSpPr>
              <a:spLocks noChangeShapeType="1"/>
            </p:cNvSpPr>
            <p:nvPr/>
          </p:nvSpPr>
          <p:spPr bwMode="auto">
            <a:xfrm flipH="1">
              <a:off x="7007048" y="2481263"/>
              <a:ext cx="806450"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3" name="Line 63"/>
            <p:cNvSpPr>
              <a:spLocks noChangeShapeType="1"/>
            </p:cNvSpPr>
            <p:nvPr/>
          </p:nvSpPr>
          <p:spPr bwMode="auto">
            <a:xfrm flipH="1">
              <a:off x="7726185" y="2497138"/>
              <a:ext cx="709613" cy="3603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4" name="Text Box 64"/>
            <p:cNvSpPr txBox="1">
              <a:spLocks noChangeArrowheads="1"/>
            </p:cNvSpPr>
            <p:nvPr/>
          </p:nvSpPr>
          <p:spPr bwMode="auto">
            <a:xfrm>
              <a:off x="9447035" y="2859088"/>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sp>
          <p:nvSpPr>
            <p:cNvPr id="185" name="Line 69"/>
            <p:cNvSpPr>
              <a:spLocks noChangeShapeType="1"/>
            </p:cNvSpPr>
            <p:nvPr/>
          </p:nvSpPr>
          <p:spPr bwMode="auto">
            <a:xfrm>
              <a:off x="8734248" y="2484438"/>
              <a:ext cx="101600"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6" name="Line 70"/>
            <p:cNvSpPr>
              <a:spLocks noChangeShapeType="1"/>
            </p:cNvSpPr>
            <p:nvPr/>
          </p:nvSpPr>
          <p:spPr bwMode="auto">
            <a:xfrm>
              <a:off x="8724723" y="2282825"/>
              <a:ext cx="479425"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7" name="Line 71"/>
            <p:cNvSpPr>
              <a:spLocks noChangeShapeType="1"/>
            </p:cNvSpPr>
            <p:nvPr/>
          </p:nvSpPr>
          <p:spPr bwMode="auto">
            <a:xfrm>
              <a:off x="9580385" y="2227263"/>
              <a:ext cx="514350" cy="4841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8" name="Text Box 72"/>
            <p:cNvSpPr txBox="1">
              <a:spLocks noChangeArrowheads="1"/>
            </p:cNvSpPr>
            <p:nvPr/>
          </p:nvSpPr>
          <p:spPr bwMode="auto">
            <a:xfrm>
              <a:off x="6478504" y="3402013"/>
              <a:ext cx="191751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Electrical Engineering</a:t>
              </a:r>
            </a:p>
            <a:p>
              <a:pPr algn="ctr" eaLnBrk="1" hangingPunct="1"/>
              <a:r>
                <a:rPr lang="en-US" sz="1400" i="0" dirty="0">
                  <a:solidFill>
                    <a:srgbClr val="000000"/>
                  </a:solidFill>
                  <a:latin typeface="Arial" charset="0"/>
                </a:rPr>
                <a:t>(VLAN ports 1-8)</a:t>
              </a:r>
            </a:p>
          </p:txBody>
        </p:sp>
        <p:sp>
          <p:nvSpPr>
            <p:cNvPr id="189" name="Text Box 73"/>
            <p:cNvSpPr txBox="1">
              <a:spLocks noChangeArrowheads="1"/>
            </p:cNvSpPr>
            <p:nvPr/>
          </p:nvSpPr>
          <p:spPr bwMode="auto">
            <a:xfrm>
              <a:off x="8661779" y="3389313"/>
              <a:ext cx="165782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Computer Science</a:t>
              </a:r>
            </a:p>
            <a:p>
              <a:pPr algn="ctr" eaLnBrk="1" hangingPunct="1"/>
              <a:r>
                <a:rPr lang="en-US" sz="1400" i="0" dirty="0">
                  <a:solidFill>
                    <a:srgbClr val="000000"/>
                  </a:solidFill>
                  <a:latin typeface="Arial" charset="0"/>
                </a:rPr>
                <a:t>(VLAN ports 9-15)</a:t>
              </a:r>
            </a:p>
          </p:txBody>
        </p:sp>
        <p:sp>
          <p:nvSpPr>
            <p:cNvPr id="190" name="Text Box 74"/>
            <p:cNvSpPr txBox="1">
              <a:spLocks noChangeArrowheads="1"/>
            </p:cNvSpPr>
            <p:nvPr/>
          </p:nvSpPr>
          <p:spPr bwMode="auto">
            <a:xfrm>
              <a:off x="9370835" y="2095500"/>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15</a:t>
              </a:r>
            </a:p>
          </p:txBody>
        </p:sp>
        <p:sp>
          <p:nvSpPr>
            <p:cNvPr id="191" name="Oval 81"/>
            <p:cNvSpPr>
              <a:spLocks noChangeArrowheads="1"/>
            </p:cNvSpPr>
            <p:nvPr/>
          </p:nvSpPr>
          <p:spPr bwMode="auto">
            <a:xfrm>
              <a:off x="7497585" y="24606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2" name="Oval 82"/>
            <p:cNvSpPr>
              <a:spLocks noChangeArrowheads="1"/>
            </p:cNvSpPr>
            <p:nvPr/>
          </p:nvSpPr>
          <p:spPr bwMode="auto">
            <a:xfrm>
              <a:off x="7789685" y="2457450"/>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3" name="Oval 83"/>
            <p:cNvSpPr>
              <a:spLocks noChangeArrowheads="1"/>
            </p:cNvSpPr>
            <p:nvPr/>
          </p:nvSpPr>
          <p:spPr bwMode="auto">
            <a:xfrm>
              <a:off x="8377060" y="2462213"/>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4" name="Oval 84"/>
            <p:cNvSpPr>
              <a:spLocks noChangeArrowheads="1"/>
            </p:cNvSpPr>
            <p:nvPr/>
          </p:nvSpPr>
          <p:spPr bwMode="auto">
            <a:xfrm>
              <a:off x="8708848" y="245903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5" name="Oval 85"/>
            <p:cNvSpPr>
              <a:spLocks noChangeArrowheads="1"/>
            </p:cNvSpPr>
            <p:nvPr/>
          </p:nvSpPr>
          <p:spPr bwMode="auto">
            <a:xfrm>
              <a:off x="8696148" y="2244725"/>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6" name="Oval 86"/>
            <p:cNvSpPr>
              <a:spLocks noChangeArrowheads="1"/>
            </p:cNvSpPr>
            <p:nvPr/>
          </p:nvSpPr>
          <p:spPr bwMode="auto">
            <a:xfrm>
              <a:off x="9570860" y="2241550"/>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7" name="Text Box 45"/>
            <p:cNvSpPr txBox="1">
              <a:spLocks noChangeArrowheads="1"/>
            </p:cNvSpPr>
            <p:nvPr/>
          </p:nvSpPr>
          <p:spPr bwMode="auto">
            <a:xfrm>
              <a:off x="7161035" y="2825750"/>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grpSp>
          <p:nvGrpSpPr>
            <p:cNvPr id="198" name="Group 44"/>
            <p:cNvGrpSpPr>
              <a:grpSpLocks/>
            </p:cNvGrpSpPr>
            <p:nvPr/>
          </p:nvGrpSpPr>
          <p:grpSpPr bwMode="auto">
            <a:xfrm>
              <a:off x="6084710" y="2667000"/>
              <a:ext cx="609600" cy="558800"/>
              <a:chOff x="-44" y="1473"/>
              <a:chExt cx="981" cy="1105"/>
            </a:xfrm>
          </p:grpSpPr>
          <p:pic>
            <p:nvPicPr>
              <p:cNvPr id="19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1" name="Group 44"/>
            <p:cNvGrpSpPr>
              <a:grpSpLocks/>
            </p:cNvGrpSpPr>
            <p:nvPr/>
          </p:nvGrpSpPr>
          <p:grpSpPr bwMode="auto">
            <a:xfrm>
              <a:off x="6613348" y="2759075"/>
              <a:ext cx="609600" cy="558800"/>
              <a:chOff x="-44" y="1473"/>
              <a:chExt cx="981" cy="1105"/>
            </a:xfrm>
          </p:grpSpPr>
          <p:pic>
            <p:nvPicPr>
              <p:cNvPr id="202"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4" name="Group 44"/>
            <p:cNvGrpSpPr>
              <a:grpSpLocks/>
            </p:cNvGrpSpPr>
            <p:nvPr/>
          </p:nvGrpSpPr>
          <p:grpSpPr bwMode="auto">
            <a:xfrm>
              <a:off x="7334073" y="2779713"/>
              <a:ext cx="609600" cy="558800"/>
              <a:chOff x="-44" y="1473"/>
              <a:chExt cx="981" cy="1105"/>
            </a:xfrm>
          </p:grpSpPr>
          <p:pic>
            <p:nvPicPr>
              <p:cNvPr id="20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7" name="Group 44"/>
            <p:cNvGrpSpPr>
              <a:grpSpLocks/>
            </p:cNvGrpSpPr>
            <p:nvPr/>
          </p:nvGrpSpPr>
          <p:grpSpPr bwMode="auto">
            <a:xfrm>
              <a:off x="8350073" y="2800350"/>
              <a:ext cx="609600" cy="558800"/>
              <a:chOff x="-44" y="1473"/>
              <a:chExt cx="981" cy="1105"/>
            </a:xfrm>
          </p:grpSpPr>
          <p:pic>
            <p:nvPicPr>
              <p:cNvPr id="208"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10" name="Group 44"/>
            <p:cNvGrpSpPr>
              <a:grpSpLocks/>
            </p:cNvGrpSpPr>
            <p:nvPr/>
          </p:nvGrpSpPr>
          <p:grpSpPr bwMode="auto">
            <a:xfrm>
              <a:off x="8858073" y="2809875"/>
              <a:ext cx="609600" cy="558800"/>
              <a:chOff x="-44" y="1473"/>
              <a:chExt cx="981" cy="1105"/>
            </a:xfrm>
          </p:grpSpPr>
          <p:pic>
            <p:nvPicPr>
              <p:cNvPr id="21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13" name="Group 44"/>
            <p:cNvGrpSpPr>
              <a:grpSpLocks/>
            </p:cNvGrpSpPr>
            <p:nvPr/>
          </p:nvGrpSpPr>
          <p:grpSpPr bwMode="auto">
            <a:xfrm>
              <a:off x="9721673" y="2627313"/>
              <a:ext cx="609600" cy="558800"/>
              <a:chOff x="-44" y="1473"/>
              <a:chExt cx="981" cy="1105"/>
            </a:xfrm>
          </p:grpSpPr>
          <p:pic>
            <p:nvPicPr>
              <p:cNvPr id="214"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sp>
        <p:nvSpPr>
          <p:cNvPr id="232" name="Rectangle 211"/>
          <p:cNvSpPr>
            <a:spLocks noChangeArrowheads="1"/>
          </p:cNvSpPr>
          <p:nvPr/>
        </p:nvSpPr>
        <p:spPr bwMode="auto">
          <a:xfrm>
            <a:off x="6014860" y="3965575"/>
            <a:ext cx="5140325" cy="500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None/>
              <a:defRPr/>
            </a:pPr>
            <a:r>
              <a:rPr lang="en-US" sz="2400" i="0" dirty="0">
                <a:solidFill>
                  <a:srgbClr val="000000"/>
                </a:solidFill>
                <a:latin typeface="Gill Sans MT" charset="0"/>
                <a:cs typeface="+mn-cs"/>
              </a:rPr>
              <a:t>… </a:t>
            </a:r>
            <a:r>
              <a:rPr lang="zh-CN" altLang="en-US" sz="2400" i="0" dirty="0">
                <a:solidFill>
                  <a:srgbClr val="000000"/>
                </a:solidFill>
                <a:latin typeface="Gill Sans MT" charset="0"/>
                <a:cs typeface="+mn-cs"/>
              </a:rPr>
              <a:t>像</a:t>
            </a:r>
            <a:r>
              <a:rPr lang="zh-CN" altLang="en-US" sz="2400" i="0" dirty="0">
                <a:solidFill>
                  <a:srgbClr val="FF0000"/>
                </a:solidFill>
                <a:latin typeface="Gill Sans MT" charset="0"/>
                <a:cs typeface="+mn-cs"/>
              </a:rPr>
              <a:t>多个</a:t>
            </a:r>
            <a:r>
              <a:rPr lang="zh-CN" altLang="en-US" sz="2400" i="0" dirty="0">
                <a:solidFill>
                  <a:srgbClr val="000000"/>
                </a:solidFill>
                <a:latin typeface="Gill Sans MT" charset="0"/>
                <a:cs typeface="+mn-cs"/>
              </a:rPr>
              <a:t>交换机那样工作</a:t>
            </a:r>
            <a:endParaRPr lang="en-US" sz="2400" i="0" dirty="0">
              <a:solidFill>
                <a:srgbClr val="000000"/>
              </a:solidFill>
              <a:latin typeface="Gill Sans MT" charset="0"/>
              <a:cs typeface="+mn-cs"/>
            </a:endParaRPr>
          </a:p>
          <a:p>
            <a:pPr marL="342900" indent="-342900">
              <a:lnSpc>
                <a:spcPct val="85000"/>
              </a:lnSpc>
              <a:spcBef>
                <a:spcPct val="20000"/>
              </a:spcBef>
              <a:buClr>
                <a:srgbClr val="000099"/>
              </a:buClr>
              <a:buSzPct val="65000"/>
              <a:buFont typeface="Wingdings" charset="0"/>
              <a:buChar char="v"/>
              <a:defRPr/>
            </a:pPr>
            <a:endParaRPr lang="en-US" sz="2000" i="0" dirty="0">
              <a:solidFill>
                <a:srgbClr val="000000"/>
              </a:solidFill>
              <a:latin typeface="Gill Sans MT" charset="0"/>
              <a:cs typeface="+mn-cs"/>
            </a:endParaRPr>
          </a:p>
        </p:txBody>
      </p:sp>
      <p:grpSp>
        <p:nvGrpSpPr>
          <p:cNvPr id="290" name="组合 289"/>
          <p:cNvGrpSpPr/>
          <p:nvPr/>
        </p:nvGrpSpPr>
        <p:grpSpPr>
          <a:xfrm>
            <a:off x="5821185" y="4360863"/>
            <a:ext cx="5174969" cy="2264707"/>
            <a:chOff x="5821185" y="4360863"/>
            <a:chExt cx="5174969" cy="2264707"/>
          </a:xfrm>
        </p:grpSpPr>
        <p:sp>
          <p:nvSpPr>
            <p:cNvPr id="217" name="Cloud"/>
            <p:cNvSpPr>
              <a:spLocks noChangeAspect="1" noEditPoints="1" noChangeArrowheads="1"/>
            </p:cNvSpPr>
            <p:nvPr/>
          </p:nvSpPr>
          <p:spPr bwMode="auto">
            <a:xfrm>
              <a:off x="6479962" y="4360863"/>
              <a:ext cx="4516192" cy="12144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sz="2000" dirty="0"/>
            </a:p>
          </p:txBody>
        </p:sp>
        <p:sp>
          <p:nvSpPr>
            <p:cNvPr id="218" name="Rectangle 263"/>
            <p:cNvSpPr>
              <a:spLocks noChangeArrowheads="1"/>
            </p:cNvSpPr>
            <p:nvPr/>
          </p:nvSpPr>
          <p:spPr bwMode="auto">
            <a:xfrm>
              <a:off x="7054673" y="4852988"/>
              <a:ext cx="269875" cy="204787"/>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219" name="Rectangle 262"/>
            <p:cNvSpPr>
              <a:spLocks noChangeArrowheads="1"/>
            </p:cNvSpPr>
            <p:nvPr/>
          </p:nvSpPr>
          <p:spPr bwMode="auto">
            <a:xfrm>
              <a:off x="9983610" y="5081588"/>
              <a:ext cx="279400" cy="2381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220" name="Line 61"/>
            <p:cNvSpPr>
              <a:spLocks noChangeShapeType="1"/>
            </p:cNvSpPr>
            <p:nvPr/>
          </p:nvSpPr>
          <p:spPr bwMode="auto">
            <a:xfrm flipH="1">
              <a:off x="6283123" y="5181600"/>
              <a:ext cx="901651"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1" name="Line 62"/>
            <p:cNvSpPr>
              <a:spLocks noChangeShapeType="1"/>
            </p:cNvSpPr>
            <p:nvPr/>
          </p:nvSpPr>
          <p:spPr bwMode="auto">
            <a:xfrm flipH="1">
              <a:off x="6668864" y="5181600"/>
              <a:ext cx="806406"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2" name="Line 63"/>
            <p:cNvSpPr>
              <a:spLocks noChangeShapeType="1"/>
            </p:cNvSpPr>
            <p:nvPr/>
          </p:nvSpPr>
          <p:spPr bwMode="auto">
            <a:xfrm flipH="1">
              <a:off x="7387963" y="5191125"/>
              <a:ext cx="684175" cy="3667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3" name="Text Box 72"/>
            <p:cNvSpPr txBox="1">
              <a:spLocks noChangeArrowheads="1"/>
            </p:cNvSpPr>
            <p:nvPr/>
          </p:nvSpPr>
          <p:spPr bwMode="auto">
            <a:xfrm>
              <a:off x="6140297" y="6102350"/>
              <a:ext cx="191751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Electrical Engineering</a:t>
              </a:r>
            </a:p>
            <a:p>
              <a:pPr algn="ctr" eaLnBrk="1" hangingPunct="1"/>
              <a:r>
                <a:rPr lang="en-US" sz="1400" i="0" dirty="0">
                  <a:solidFill>
                    <a:srgbClr val="000000"/>
                  </a:solidFill>
                  <a:latin typeface="Arial" charset="0"/>
                </a:rPr>
                <a:t>(VLAN ports 1-8)</a:t>
              </a:r>
            </a:p>
          </p:txBody>
        </p:sp>
        <p:sp>
          <p:nvSpPr>
            <p:cNvPr id="224" name="Text Box 45"/>
            <p:cNvSpPr txBox="1">
              <a:spLocks noChangeArrowheads="1"/>
            </p:cNvSpPr>
            <p:nvPr/>
          </p:nvSpPr>
          <p:spPr bwMode="auto">
            <a:xfrm>
              <a:off x="6822844" y="5526088"/>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grpSp>
          <p:nvGrpSpPr>
            <p:cNvPr id="225" name="Group 186"/>
            <p:cNvGrpSpPr>
              <a:grpSpLocks/>
            </p:cNvGrpSpPr>
            <p:nvPr/>
          </p:nvGrpSpPr>
          <p:grpSpPr bwMode="auto">
            <a:xfrm>
              <a:off x="6960948" y="4586288"/>
              <a:ext cx="1684247" cy="738187"/>
              <a:chOff x="3479" y="2610"/>
              <a:chExt cx="1061" cy="465"/>
            </a:xfrm>
          </p:grpSpPr>
          <p:sp>
            <p:nvSpPr>
              <p:cNvPr id="270" name="Rectangle 80"/>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71" name="Rectangle 75"/>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72" name="Rectangle 2"/>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000" i="0" dirty="0">
                  <a:solidFill>
                    <a:srgbClr val="000000"/>
                  </a:solidFill>
                  <a:latin typeface="Arial" charset="0"/>
                </a:endParaRPr>
              </a:p>
            </p:txBody>
          </p:sp>
          <p:sp>
            <p:nvSpPr>
              <p:cNvPr id="273" name="Line 3"/>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4" name="Text Box 6"/>
              <p:cNvSpPr txBox="1">
                <a:spLocks noChangeArrowheads="1"/>
              </p:cNvSpPr>
              <p:nvPr/>
            </p:nvSpPr>
            <p:spPr bwMode="auto">
              <a:xfrm>
                <a:off x="3479" y="2748"/>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a:t>
                </a:r>
              </a:p>
            </p:txBody>
          </p:sp>
          <p:sp>
            <p:nvSpPr>
              <p:cNvPr id="275" name="AutoShape 8"/>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276" name="Freeform 10"/>
              <p:cNvSpPr>
                <a:spLocks/>
              </p:cNvSpPr>
              <p:nvPr/>
            </p:nvSpPr>
            <p:spPr bwMode="auto">
              <a:xfrm>
                <a:off x="3628" y="2639"/>
                <a:ext cx="746" cy="105"/>
              </a:xfrm>
              <a:custGeom>
                <a:avLst/>
                <a:gdLst>
                  <a:gd name="T0" fmla="*/ 0 w 678"/>
                  <a:gd name="T1" fmla="*/ 83 h 110"/>
                  <a:gd name="T2" fmla="*/ 263 w 678"/>
                  <a:gd name="T3" fmla="*/ 82 h 110"/>
                  <a:gd name="T4" fmla="*/ 1007 w 678"/>
                  <a:gd name="T5" fmla="*/ 0 h 110"/>
                  <a:gd name="T6" fmla="*/ 120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277" name="Line 18"/>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8" name="Line 21"/>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9" name="Line 22"/>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80" name="Line 23"/>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81" name="Text Box 26"/>
              <p:cNvSpPr txBox="1">
                <a:spLocks noChangeArrowheads="1"/>
              </p:cNvSpPr>
              <p:nvPr/>
            </p:nvSpPr>
            <p:spPr bwMode="auto">
              <a:xfrm>
                <a:off x="4034" y="2880"/>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8</a:t>
                </a:r>
              </a:p>
            </p:txBody>
          </p:sp>
          <p:sp>
            <p:nvSpPr>
              <p:cNvPr id="282" name="Text Box 30"/>
              <p:cNvSpPr txBox="1">
                <a:spLocks noChangeArrowheads="1"/>
              </p:cNvSpPr>
              <p:nvPr/>
            </p:nvSpPr>
            <p:spPr bwMode="auto">
              <a:xfrm>
                <a:off x="3485" y="2874"/>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2</a:t>
                </a:r>
              </a:p>
            </p:txBody>
          </p:sp>
          <p:sp>
            <p:nvSpPr>
              <p:cNvPr id="283" name="Text Box 57"/>
              <p:cNvSpPr txBox="1">
                <a:spLocks noChangeArrowheads="1"/>
              </p:cNvSpPr>
              <p:nvPr/>
            </p:nvSpPr>
            <p:spPr bwMode="auto">
              <a:xfrm>
                <a:off x="4031" y="2745"/>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7</a:t>
                </a:r>
              </a:p>
            </p:txBody>
          </p:sp>
          <p:sp>
            <p:nvSpPr>
              <p:cNvPr id="284" name="Oval 81"/>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5" name="Oval 82"/>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6" name="Oval 83"/>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7" name="Freeform 10"/>
              <p:cNvSpPr>
                <a:spLocks/>
              </p:cNvSpPr>
              <p:nvPr/>
            </p:nvSpPr>
            <p:spPr bwMode="auto">
              <a:xfrm flipV="1">
                <a:off x="3754" y="2639"/>
                <a:ext cx="550" cy="105"/>
              </a:xfrm>
              <a:custGeom>
                <a:avLst/>
                <a:gdLst>
                  <a:gd name="T0" fmla="*/ 0 w 678"/>
                  <a:gd name="T1" fmla="*/ 83 h 110"/>
                  <a:gd name="T2" fmla="*/ 42 w 678"/>
                  <a:gd name="T3" fmla="*/ 82 h 110"/>
                  <a:gd name="T4" fmla="*/ 162 w 678"/>
                  <a:gd name="T5" fmla="*/ 0 h 110"/>
                  <a:gd name="T6" fmla="*/ 193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000" dirty="0"/>
              </a:p>
            </p:txBody>
          </p:sp>
          <p:sp>
            <p:nvSpPr>
              <p:cNvPr id="288" name="Freeform 185"/>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26" name="Group 210"/>
            <p:cNvGrpSpPr>
              <a:grpSpLocks/>
            </p:cNvGrpSpPr>
            <p:nvPr/>
          </p:nvGrpSpPr>
          <p:grpSpPr bwMode="auto">
            <a:xfrm>
              <a:off x="8999188" y="4587875"/>
              <a:ext cx="1698533" cy="742950"/>
              <a:chOff x="1003" y="3585"/>
              <a:chExt cx="1070" cy="468"/>
            </a:xfrm>
          </p:grpSpPr>
          <p:grpSp>
            <p:nvGrpSpPr>
              <p:cNvPr id="251" name="Group 207"/>
              <p:cNvGrpSpPr>
                <a:grpSpLocks/>
              </p:cNvGrpSpPr>
              <p:nvPr/>
            </p:nvGrpSpPr>
            <p:grpSpPr bwMode="auto">
              <a:xfrm>
                <a:off x="1003" y="3723"/>
                <a:ext cx="796" cy="330"/>
                <a:chOff x="2444" y="3759"/>
                <a:chExt cx="796" cy="330"/>
              </a:xfrm>
            </p:grpSpPr>
            <p:sp>
              <p:nvSpPr>
                <p:cNvPr id="258" name="Rectangle 77"/>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59" name="Rectangle 76"/>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0" name="Line 17"/>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1" name="Line 24"/>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2" name="Line 25"/>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3" name="Text Box 27"/>
                <p:cNvSpPr txBox="1">
                  <a:spLocks noChangeArrowheads="1"/>
                </p:cNvSpPr>
                <p:nvPr/>
              </p:nvSpPr>
              <p:spPr bwMode="auto">
                <a:xfrm>
                  <a:off x="2456" y="3762"/>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9</a:t>
                  </a:r>
                </a:p>
              </p:txBody>
            </p:sp>
            <p:sp>
              <p:nvSpPr>
                <p:cNvPr id="264" name="Text Box 28"/>
                <p:cNvSpPr txBox="1">
                  <a:spLocks noChangeArrowheads="1"/>
                </p:cNvSpPr>
                <p:nvPr/>
              </p:nvSpPr>
              <p:spPr bwMode="auto">
                <a:xfrm>
                  <a:off x="3008" y="3900"/>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16</a:t>
                  </a:r>
                </a:p>
              </p:txBody>
            </p:sp>
            <p:sp>
              <p:nvSpPr>
                <p:cNvPr id="265" name="Text Box 29"/>
                <p:cNvSpPr txBox="1">
                  <a:spLocks noChangeArrowheads="1"/>
                </p:cNvSpPr>
                <p:nvPr/>
              </p:nvSpPr>
              <p:spPr bwMode="auto">
                <a:xfrm>
                  <a:off x="2444" y="3900"/>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10</a:t>
                  </a:r>
                </a:p>
              </p:txBody>
            </p:sp>
            <p:sp>
              <p:nvSpPr>
                <p:cNvPr id="266" name="Text Box 74"/>
                <p:cNvSpPr txBox="1">
                  <a:spLocks noChangeArrowheads="1"/>
                </p:cNvSpPr>
                <p:nvPr/>
              </p:nvSpPr>
              <p:spPr bwMode="auto">
                <a:xfrm>
                  <a:off x="3005" y="3759"/>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15</a:t>
                  </a:r>
                </a:p>
              </p:txBody>
            </p:sp>
            <p:sp>
              <p:nvSpPr>
                <p:cNvPr id="267" name="Oval 84"/>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8" name="Oval 85"/>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9" name="Oval 86"/>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grpSp>
          <p:sp>
            <p:nvSpPr>
              <p:cNvPr id="252" name="AutoShape 8"/>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253" name="Freeform 10"/>
              <p:cNvSpPr>
                <a:spLocks/>
              </p:cNvSpPr>
              <p:nvPr/>
            </p:nvSpPr>
            <p:spPr bwMode="auto">
              <a:xfrm>
                <a:off x="1161" y="3614"/>
                <a:ext cx="746" cy="105"/>
              </a:xfrm>
              <a:custGeom>
                <a:avLst/>
                <a:gdLst>
                  <a:gd name="T0" fmla="*/ 0 w 678"/>
                  <a:gd name="T1" fmla="*/ 83 h 110"/>
                  <a:gd name="T2" fmla="*/ 263 w 678"/>
                  <a:gd name="T3" fmla="*/ 82 h 110"/>
                  <a:gd name="T4" fmla="*/ 1007 w 678"/>
                  <a:gd name="T5" fmla="*/ 0 h 110"/>
                  <a:gd name="T6" fmla="*/ 120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254" name="Freeform 10"/>
              <p:cNvSpPr>
                <a:spLocks/>
              </p:cNvSpPr>
              <p:nvPr/>
            </p:nvSpPr>
            <p:spPr bwMode="auto">
              <a:xfrm flipV="1">
                <a:off x="1287" y="3614"/>
                <a:ext cx="550" cy="105"/>
              </a:xfrm>
              <a:custGeom>
                <a:avLst/>
                <a:gdLst>
                  <a:gd name="T0" fmla="*/ 0 w 678"/>
                  <a:gd name="T1" fmla="*/ 83 h 110"/>
                  <a:gd name="T2" fmla="*/ 42 w 678"/>
                  <a:gd name="T3" fmla="*/ 82 h 110"/>
                  <a:gd name="T4" fmla="*/ 162 w 678"/>
                  <a:gd name="T5" fmla="*/ 0 h 110"/>
                  <a:gd name="T6" fmla="*/ 193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000" dirty="0"/>
              </a:p>
            </p:txBody>
          </p:sp>
          <p:sp>
            <p:nvSpPr>
              <p:cNvPr id="255" name="Freeform 206"/>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sp>
            <p:nvSpPr>
              <p:cNvPr id="256" name="Freeform 208"/>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sp>
            <p:nvSpPr>
              <p:cNvPr id="257" name="Line 209"/>
              <p:cNvSpPr>
                <a:spLocks noChangeShapeType="1"/>
              </p:cNvSpPr>
              <p:nvPr/>
            </p:nvSpPr>
            <p:spPr bwMode="auto">
              <a:xfrm flipV="1">
                <a:off x="1044" y="3888"/>
                <a:ext cx="768" cy="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sp>
          <p:nvSpPr>
            <p:cNvPr id="227" name="Text Box 64"/>
            <p:cNvSpPr txBox="1">
              <a:spLocks noChangeArrowheads="1"/>
            </p:cNvSpPr>
            <p:nvPr/>
          </p:nvSpPr>
          <p:spPr bwMode="auto">
            <a:xfrm>
              <a:off x="9956399" y="5567363"/>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sp>
          <p:nvSpPr>
            <p:cNvPr id="228" name="Line 69"/>
            <p:cNvSpPr>
              <a:spLocks noChangeShapeType="1"/>
            </p:cNvSpPr>
            <p:nvPr/>
          </p:nvSpPr>
          <p:spPr bwMode="auto">
            <a:xfrm>
              <a:off x="9243650" y="5192713"/>
              <a:ext cx="101594"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9" name="Line 70"/>
            <p:cNvSpPr>
              <a:spLocks noChangeShapeType="1"/>
            </p:cNvSpPr>
            <p:nvPr/>
          </p:nvSpPr>
          <p:spPr bwMode="auto">
            <a:xfrm>
              <a:off x="9234125" y="4991100"/>
              <a:ext cx="479399"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30" name="Line 71"/>
            <p:cNvSpPr>
              <a:spLocks noChangeShapeType="1"/>
            </p:cNvSpPr>
            <p:nvPr/>
          </p:nvSpPr>
          <p:spPr bwMode="auto">
            <a:xfrm>
              <a:off x="10089742" y="4935538"/>
              <a:ext cx="514322" cy="4841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31" name="Text Box 73"/>
            <p:cNvSpPr txBox="1">
              <a:spLocks noChangeArrowheads="1"/>
            </p:cNvSpPr>
            <p:nvPr/>
          </p:nvSpPr>
          <p:spPr bwMode="auto">
            <a:xfrm>
              <a:off x="9171139" y="6097588"/>
              <a:ext cx="165782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Computer Science</a:t>
              </a:r>
            </a:p>
            <a:p>
              <a:pPr algn="ctr" eaLnBrk="1" hangingPunct="1"/>
              <a:r>
                <a:rPr lang="en-US" sz="1400" i="0" dirty="0">
                  <a:solidFill>
                    <a:srgbClr val="000000"/>
                  </a:solidFill>
                  <a:latin typeface="Arial" charset="0"/>
                </a:rPr>
                <a:t>(VLAN ports 9-16)</a:t>
              </a:r>
            </a:p>
          </p:txBody>
        </p:sp>
        <p:grpSp>
          <p:nvGrpSpPr>
            <p:cNvPr id="233" name="Group 44"/>
            <p:cNvGrpSpPr>
              <a:grpSpLocks/>
            </p:cNvGrpSpPr>
            <p:nvPr/>
          </p:nvGrpSpPr>
          <p:grpSpPr bwMode="auto">
            <a:xfrm>
              <a:off x="5821185" y="5380038"/>
              <a:ext cx="609567" cy="558800"/>
              <a:chOff x="-44" y="1473"/>
              <a:chExt cx="981" cy="1105"/>
            </a:xfrm>
          </p:grpSpPr>
          <p:pic>
            <p:nvPicPr>
              <p:cNvPr id="24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4" name="Group 44"/>
            <p:cNvGrpSpPr>
              <a:grpSpLocks/>
            </p:cNvGrpSpPr>
            <p:nvPr/>
          </p:nvGrpSpPr>
          <p:grpSpPr bwMode="auto">
            <a:xfrm>
              <a:off x="6348206" y="5472113"/>
              <a:ext cx="609567" cy="558800"/>
              <a:chOff x="-44" y="1473"/>
              <a:chExt cx="981" cy="1105"/>
            </a:xfrm>
          </p:grpSpPr>
          <p:pic>
            <p:nvPicPr>
              <p:cNvPr id="24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5" name="Group 44"/>
            <p:cNvGrpSpPr>
              <a:grpSpLocks/>
            </p:cNvGrpSpPr>
            <p:nvPr/>
          </p:nvGrpSpPr>
          <p:grpSpPr bwMode="auto">
            <a:xfrm>
              <a:off x="7070480" y="5492750"/>
              <a:ext cx="609567" cy="558800"/>
              <a:chOff x="-44" y="1473"/>
              <a:chExt cx="981" cy="1105"/>
            </a:xfrm>
          </p:grpSpPr>
          <p:pic>
            <p:nvPicPr>
              <p:cNvPr id="24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6" name="Group 44"/>
            <p:cNvGrpSpPr>
              <a:grpSpLocks/>
            </p:cNvGrpSpPr>
            <p:nvPr/>
          </p:nvGrpSpPr>
          <p:grpSpPr bwMode="auto">
            <a:xfrm>
              <a:off x="8888069" y="5522913"/>
              <a:ext cx="609567" cy="558800"/>
              <a:chOff x="-44" y="1473"/>
              <a:chExt cx="981" cy="1105"/>
            </a:xfrm>
          </p:grpSpPr>
          <p:pic>
            <p:nvPicPr>
              <p:cNvPr id="24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7" name="Group 44"/>
            <p:cNvGrpSpPr>
              <a:grpSpLocks/>
            </p:cNvGrpSpPr>
            <p:nvPr/>
          </p:nvGrpSpPr>
          <p:grpSpPr bwMode="auto">
            <a:xfrm>
              <a:off x="9396041" y="5532438"/>
              <a:ext cx="609567" cy="558800"/>
              <a:chOff x="-44" y="1473"/>
              <a:chExt cx="981" cy="1105"/>
            </a:xfrm>
          </p:grpSpPr>
          <p:pic>
            <p:nvPicPr>
              <p:cNvPr id="24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8" name="Group 44"/>
            <p:cNvGrpSpPr>
              <a:grpSpLocks/>
            </p:cNvGrpSpPr>
            <p:nvPr/>
          </p:nvGrpSpPr>
          <p:grpSpPr bwMode="auto">
            <a:xfrm>
              <a:off x="10259595" y="5349875"/>
              <a:ext cx="609567" cy="558800"/>
              <a:chOff x="-44" y="1473"/>
              <a:chExt cx="981" cy="1105"/>
            </a:xfrm>
          </p:grpSpPr>
          <p:pic>
            <p:nvPicPr>
              <p:cNvPr id="23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spTree>
    <p:extLst>
      <p:ext uri="{BB962C8B-B14F-4D97-AF65-F5344CB8AC3E}">
        <p14:creationId xmlns:p14="http://schemas.microsoft.com/office/powerpoint/2010/main" val="20711534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dirty="0">
                <a:latin typeface="+mn-ea"/>
                <a:ea typeface="+mn-ea"/>
              </a:rPr>
              <a:t>基于端口的 </a:t>
            </a:r>
            <a:r>
              <a:rPr lang="en-US" altLang="zh-CN" dirty="0">
                <a:latin typeface="+mn-ea"/>
                <a:ea typeface="+mn-ea"/>
              </a:rPr>
              <a:t>VLAN</a:t>
            </a: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charset="0"/>
            </a:endParaRPr>
          </a:p>
        </p:txBody>
      </p:sp>
      <p:grpSp>
        <p:nvGrpSpPr>
          <p:cNvPr id="261" name="组合 260"/>
          <p:cNvGrpSpPr/>
          <p:nvPr/>
        </p:nvGrpSpPr>
        <p:grpSpPr>
          <a:xfrm>
            <a:off x="5785555" y="1613340"/>
            <a:ext cx="5853289" cy="4305946"/>
            <a:chOff x="7470775" y="3058319"/>
            <a:chExt cx="4521200" cy="3389215"/>
          </a:xfrm>
        </p:grpSpPr>
        <p:grpSp>
          <p:nvGrpSpPr>
            <p:cNvPr id="200" name="Group 149"/>
            <p:cNvGrpSpPr>
              <a:grpSpLocks/>
            </p:cNvGrpSpPr>
            <p:nvPr/>
          </p:nvGrpSpPr>
          <p:grpSpPr bwMode="auto">
            <a:xfrm>
              <a:off x="9469437" y="3477419"/>
              <a:ext cx="1077913" cy="1444625"/>
              <a:chOff x="3939" y="965"/>
              <a:chExt cx="679" cy="910"/>
            </a:xfrm>
          </p:grpSpPr>
          <p:grpSp>
            <p:nvGrpSpPr>
              <p:cNvPr id="201" name="Group 126"/>
              <p:cNvGrpSpPr>
                <a:grpSpLocks/>
              </p:cNvGrpSpPr>
              <p:nvPr/>
            </p:nvGrpSpPr>
            <p:grpSpPr bwMode="auto">
              <a:xfrm>
                <a:off x="4259" y="965"/>
                <a:ext cx="359" cy="180"/>
                <a:chOff x="533" y="321"/>
                <a:chExt cx="359" cy="180"/>
              </a:xfrm>
            </p:grpSpPr>
            <p:grpSp>
              <p:nvGrpSpPr>
                <p:cNvPr id="208" name="Group 127"/>
                <p:cNvGrpSpPr>
                  <a:grpSpLocks/>
                </p:cNvGrpSpPr>
                <p:nvPr/>
              </p:nvGrpSpPr>
              <p:grpSpPr bwMode="auto">
                <a:xfrm>
                  <a:off x="533" y="321"/>
                  <a:ext cx="359" cy="180"/>
                  <a:chOff x="1009" y="655"/>
                  <a:chExt cx="359" cy="180"/>
                </a:xfrm>
              </p:grpSpPr>
              <p:sp>
                <p:nvSpPr>
                  <p:cNvPr id="210" name="Oval 128"/>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11" name="Line 129"/>
                  <p:cNvSpPr>
                    <a:spLocks noChangeShapeType="1"/>
                  </p:cNvSpPr>
                  <p:nvPr/>
                </p:nvSpPr>
                <p:spPr bwMode="auto">
                  <a:xfrm>
                    <a:off x="1012" y="727"/>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2" name="Line 130"/>
                  <p:cNvSpPr>
                    <a:spLocks noChangeShapeType="1"/>
                  </p:cNvSpPr>
                  <p:nvPr/>
                </p:nvSpPr>
                <p:spPr bwMode="auto">
                  <a:xfrm>
                    <a:off x="1368" y="727"/>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3" name="Rectangle 131"/>
                  <p:cNvSpPr>
                    <a:spLocks noChangeArrowheads="1"/>
                  </p:cNvSpPr>
                  <p:nvPr/>
                </p:nvSpPr>
                <p:spPr bwMode="auto">
                  <a:xfrm>
                    <a:off x="1012" y="727"/>
                    <a:ext cx="353" cy="61"/>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3200" i="0" dirty="0">
                      <a:solidFill>
                        <a:srgbClr val="000000"/>
                      </a:solidFill>
                      <a:latin typeface="Times New Roman" charset="0"/>
                      <a:cs typeface="+mn-cs"/>
                    </a:endParaRPr>
                  </a:p>
                </p:txBody>
              </p:sp>
              <p:sp>
                <p:nvSpPr>
                  <p:cNvPr id="214" name="Oval 132"/>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grpSp>
                <p:nvGrpSpPr>
                  <p:cNvPr id="215" name="Group 133"/>
                  <p:cNvGrpSpPr>
                    <a:grpSpLocks/>
                  </p:cNvGrpSpPr>
                  <p:nvPr/>
                </p:nvGrpSpPr>
                <p:grpSpPr bwMode="auto">
                  <a:xfrm>
                    <a:off x="1095" y="681"/>
                    <a:ext cx="176" cy="68"/>
                    <a:chOff x="2848" y="848"/>
                    <a:chExt cx="140" cy="98"/>
                  </a:xfrm>
                </p:grpSpPr>
                <p:sp>
                  <p:nvSpPr>
                    <p:cNvPr id="220" name="Line 134"/>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21" name="Line 13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22" name="Line 136"/>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grpSp>
              <p:grpSp>
                <p:nvGrpSpPr>
                  <p:cNvPr id="216" name="Group 137"/>
                  <p:cNvGrpSpPr>
                    <a:grpSpLocks/>
                  </p:cNvGrpSpPr>
                  <p:nvPr/>
                </p:nvGrpSpPr>
                <p:grpSpPr bwMode="auto">
                  <a:xfrm flipV="1">
                    <a:off x="1095" y="680"/>
                    <a:ext cx="176" cy="68"/>
                    <a:chOff x="2848" y="848"/>
                    <a:chExt cx="140" cy="98"/>
                  </a:xfrm>
                </p:grpSpPr>
                <p:sp>
                  <p:nvSpPr>
                    <p:cNvPr id="217" name="Line 138"/>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8" name="Line 13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sp>
                  <p:nvSpPr>
                    <p:cNvPr id="219" name="Line 140"/>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grpSp>
            </p:grpSp>
            <p:sp>
              <p:nvSpPr>
                <p:cNvPr id="209" name="Line 141"/>
                <p:cNvSpPr>
                  <a:spLocks noChangeShapeType="1"/>
                </p:cNvSpPr>
                <p:nvPr/>
              </p:nvSpPr>
              <p:spPr bwMode="auto">
                <a:xfrm>
                  <a:off x="535" y="368"/>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cs typeface="+mn-cs"/>
                  </a:endParaRPr>
                </a:p>
              </p:txBody>
            </p:sp>
          </p:grpSp>
          <p:sp>
            <p:nvSpPr>
              <p:cNvPr id="202" name="Oval 85"/>
              <p:cNvSpPr>
                <a:spLocks noChangeArrowheads="1"/>
              </p:cNvSpPr>
              <p:nvPr/>
            </p:nvSpPr>
            <p:spPr bwMode="auto">
              <a:xfrm>
                <a:off x="4180" y="1845"/>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03" name="Oval 85"/>
              <p:cNvSpPr>
                <a:spLocks noChangeArrowheads="1"/>
              </p:cNvSpPr>
              <p:nvPr/>
            </p:nvSpPr>
            <p:spPr bwMode="auto">
              <a:xfrm>
                <a:off x="4567" y="1845"/>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04" name="Line 145"/>
              <p:cNvSpPr>
                <a:spLocks noChangeShapeType="1"/>
              </p:cNvSpPr>
              <p:nvPr/>
            </p:nvSpPr>
            <p:spPr bwMode="auto">
              <a:xfrm flipV="1">
                <a:off x="4188" y="1143"/>
                <a:ext cx="159" cy="71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05" name="Line 146"/>
              <p:cNvSpPr>
                <a:spLocks noChangeShapeType="1"/>
              </p:cNvSpPr>
              <p:nvPr/>
            </p:nvSpPr>
            <p:spPr bwMode="auto">
              <a:xfrm flipH="1" flipV="1">
                <a:off x="4469" y="1148"/>
                <a:ext cx="112" cy="71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06" name="Line 147"/>
              <p:cNvSpPr>
                <a:spLocks noChangeShapeType="1"/>
              </p:cNvSpPr>
              <p:nvPr/>
            </p:nvSpPr>
            <p:spPr bwMode="auto">
              <a:xfrm>
                <a:off x="4101" y="1062"/>
                <a:ext cx="15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07" name="Line 148"/>
              <p:cNvSpPr>
                <a:spLocks noChangeShapeType="1"/>
              </p:cNvSpPr>
              <p:nvPr/>
            </p:nvSpPr>
            <p:spPr bwMode="auto">
              <a:xfrm>
                <a:off x="3939" y="1062"/>
                <a:ext cx="159" cy="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grpSp>
        <p:grpSp>
          <p:nvGrpSpPr>
            <p:cNvPr id="260" name="组合 259"/>
            <p:cNvGrpSpPr/>
            <p:nvPr/>
          </p:nvGrpSpPr>
          <p:grpSpPr>
            <a:xfrm>
              <a:off x="7470775" y="3058319"/>
              <a:ext cx="4521200" cy="3389215"/>
              <a:chOff x="4276725" y="1162050"/>
              <a:chExt cx="4521200" cy="3389215"/>
            </a:xfrm>
          </p:grpSpPr>
          <p:grpSp>
            <p:nvGrpSpPr>
              <p:cNvPr id="223" name="Group 44"/>
              <p:cNvGrpSpPr>
                <a:grpSpLocks/>
              </p:cNvGrpSpPr>
              <p:nvPr/>
            </p:nvGrpSpPr>
            <p:grpSpPr bwMode="auto">
              <a:xfrm>
                <a:off x="4276725" y="3343275"/>
                <a:ext cx="722313" cy="598488"/>
                <a:chOff x="-44" y="1473"/>
                <a:chExt cx="981" cy="1105"/>
              </a:xfrm>
            </p:grpSpPr>
            <p:pic>
              <p:nvPicPr>
                <p:cNvPr id="224"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59" name="组合 258"/>
              <p:cNvGrpSpPr/>
              <p:nvPr/>
            </p:nvGrpSpPr>
            <p:grpSpPr>
              <a:xfrm>
                <a:off x="4664075" y="1162050"/>
                <a:ext cx="4133850" cy="3389215"/>
                <a:chOff x="4664075" y="1162050"/>
                <a:chExt cx="4133850" cy="3389215"/>
              </a:xfrm>
            </p:grpSpPr>
            <p:sp>
              <p:nvSpPr>
                <p:cNvPr id="150" name="Rectangle 115"/>
                <p:cNvSpPr>
                  <a:spLocks noChangeArrowheads="1"/>
                </p:cNvSpPr>
                <p:nvPr/>
              </p:nvSpPr>
              <p:spPr bwMode="auto">
                <a:xfrm>
                  <a:off x="7731125" y="3063875"/>
                  <a:ext cx="279400" cy="2286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51" name="Rectangle 4"/>
                <p:cNvSpPr>
                  <a:spLocks noChangeArrowheads="1"/>
                </p:cNvSpPr>
                <p:nvPr/>
              </p:nvSpPr>
              <p:spPr bwMode="auto">
                <a:xfrm>
                  <a:off x="5657850" y="2847975"/>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53" name="Rectangle 80"/>
                <p:cNvSpPr>
                  <a:spLocks noChangeArrowheads="1"/>
                </p:cNvSpPr>
                <p:nvPr/>
              </p:nvSpPr>
              <p:spPr bwMode="auto">
                <a:xfrm>
                  <a:off x="5649913" y="3057525"/>
                  <a:ext cx="290512" cy="242888"/>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4" name="Rectangle 77"/>
                <p:cNvSpPr>
                  <a:spLocks noChangeArrowheads="1"/>
                </p:cNvSpPr>
                <p:nvPr/>
              </p:nvSpPr>
              <p:spPr bwMode="auto">
                <a:xfrm>
                  <a:off x="7721600" y="2838450"/>
                  <a:ext cx="290513"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5" name="Rectangle 76"/>
                <p:cNvSpPr>
                  <a:spLocks noChangeArrowheads="1"/>
                </p:cNvSpPr>
                <p:nvPr/>
              </p:nvSpPr>
              <p:spPr bwMode="auto">
                <a:xfrm>
                  <a:off x="6831013" y="2843213"/>
                  <a:ext cx="890587" cy="45720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6" name="Rectangle 75"/>
                <p:cNvSpPr>
                  <a:spLocks noChangeArrowheads="1"/>
                </p:cNvSpPr>
                <p:nvPr/>
              </p:nvSpPr>
              <p:spPr bwMode="auto">
                <a:xfrm>
                  <a:off x="5935663" y="2843213"/>
                  <a:ext cx="900112" cy="452437"/>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57" name="Rectangle 2"/>
                <p:cNvSpPr>
                  <a:spLocks noChangeArrowheads="1"/>
                </p:cNvSpPr>
                <p:nvPr/>
              </p:nvSpPr>
              <p:spPr bwMode="auto">
                <a:xfrm>
                  <a:off x="5649913" y="2835275"/>
                  <a:ext cx="2370137" cy="4683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400" i="0" dirty="0">
                    <a:solidFill>
                      <a:srgbClr val="000000"/>
                    </a:solidFill>
                    <a:latin typeface="Arial" charset="0"/>
                  </a:endParaRPr>
                </a:p>
              </p:txBody>
            </p:sp>
            <p:sp>
              <p:nvSpPr>
                <p:cNvPr id="158" name="Line 3"/>
                <p:cNvSpPr>
                  <a:spLocks noChangeShapeType="1"/>
                </p:cNvSpPr>
                <p:nvPr/>
              </p:nvSpPr>
              <p:spPr bwMode="auto">
                <a:xfrm>
                  <a:off x="5651500" y="3051175"/>
                  <a:ext cx="2351088" cy="47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9" name="Text Box 6"/>
                <p:cNvSpPr txBox="1">
                  <a:spLocks noChangeArrowheads="1"/>
                </p:cNvSpPr>
                <p:nvPr/>
              </p:nvSpPr>
              <p:spPr bwMode="auto">
                <a:xfrm>
                  <a:off x="5567363" y="2794000"/>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a:t>
                  </a:r>
                </a:p>
              </p:txBody>
            </p:sp>
            <p:sp>
              <p:nvSpPr>
                <p:cNvPr id="160" name="Line 7"/>
                <p:cNvSpPr>
                  <a:spLocks noChangeShapeType="1"/>
                </p:cNvSpPr>
                <p:nvPr/>
              </p:nvSpPr>
              <p:spPr bwMode="auto">
                <a:xfrm>
                  <a:off x="6831013" y="28400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1" name="AutoShape 8"/>
                <p:cNvSpPr>
                  <a:spLocks noChangeArrowheads="1"/>
                </p:cNvSpPr>
                <p:nvPr/>
              </p:nvSpPr>
              <p:spPr bwMode="auto">
                <a:xfrm>
                  <a:off x="5621338" y="2576513"/>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p>
                  <a:pPr eaLnBrk="1" hangingPunct="1"/>
                  <a:endParaRPr lang="en-US" sz="2400" i="0" dirty="0">
                    <a:solidFill>
                      <a:srgbClr val="000000"/>
                    </a:solidFill>
                    <a:latin typeface="Arial" charset="0"/>
                  </a:endParaRPr>
                </a:p>
              </p:txBody>
            </p:sp>
            <p:sp>
              <p:nvSpPr>
                <p:cNvPr id="162" name="Freeform 9"/>
                <p:cNvSpPr>
                  <a:spLocks/>
                </p:cNvSpPr>
                <p:nvPr/>
              </p:nvSpPr>
              <p:spPr bwMode="auto">
                <a:xfrm>
                  <a:off x="8024813" y="2579688"/>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63" name="Freeform 10"/>
                <p:cNvSpPr>
                  <a:spLocks/>
                </p:cNvSpPr>
                <p:nvPr/>
              </p:nvSpPr>
              <p:spPr bwMode="auto">
                <a:xfrm>
                  <a:off x="6022975" y="2624138"/>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64" name="Freeform 11"/>
                <p:cNvSpPr>
                  <a:spLocks/>
                </p:cNvSpPr>
                <p:nvPr/>
              </p:nvSpPr>
              <p:spPr bwMode="auto">
                <a:xfrm>
                  <a:off x="6496050" y="2624138"/>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65" name="Line 17"/>
                <p:cNvSpPr>
                  <a:spLocks noChangeShapeType="1"/>
                </p:cNvSpPr>
                <p:nvPr/>
              </p:nvSpPr>
              <p:spPr bwMode="auto">
                <a:xfrm>
                  <a:off x="7431088" y="28448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6" name="Line 18"/>
                <p:cNvSpPr>
                  <a:spLocks noChangeShapeType="1"/>
                </p:cNvSpPr>
                <p:nvPr/>
              </p:nvSpPr>
              <p:spPr bwMode="auto">
                <a:xfrm>
                  <a:off x="6230938" y="28400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7" name="Line 21"/>
                <p:cNvSpPr>
                  <a:spLocks noChangeShapeType="1"/>
                </p:cNvSpPr>
                <p:nvPr/>
              </p:nvSpPr>
              <p:spPr bwMode="auto">
                <a:xfrm>
                  <a:off x="5940425" y="28368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8" name="Line 22"/>
                <p:cNvSpPr>
                  <a:spLocks noChangeShapeType="1"/>
                </p:cNvSpPr>
                <p:nvPr/>
              </p:nvSpPr>
              <p:spPr bwMode="auto">
                <a:xfrm>
                  <a:off x="5649913" y="28495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9" name="Line 23"/>
                <p:cNvSpPr>
                  <a:spLocks noChangeShapeType="1"/>
                </p:cNvSpPr>
                <p:nvPr/>
              </p:nvSpPr>
              <p:spPr bwMode="auto">
                <a:xfrm>
                  <a:off x="6511925" y="28448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0" name="Line 24"/>
                <p:cNvSpPr>
                  <a:spLocks noChangeShapeType="1"/>
                </p:cNvSpPr>
                <p:nvPr/>
              </p:nvSpPr>
              <p:spPr bwMode="auto">
                <a:xfrm>
                  <a:off x="7135813" y="28400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1" name="Line 25"/>
                <p:cNvSpPr>
                  <a:spLocks noChangeShapeType="1"/>
                </p:cNvSpPr>
                <p:nvPr/>
              </p:nvSpPr>
              <p:spPr bwMode="auto">
                <a:xfrm>
                  <a:off x="7726363" y="283527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2" name="Text Box 26"/>
                <p:cNvSpPr txBox="1">
                  <a:spLocks noChangeArrowheads="1"/>
                </p:cNvSpPr>
                <p:nvPr/>
              </p:nvSpPr>
              <p:spPr bwMode="auto">
                <a:xfrm>
                  <a:off x="6448425" y="3003550"/>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8</a:t>
                  </a:r>
                </a:p>
              </p:txBody>
            </p:sp>
            <p:sp>
              <p:nvSpPr>
                <p:cNvPr id="173" name="Text Box 27"/>
                <p:cNvSpPr txBox="1">
                  <a:spLocks noChangeArrowheads="1"/>
                </p:cNvSpPr>
                <p:nvPr/>
              </p:nvSpPr>
              <p:spPr bwMode="auto">
                <a:xfrm>
                  <a:off x="6767513" y="2789238"/>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9</a:t>
                  </a:r>
                </a:p>
              </p:txBody>
            </p:sp>
            <p:sp>
              <p:nvSpPr>
                <p:cNvPr id="174" name="Text Box 28"/>
                <p:cNvSpPr txBox="1">
                  <a:spLocks noChangeArrowheads="1"/>
                </p:cNvSpPr>
                <p:nvPr/>
              </p:nvSpPr>
              <p:spPr bwMode="auto">
                <a:xfrm>
                  <a:off x="7643813" y="3008313"/>
                  <a:ext cx="251601"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16</a:t>
                  </a:r>
                </a:p>
              </p:txBody>
            </p:sp>
            <p:sp>
              <p:nvSpPr>
                <p:cNvPr id="175" name="Text Box 29"/>
                <p:cNvSpPr txBox="1">
                  <a:spLocks noChangeArrowheads="1"/>
                </p:cNvSpPr>
                <p:nvPr/>
              </p:nvSpPr>
              <p:spPr bwMode="auto">
                <a:xfrm>
                  <a:off x="6748463" y="3008313"/>
                  <a:ext cx="251601"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10</a:t>
                  </a:r>
                </a:p>
              </p:txBody>
            </p:sp>
            <p:sp>
              <p:nvSpPr>
                <p:cNvPr id="176" name="Text Box 30"/>
                <p:cNvSpPr txBox="1">
                  <a:spLocks noChangeArrowheads="1"/>
                </p:cNvSpPr>
                <p:nvPr/>
              </p:nvSpPr>
              <p:spPr bwMode="auto">
                <a:xfrm>
                  <a:off x="5576888" y="3003550"/>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2</a:t>
                  </a:r>
                </a:p>
              </p:txBody>
            </p:sp>
            <p:sp>
              <p:nvSpPr>
                <p:cNvPr id="177" name="Text Box 57"/>
                <p:cNvSpPr txBox="1">
                  <a:spLocks noChangeArrowheads="1"/>
                </p:cNvSpPr>
                <p:nvPr/>
              </p:nvSpPr>
              <p:spPr bwMode="auto">
                <a:xfrm>
                  <a:off x="6443663" y="2789238"/>
                  <a:ext cx="197120"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7</a:t>
                  </a:r>
                </a:p>
              </p:txBody>
            </p:sp>
            <p:sp>
              <p:nvSpPr>
                <p:cNvPr id="178" name="Line 61"/>
                <p:cNvSpPr>
                  <a:spLocks noChangeShapeType="1"/>
                </p:cNvSpPr>
                <p:nvPr/>
              </p:nvSpPr>
              <p:spPr bwMode="auto">
                <a:xfrm flipH="1">
                  <a:off x="4889500" y="3179763"/>
                  <a:ext cx="901700"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79" name="Line 62"/>
                <p:cNvSpPr>
                  <a:spLocks noChangeShapeType="1"/>
                </p:cNvSpPr>
                <p:nvPr/>
              </p:nvSpPr>
              <p:spPr bwMode="auto">
                <a:xfrm flipH="1">
                  <a:off x="5275263" y="3170238"/>
                  <a:ext cx="806450"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0" name="Line 63"/>
                <p:cNvSpPr>
                  <a:spLocks noChangeShapeType="1"/>
                </p:cNvSpPr>
                <p:nvPr/>
              </p:nvSpPr>
              <p:spPr bwMode="auto">
                <a:xfrm flipH="1">
                  <a:off x="5994400" y="3186113"/>
                  <a:ext cx="709613" cy="3603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1" name="Text Box 64"/>
                <p:cNvSpPr txBox="1">
                  <a:spLocks noChangeArrowheads="1"/>
                </p:cNvSpPr>
                <p:nvPr/>
              </p:nvSpPr>
              <p:spPr bwMode="auto">
                <a:xfrm>
                  <a:off x="7715250" y="3548063"/>
                  <a:ext cx="380373" cy="3633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182" name="Line 69"/>
                <p:cNvSpPr>
                  <a:spLocks noChangeShapeType="1"/>
                </p:cNvSpPr>
                <p:nvPr/>
              </p:nvSpPr>
              <p:spPr bwMode="auto">
                <a:xfrm>
                  <a:off x="7002463" y="3173413"/>
                  <a:ext cx="101600"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3" name="Line 70"/>
                <p:cNvSpPr>
                  <a:spLocks noChangeShapeType="1"/>
                </p:cNvSpPr>
                <p:nvPr/>
              </p:nvSpPr>
              <p:spPr bwMode="auto">
                <a:xfrm>
                  <a:off x="6992938" y="2971800"/>
                  <a:ext cx="479425"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4" name="Line 71"/>
                <p:cNvSpPr>
                  <a:spLocks noChangeShapeType="1"/>
                </p:cNvSpPr>
                <p:nvPr/>
              </p:nvSpPr>
              <p:spPr bwMode="auto">
                <a:xfrm>
                  <a:off x="7848600" y="2916238"/>
                  <a:ext cx="514350" cy="4841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5" name="Text Box 72"/>
                <p:cNvSpPr txBox="1">
                  <a:spLocks noChangeArrowheads="1"/>
                </p:cNvSpPr>
                <p:nvPr/>
              </p:nvSpPr>
              <p:spPr bwMode="auto">
                <a:xfrm>
                  <a:off x="4869571" y="4090988"/>
                  <a:ext cx="1671808" cy="460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Electrical Engineering</a:t>
                  </a:r>
                </a:p>
                <a:p>
                  <a:pPr algn="ctr" eaLnBrk="1" hangingPunct="1"/>
                  <a:r>
                    <a:rPr lang="en-US" sz="1600" i="0" dirty="0">
                      <a:solidFill>
                        <a:srgbClr val="000000"/>
                      </a:solidFill>
                      <a:latin typeface="Arial" charset="0"/>
                    </a:rPr>
                    <a:t>(VLAN ports 1-8)</a:t>
                  </a:r>
                </a:p>
              </p:txBody>
            </p:sp>
            <p:sp>
              <p:nvSpPr>
                <p:cNvPr id="186" name="Text Box 73"/>
                <p:cNvSpPr txBox="1">
                  <a:spLocks noChangeArrowheads="1"/>
                </p:cNvSpPr>
                <p:nvPr/>
              </p:nvSpPr>
              <p:spPr bwMode="auto">
                <a:xfrm>
                  <a:off x="7036297" y="4078288"/>
                  <a:ext cx="1445219" cy="460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Computer Science</a:t>
                  </a:r>
                </a:p>
                <a:p>
                  <a:pPr algn="ctr" eaLnBrk="1" hangingPunct="1"/>
                  <a:r>
                    <a:rPr lang="en-US" sz="1600" i="0" dirty="0">
                      <a:solidFill>
                        <a:srgbClr val="000000"/>
                      </a:solidFill>
                      <a:latin typeface="Arial" charset="0"/>
                    </a:rPr>
                    <a:t>(VLAN ports 9-15)</a:t>
                  </a:r>
                </a:p>
              </p:txBody>
            </p:sp>
            <p:sp>
              <p:nvSpPr>
                <p:cNvPr id="187" name="Text Box 74"/>
                <p:cNvSpPr txBox="1">
                  <a:spLocks noChangeArrowheads="1"/>
                </p:cNvSpPr>
                <p:nvPr/>
              </p:nvSpPr>
              <p:spPr bwMode="auto">
                <a:xfrm>
                  <a:off x="7639050" y="2784475"/>
                  <a:ext cx="251601" cy="193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15</a:t>
                  </a:r>
                </a:p>
              </p:txBody>
            </p:sp>
            <p:sp>
              <p:nvSpPr>
                <p:cNvPr id="188" name="Oval 81"/>
                <p:cNvSpPr>
                  <a:spLocks noChangeArrowheads="1"/>
                </p:cNvSpPr>
                <p:nvPr/>
              </p:nvSpPr>
              <p:spPr bwMode="auto">
                <a:xfrm>
                  <a:off x="5765800" y="31591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89" name="Oval 82"/>
                <p:cNvSpPr>
                  <a:spLocks noChangeArrowheads="1"/>
                </p:cNvSpPr>
                <p:nvPr/>
              </p:nvSpPr>
              <p:spPr bwMode="auto">
                <a:xfrm>
                  <a:off x="6057900" y="31464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0" name="Oval 83"/>
                <p:cNvSpPr>
                  <a:spLocks noChangeArrowheads="1"/>
                </p:cNvSpPr>
                <p:nvPr/>
              </p:nvSpPr>
              <p:spPr bwMode="auto">
                <a:xfrm>
                  <a:off x="6645275" y="3151188"/>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1" name="Oval 84"/>
                <p:cNvSpPr>
                  <a:spLocks noChangeArrowheads="1"/>
                </p:cNvSpPr>
                <p:nvPr/>
              </p:nvSpPr>
              <p:spPr bwMode="auto">
                <a:xfrm>
                  <a:off x="6977063" y="3148013"/>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2" name="Oval 85"/>
                <p:cNvSpPr>
                  <a:spLocks noChangeArrowheads="1"/>
                </p:cNvSpPr>
                <p:nvPr/>
              </p:nvSpPr>
              <p:spPr bwMode="auto">
                <a:xfrm>
                  <a:off x="6964363" y="2933700"/>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3" name="Oval 86"/>
                <p:cNvSpPr>
                  <a:spLocks noChangeArrowheads="1"/>
                </p:cNvSpPr>
                <p:nvPr/>
              </p:nvSpPr>
              <p:spPr bwMode="auto">
                <a:xfrm>
                  <a:off x="7839075" y="29305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94" name="Text Box 45"/>
                <p:cNvSpPr txBox="1">
                  <a:spLocks noChangeArrowheads="1"/>
                </p:cNvSpPr>
                <p:nvPr/>
              </p:nvSpPr>
              <p:spPr bwMode="auto">
                <a:xfrm>
                  <a:off x="5429250" y="3524250"/>
                  <a:ext cx="380373" cy="3633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197" name="Text Box 142"/>
                <p:cNvSpPr txBox="1">
                  <a:spLocks noChangeArrowheads="1"/>
                </p:cNvSpPr>
                <p:nvPr/>
              </p:nvSpPr>
              <p:spPr bwMode="auto">
                <a:xfrm>
                  <a:off x="6656388" y="1162050"/>
                  <a:ext cx="764212" cy="3633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i="0" dirty="0">
                      <a:solidFill>
                        <a:srgbClr val="000000"/>
                      </a:solidFill>
                      <a:latin typeface="Arial" charset="0"/>
                      <a:cs typeface="Arial" charset="0"/>
                    </a:rPr>
                    <a:t>router</a:t>
                  </a:r>
                </a:p>
              </p:txBody>
            </p:sp>
            <p:grpSp>
              <p:nvGrpSpPr>
                <p:cNvPr id="226" name="Group 44"/>
                <p:cNvGrpSpPr>
                  <a:grpSpLocks/>
                </p:cNvGrpSpPr>
                <p:nvPr/>
              </p:nvGrpSpPr>
              <p:grpSpPr bwMode="auto">
                <a:xfrm>
                  <a:off x="4724400" y="3495675"/>
                  <a:ext cx="720725" cy="598488"/>
                  <a:chOff x="-44" y="1473"/>
                  <a:chExt cx="981" cy="1105"/>
                </a:xfrm>
              </p:grpSpPr>
              <p:pic>
                <p:nvPicPr>
                  <p:cNvPr id="22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29" name="Group 44"/>
                <p:cNvGrpSpPr>
                  <a:grpSpLocks/>
                </p:cNvGrpSpPr>
                <p:nvPr/>
              </p:nvGrpSpPr>
              <p:grpSpPr bwMode="auto">
                <a:xfrm>
                  <a:off x="5486400" y="3454400"/>
                  <a:ext cx="720725" cy="600075"/>
                  <a:chOff x="-44" y="1473"/>
                  <a:chExt cx="981" cy="1105"/>
                </a:xfrm>
              </p:grpSpPr>
              <p:pic>
                <p:nvPicPr>
                  <p:cNvPr id="230"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32" name="Group 44"/>
                <p:cNvGrpSpPr>
                  <a:grpSpLocks/>
                </p:cNvGrpSpPr>
                <p:nvPr/>
              </p:nvGrpSpPr>
              <p:grpSpPr bwMode="auto">
                <a:xfrm>
                  <a:off x="6492875" y="3444875"/>
                  <a:ext cx="720725" cy="598488"/>
                  <a:chOff x="-44" y="1473"/>
                  <a:chExt cx="981" cy="1105"/>
                </a:xfrm>
              </p:grpSpPr>
              <p:pic>
                <p:nvPicPr>
                  <p:cNvPr id="23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35" name="Group 44"/>
                <p:cNvGrpSpPr>
                  <a:grpSpLocks/>
                </p:cNvGrpSpPr>
                <p:nvPr/>
              </p:nvGrpSpPr>
              <p:grpSpPr bwMode="auto">
                <a:xfrm>
                  <a:off x="7061200" y="3454400"/>
                  <a:ext cx="720725" cy="600075"/>
                  <a:chOff x="-44" y="1473"/>
                  <a:chExt cx="981" cy="1105"/>
                </a:xfrm>
              </p:grpSpPr>
              <p:pic>
                <p:nvPicPr>
                  <p:cNvPr id="236"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38" name="Group 44"/>
                <p:cNvGrpSpPr>
                  <a:grpSpLocks/>
                </p:cNvGrpSpPr>
                <p:nvPr/>
              </p:nvGrpSpPr>
              <p:grpSpPr bwMode="auto">
                <a:xfrm>
                  <a:off x="7915275" y="3302000"/>
                  <a:ext cx="720725" cy="600075"/>
                  <a:chOff x="-44" y="1473"/>
                  <a:chExt cx="981" cy="1105"/>
                </a:xfrm>
              </p:grpSpPr>
              <p:pic>
                <p:nvPicPr>
                  <p:cNvPr id="23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41" name="Group 1"/>
                <p:cNvGrpSpPr>
                  <a:grpSpLocks/>
                </p:cNvGrpSpPr>
                <p:nvPr/>
              </p:nvGrpSpPr>
              <p:grpSpPr bwMode="auto">
                <a:xfrm>
                  <a:off x="4664075" y="2549525"/>
                  <a:ext cx="1550988" cy="600075"/>
                  <a:chOff x="4907280" y="294640"/>
                  <a:chExt cx="1551062" cy="599440"/>
                </a:xfrm>
              </p:grpSpPr>
              <p:sp>
                <p:nvSpPr>
                  <p:cNvPr id="242" name="Rectangle 118"/>
                  <p:cNvSpPr>
                    <a:spLocks noChangeArrowheads="1"/>
                  </p:cNvSpPr>
                  <p:nvPr/>
                </p:nvSpPr>
                <p:spPr bwMode="auto">
                  <a:xfrm>
                    <a:off x="6178929" y="589603"/>
                    <a:ext cx="279413" cy="206157"/>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43" name="Line 120"/>
                  <p:cNvSpPr>
                    <a:spLocks noChangeShapeType="1"/>
                  </p:cNvSpPr>
                  <p:nvPr/>
                </p:nvSpPr>
                <p:spPr bwMode="auto">
                  <a:xfrm flipH="1" flipV="1">
                    <a:off x="5507384" y="507140"/>
                    <a:ext cx="793788" cy="2093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44" name="Oval 82"/>
                  <p:cNvSpPr>
                    <a:spLocks noChangeArrowheads="1"/>
                  </p:cNvSpPr>
                  <p:nvPr/>
                </p:nvSpPr>
                <p:spPr bwMode="auto">
                  <a:xfrm>
                    <a:off x="6282127" y="684530"/>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grpSp>
                <p:nvGrpSpPr>
                  <p:cNvPr id="245" name="Group 44"/>
                  <p:cNvGrpSpPr>
                    <a:grpSpLocks/>
                  </p:cNvGrpSpPr>
                  <p:nvPr/>
                </p:nvGrpSpPr>
                <p:grpSpPr bwMode="auto">
                  <a:xfrm>
                    <a:off x="4907280" y="294640"/>
                    <a:ext cx="721360" cy="599440"/>
                    <a:chOff x="-44" y="1473"/>
                    <a:chExt cx="981" cy="1105"/>
                  </a:xfrm>
                </p:grpSpPr>
                <p:pic>
                  <p:nvPicPr>
                    <p:cNvPr id="246"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grpSp>
              <p:nvGrpSpPr>
                <p:cNvPr id="249" name="Group 347"/>
                <p:cNvGrpSpPr>
                  <a:grpSpLocks/>
                </p:cNvGrpSpPr>
                <p:nvPr/>
              </p:nvGrpSpPr>
              <p:grpSpPr bwMode="auto">
                <a:xfrm>
                  <a:off x="6700819" y="1533219"/>
                  <a:ext cx="681857" cy="351801"/>
                  <a:chOff x="1871277" y="1576300"/>
                  <a:chExt cx="1128371" cy="437861"/>
                </a:xfrm>
              </p:grpSpPr>
              <p:sp>
                <p:nvSpPr>
                  <p:cNvPr id="250" name="Oval 106"/>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ln>
                        <a:solidFill>
                          <a:schemeClr val="tx1"/>
                        </a:solidFill>
                      </a:ln>
                    </a:endParaRPr>
                  </a:p>
                </p:txBody>
              </p:sp>
              <p:sp>
                <p:nvSpPr>
                  <p:cNvPr id="251" name="Rectangle 10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2" name="Oval 108"/>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ln>
                        <a:solidFill>
                          <a:schemeClr val="tx1"/>
                        </a:solidFill>
                      </a:ln>
                    </a:endParaRPr>
                  </a:p>
                </p:txBody>
              </p:sp>
              <p:sp>
                <p:nvSpPr>
                  <p:cNvPr id="253" name="Freeform 10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4" name="Freeform 110"/>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5" name="Freeform 111"/>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256" name="Freeform 112"/>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cxnSp>
                <p:nvCxnSpPr>
                  <p:cNvPr id="257" name="Straight Connector 113"/>
                  <p:cNvCxnSpPr>
                    <a:endCxn id="25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58" name="Straight Connector 114"/>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grpSp>
      <p:sp>
        <p:nvSpPr>
          <p:cNvPr id="262" name="Rectangle 3"/>
          <p:cNvSpPr txBox="1">
            <a:spLocks noChangeArrowheads="1"/>
          </p:cNvSpPr>
          <p:nvPr/>
        </p:nvSpPr>
        <p:spPr>
          <a:xfrm>
            <a:off x="395186" y="1324355"/>
            <a:ext cx="5942195" cy="3178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zh-CN" altLang="en-US" sz="2400" dirty="0">
                <a:latin typeface="+mn-ea"/>
              </a:rPr>
              <a:t>流量隔离：从</a:t>
            </a:r>
            <a:r>
              <a:rPr lang="en-US" altLang="zh-CN" sz="2400" dirty="0">
                <a:latin typeface="+mn-ea"/>
              </a:rPr>
              <a:t>1-8</a:t>
            </a:r>
            <a:r>
              <a:rPr lang="zh-CN" altLang="en-US" sz="2400" dirty="0">
                <a:latin typeface="+mn-ea"/>
              </a:rPr>
              <a:t>号端口进</a:t>
            </a:r>
            <a:r>
              <a:rPr lang="en-US" altLang="zh-CN" sz="2400" dirty="0">
                <a:latin typeface="+mn-ea"/>
              </a:rPr>
              <a:t>/</a:t>
            </a:r>
            <a:r>
              <a:rPr lang="zh-CN" altLang="en-US" sz="2400" dirty="0">
                <a:latin typeface="+mn-ea"/>
              </a:rPr>
              <a:t>出的帧，只能访问</a:t>
            </a:r>
            <a:r>
              <a:rPr lang="en-US" altLang="zh-CN" sz="2400" dirty="0">
                <a:latin typeface="+mn-ea"/>
              </a:rPr>
              <a:t>1-8</a:t>
            </a:r>
            <a:r>
              <a:rPr lang="zh-CN" altLang="en-US" sz="2400" dirty="0">
                <a:latin typeface="+mn-ea"/>
              </a:rPr>
              <a:t>号端口</a:t>
            </a:r>
            <a:endParaRPr lang="en-US" altLang="zh-CN" sz="2400" dirty="0">
              <a:latin typeface="+mn-ea"/>
            </a:endParaRPr>
          </a:p>
          <a:p>
            <a:pPr>
              <a:lnSpc>
                <a:spcPct val="130000"/>
              </a:lnSpc>
              <a:spcBef>
                <a:spcPts val="0"/>
              </a:spcBef>
              <a:buFont typeface="Wingdings" panose="05000000000000000000" pitchFamily="2" charset="2"/>
              <a:buChar char="l"/>
            </a:pPr>
            <a:r>
              <a:rPr lang="zh-CN" altLang="en-US" sz="2400" dirty="0">
                <a:latin typeface="+mn-ea"/>
              </a:rPr>
              <a:t>动态成员：端口可以在</a:t>
            </a:r>
            <a:r>
              <a:rPr lang="en-US" altLang="zh-CN" sz="2400" dirty="0">
                <a:latin typeface="+mn-ea"/>
              </a:rPr>
              <a:t>VLAN</a:t>
            </a:r>
            <a:r>
              <a:rPr lang="zh-CN" altLang="en-US" sz="2400" dirty="0">
                <a:latin typeface="+mn-ea"/>
              </a:rPr>
              <a:t>之间动态调整</a:t>
            </a:r>
            <a:endParaRPr lang="en-US" altLang="zh-CN" sz="2400" dirty="0">
              <a:latin typeface="+mn-ea"/>
            </a:endParaRPr>
          </a:p>
          <a:p>
            <a:pPr>
              <a:lnSpc>
                <a:spcPct val="130000"/>
              </a:lnSpc>
              <a:spcBef>
                <a:spcPts val="0"/>
              </a:spcBef>
              <a:buFont typeface="Wingdings" panose="05000000000000000000" pitchFamily="2" charset="2"/>
              <a:buChar char="l"/>
            </a:pPr>
            <a:r>
              <a:rPr lang="en-US" altLang="zh-CN" sz="2400" dirty="0">
                <a:latin typeface="+mn-ea"/>
              </a:rPr>
              <a:t>VLAN</a:t>
            </a:r>
            <a:r>
              <a:rPr lang="zh-CN" altLang="en-US" sz="2400" dirty="0">
                <a:latin typeface="+mn-ea"/>
              </a:rPr>
              <a:t>间转发：通过路由完成（在实际中，厂商会将路由功能和交换功能都整合在一台设备中）</a:t>
            </a:r>
            <a:endParaRPr lang="en-US" altLang="zh-CN" sz="2400" dirty="0">
              <a:latin typeface="+mn-ea"/>
            </a:endParaRPr>
          </a:p>
        </p:txBody>
      </p:sp>
    </p:spTree>
    <p:extLst>
      <p:ext uri="{BB962C8B-B14F-4D97-AF65-F5344CB8AC3E}">
        <p14:creationId xmlns:p14="http://schemas.microsoft.com/office/powerpoint/2010/main" val="7073034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dirty="0">
                <a:latin typeface="+mn-ea"/>
                <a:ea typeface="+mn-ea"/>
              </a:rPr>
              <a:t>跨越多个交换机的</a:t>
            </a:r>
            <a:r>
              <a:rPr lang="en-US" altLang="zh-CN" dirty="0">
                <a:latin typeface="+mn-ea"/>
                <a:ea typeface="+mn-ea"/>
              </a:rPr>
              <a:t> VLAN</a:t>
            </a: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charset="0"/>
            </a:endParaRPr>
          </a:p>
        </p:txBody>
      </p:sp>
      <p:sp>
        <p:nvSpPr>
          <p:cNvPr id="262" name="Rectangle 3"/>
          <p:cNvSpPr txBox="1">
            <a:spLocks noChangeArrowheads="1"/>
          </p:cNvSpPr>
          <p:nvPr/>
        </p:nvSpPr>
        <p:spPr>
          <a:xfrm>
            <a:off x="1166854" y="3953975"/>
            <a:ext cx="10573590" cy="26061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zh-CN" altLang="en-US" sz="2400" dirty="0">
                <a:latin typeface="+mn-ea"/>
              </a:rPr>
              <a:t>干线端口（</a:t>
            </a:r>
            <a:r>
              <a:rPr lang="en-US" altLang="zh-CN" sz="2400" i="1" dirty="0">
                <a:solidFill>
                  <a:srgbClr val="CC0000"/>
                </a:solidFill>
                <a:latin typeface="Gill Sans MT" charset="0"/>
              </a:rPr>
              <a:t> trunk port </a:t>
            </a:r>
            <a:r>
              <a:rPr lang="zh-CN" altLang="en-US" sz="2400" dirty="0">
                <a:latin typeface="+mn-ea"/>
              </a:rPr>
              <a:t>）承载定义在多个物理交换机之上的</a:t>
            </a:r>
            <a:r>
              <a:rPr lang="en-US" altLang="zh-CN" sz="2400" dirty="0">
                <a:latin typeface="+mn-ea"/>
              </a:rPr>
              <a:t>VLAN</a:t>
            </a:r>
            <a:r>
              <a:rPr lang="zh-CN" altLang="en-US" sz="2400" dirty="0">
                <a:latin typeface="+mn-ea"/>
              </a:rPr>
              <a:t>间的流量</a:t>
            </a:r>
            <a:endParaRPr lang="en-US" altLang="zh-CN" sz="2400" dirty="0">
              <a:latin typeface="+mn-ea"/>
            </a:endParaRPr>
          </a:p>
          <a:p>
            <a:pPr>
              <a:lnSpc>
                <a:spcPct val="130000"/>
              </a:lnSpc>
              <a:spcBef>
                <a:spcPts val="0"/>
              </a:spcBef>
              <a:buFont typeface="Wingdings" panose="05000000000000000000" pitchFamily="2" charset="2"/>
              <a:buChar char="l"/>
            </a:pPr>
            <a:r>
              <a:rPr lang="zh-CN" altLang="en-US" sz="2400" dirty="0">
                <a:latin typeface="+mn-ea"/>
              </a:rPr>
              <a:t>某一个</a:t>
            </a:r>
            <a:r>
              <a:rPr lang="en-US" altLang="zh-CN" sz="2400" dirty="0">
                <a:latin typeface="+mn-ea"/>
              </a:rPr>
              <a:t>VLAN</a:t>
            </a:r>
            <a:r>
              <a:rPr lang="zh-CN" altLang="en-US" sz="2400" dirty="0">
                <a:latin typeface="+mn-ea"/>
              </a:rPr>
              <a:t>内的流量帧，如果要跨域物理的交换机，需使用</a:t>
            </a:r>
            <a:r>
              <a:rPr lang="en-US" altLang="zh-CN" sz="2400" dirty="0">
                <a:latin typeface="+mn-ea"/>
              </a:rPr>
              <a:t>802.1q</a:t>
            </a:r>
            <a:r>
              <a:rPr lang="zh-CN" altLang="en-US" sz="2400" dirty="0">
                <a:latin typeface="+mn-ea"/>
              </a:rPr>
              <a:t>格式（带有</a:t>
            </a:r>
            <a:r>
              <a:rPr lang="en-US" altLang="zh-CN" sz="2400" dirty="0">
                <a:latin typeface="+mn-ea"/>
              </a:rPr>
              <a:t>VLAN ID </a:t>
            </a:r>
            <a:r>
              <a:rPr lang="zh-CN" altLang="en-US" sz="2400" dirty="0">
                <a:latin typeface="+mn-ea"/>
              </a:rPr>
              <a:t>信息）</a:t>
            </a:r>
            <a:endParaRPr lang="en-US" altLang="zh-CN" sz="2400" dirty="0">
              <a:latin typeface="+mn-ea"/>
            </a:endParaRPr>
          </a:p>
          <a:p>
            <a:pPr>
              <a:lnSpc>
                <a:spcPct val="130000"/>
              </a:lnSpc>
              <a:spcBef>
                <a:spcPts val="0"/>
              </a:spcBef>
              <a:buFont typeface="Wingdings" panose="05000000000000000000" pitchFamily="2" charset="2"/>
              <a:buChar char="l"/>
            </a:pPr>
            <a:r>
              <a:rPr lang="en-US" altLang="zh-CN" sz="2400" dirty="0">
                <a:latin typeface="+mn-ea"/>
              </a:rPr>
              <a:t>802.1q</a:t>
            </a:r>
            <a:r>
              <a:rPr lang="zh-CN" altLang="en-US" sz="2400" dirty="0">
                <a:latin typeface="+mn-ea"/>
              </a:rPr>
              <a:t>协议的作用：对干线端口之间传输的帧，添加</a:t>
            </a:r>
            <a:r>
              <a:rPr lang="en-US" altLang="zh-CN" sz="2400" dirty="0">
                <a:latin typeface="+mn-ea"/>
              </a:rPr>
              <a:t>/</a:t>
            </a:r>
            <a:r>
              <a:rPr lang="zh-CN" altLang="en-US" sz="2400" dirty="0">
                <a:latin typeface="+mn-ea"/>
              </a:rPr>
              <a:t>移除额外的头部字段</a:t>
            </a:r>
            <a:endParaRPr lang="en-US" altLang="zh-CN" sz="2400" dirty="0">
              <a:latin typeface="+mn-ea"/>
            </a:endParaRPr>
          </a:p>
        </p:txBody>
      </p:sp>
      <p:grpSp>
        <p:nvGrpSpPr>
          <p:cNvPr id="111" name="组合 110"/>
          <p:cNvGrpSpPr/>
          <p:nvPr/>
        </p:nvGrpSpPr>
        <p:grpSpPr>
          <a:xfrm>
            <a:off x="1021645" y="1275645"/>
            <a:ext cx="9444142" cy="2362032"/>
            <a:chOff x="254000" y="1611313"/>
            <a:chExt cx="7936202" cy="2019115"/>
          </a:xfrm>
        </p:grpSpPr>
        <p:sp>
          <p:nvSpPr>
            <p:cNvPr id="112" name="Rectangle 111"/>
            <p:cNvSpPr>
              <a:spLocks noChangeArrowheads="1"/>
            </p:cNvSpPr>
            <p:nvPr/>
          </p:nvSpPr>
          <p:spPr bwMode="auto">
            <a:xfrm>
              <a:off x="3414713" y="2103438"/>
              <a:ext cx="279400"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3" name="Rectangle 77"/>
            <p:cNvSpPr>
              <a:spLocks noChangeArrowheads="1"/>
            </p:cNvSpPr>
            <p:nvPr/>
          </p:nvSpPr>
          <p:spPr bwMode="auto">
            <a:xfrm>
              <a:off x="6591300" y="2108200"/>
              <a:ext cx="276225" cy="233363"/>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4" name="Rectangle 77"/>
            <p:cNvSpPr>
              <a:spLocks noChangeArrowheads="1"/>
            </p:cNvSpPr>
            <p:nvPr/>
          </p:nvSpPr>
          <p:spPr bwMode="auto">
            <a:xfrm>
              <a:off x="6881813" y="2108200"/>
              <a:ext cx="276225" cy="233363"/>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5" name="Rectangle 77"/>
            <p:cNvSpPr>
              <a:spLocks noChangeArrowheads="1"/>
            </p:cNvSpPr>
            <p:nvPr/>
          </p:nvSpPr>
          <p:spPr bwMode="auto">
            <a:xfrm>
              <a:off x="6300788" y="2112963"/>
              <a:ext cx="276225" cy="23336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6" name="Rectangle 157"/>
            <p:cNvSpPr>
              <a:spLocks noChangeArrowheads="1"/>
            </p:cNvSpPr>
            <p:nvPr/>
          </p:nvSpPr>
          <p:spPr bwMode="auto">
            <a:xfrm>
              <a:off x="6300788" y="1881188"/>
              <a:ext cx="280987" cy="214312"/>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7" name="Rectangle 156"/>
            <p:cNvSpPr>
              <a:spLocks noChangeArrowheads="1"/>
            </p:cNvSpPr>
            <p:nvPr/>
          </p:nvSpPr>
          <p:spPr bwMode="auto">
            <a:xfrm>
              <a:off x="5972175" y="2105025"/>
              <a:ext cx="309563" cy="233363"/>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8" name="Rectangle 62"/>
            <p:cNvSpPr>
              <a:spLocks noChangeArrowheads="1"/>
            </p:cNvSpPr>
            <p:nvPr/>
          </p:nvSpPr>
          <p:spPr bwMode="auto">
            <a:xfrm>
              <a:off x="1341438" y="1887538"/>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9" name="Rectangle 80"/>
            <p:cNvSpPr>
              <a:spLocks noChangeArrowheads="1"/>
            </p:cNvSpPr>
            <p:nvPr/>
          </p:nvSpPr>
          <p:spPr bwMode="auto">
            <a:xfrm>
              <a:off x="1333500" y="2097088"/>
              <a:ext cx="290513" cy="242887"/>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0" name="Rectangle 77"/>
            <p:cNvSpPr>
              <a:spLocks noChangeArrowheads="1"/>
            </p:cNvSpPr>
            <p:nvPr/>
          </p:nvSpPr>
          <p:spPr bwMode="auto">
            <a:xfrm>
              <a:off x="3405188" y="1878013"/>
              <a:ext cx="290512"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1" name="Rectangle 76"/>
            <p:cNvSpPr>
              <a:spLocks noChangeArrowheads="1"/>
            </p:cNvSpPr>
            <p:nvPr/>
          </p:nvSpPr>
          <p:spPr bwMode="auto">
            <a:xfrm>
              <a:off x="2514600" y="1882775"/>
              <a:ext cx="890588" cy="45720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2" name="Rectangle 75"/>
            <p:cNvSpPr>
              <a:spLocks noChangeArrowheads="1"/>
            </p:cNvSpPr>
            <p:nvPr/>
          </p:nvSpPr>
          <p:spPr bwMode="auto">
            <a:xfrm>
              <a:off x="1619250" y="1882775"/>
              <a:ext cx="900113" cy="452438"/>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3" name="Rectangle 2"/>
            <p:cNvSpPr>
              <a:spLocks noChangeArrowheads="1"/>
            </p:cNvSpPr>
            <p:nvPr/>
          </p:nvSpPr>
          <p:spPr bwMode="auto">
            <a:xfrm>
              <a:off x="1333500" y="1874838"/>
              <a:ext cx="2370138" cy="46831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400" i="0" dirty="0">
                <a:solidFill>
                  <a:srgbClr val="000000"/>
                </a:solidFill>
                <a:latin typeface="Arial" charset="0"/>
              </a:endParaRPr>
            </a:p>
          </p:txBody>
        </p:sp>
        <p:sp>
          <p:nvSpPr>
            <p:cNvPr id="124" name="Line 3"/>
            <p:cNvSpPr>
              <a:spLocks noChangeShapeType="1"/>
            </p:cNvSpPr>
            <p:nvPr/>
          </p:nvSpPr>
          <p:spPr bwMode="auto">
            <a:xfrm>
              <a:off x="1335088" y="2090738"/>
              <a:ext cx="2351087" cy="47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25" name="Text Box 6"/>
            <p:cNvSpPr txBox="1">
              <a:spLocks noChangeArrowheads="1"/>
            </p:cNvSpPr>
            <p:nvPr/>
          </p:nvSpPr>
          <p:spPr bwMode="auto">
            <a:xfrm>
              <a:off x="1250950" y="18335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a:t>
              </a:r>
            </a:p>
          </p:txBody>
        </p:sp>
        <p:sp>
          <p:nvSpPr>
            <p:cNvPr id="126" name="Line 7"/>
            <p:cNvSpPr>
              <a:spLocks noChangeShapeType="1"/>
            </p:cNvSpPr>
            <p:nvPr/>
          </p:nvSpPr>
          <p:spPr bwMode="auto">
            <a:xfrm>
              <a:off x="2514600"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27" name="AutoShape 8"/>
            <p:cNvSpPr>
              <a:spLocks noChangeArrowheads="1"/>
            </p:cNvSpPr>
            <p:nvPr/>
          </p:nvSpPr>
          <p:spPr bwMode="auto">
            <a:xfrm>
              <a:off x="1304925" y="1616075"/>
              <a:ext cx="3176588" cy="261938"/>
            </a:xfrm>
            <a:prstGeom prst="parallelogram">
              <a:avLst>
                <a:gd name="adj" fmla="val 303181"/>
              </a:avLst>
            </a:prstGeom>
            <a:solidFill>
              <a:schemeClr val="bg1"/>
            </a:solidFill>
            <a:ln w="9525">
              <a:solidFill>
                <a:schemeClr val="tx1"/>
              </a:solidFill>
              <a:miter lim="800000"/>
              <a:headEnd/>
              <a:tailEnd/>
            </a:ln>
          </p:spPr>
          <p:txBody>
            <a:bodyPr wrap="none" anchor="ctr"/>
            <a:lstStyle/>
            <a:p>
              <a:pPr eaLnBrk="1" hangingPunct="1"/>
              <a:endParaRPr lang="en-US" sz="2400" i="0" dirty="0">
                <a:solidFill>
                  <a:srgbClr val="000000"/>
                </a:solidFill>
                <a:latin typeface="Arial" charset="0"/>
              </a:endParaRPr>
            </a:p>
          </p:txBody>
        </p:sp>
        <p:sp>
          <p:nvSpPr>
            <p:cNvPr id="128" name="Freeform 9"/>
            <p:cNvSpPr>
              <a:spLocks/>
            </p:cNvSpPr>
            <p:nvPr/>
          </p:nvSpPr>
          <p:spPr bwMode="auto">
            <a:xfrm>
              <a:off x="3708400" y="1619250"/>
              <a:ext cx="763588"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29" name="Freeform 10"/>
            <p:cNvSpPr>
              <a:spLocks/>
            </p:cNvSpPr>
            <p:nvPr/>
          </p:nvSpPr>
          <p:spPr bwMode="auto">
            <a:xfrm>
              <a:off x="1706563" y="1663700"/>
              <a:ext cx="2228850" cy="150813"/>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30" name="Freeform 11"/>
            <p:cNvSpPr>
              <a:spLocks/>
            </p:cNvSpPr>
            <p:nvPr/>
          </p:nvSpPr>
          <p:spPr bwMode="auto">
            <a:xfrm>
              <a:off x="2179638" y="1663700"/>
              <a:ext cx="1420812" cy="166688"/>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31" name="Line 17"/>
            <p:cNvSpPr>
              <a:spLocks noChangeShapeType="1"/>
            </p:cNvSpPr>
            <p:nvPr/>
          </p:nvSpPr>
          <p:spPr bwMode="auto">
            <a:xfrm>
              <a:off x="3114675" y="18843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2" name="Line 18"/>
            <p:cNvSpPr>
              <a:spLocks noChangeShapeType="1"/>
            </p:cNvSpPr>
            <p:nvPr/>
          </p:nvSpPr>
          <p:spPr bwMode="auto">
            <a:xfrm>
              <a:off x="1914525"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3" name="Line 21"/>
            <p:cNvSpPr>
              <a:spLocks noChangeShapeType="1"/>
            </p:cNvSpPr>
            <p:nvPr/>
          </p:nvSpPr>
          <p:spPr bwMode="auto">
            <a:xfrm>
              <a:off x="1624013" y="18764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4" name="Line 22"/>
            <p:cNvSpPr>
              <a:spLocks noChangeShapeType="1"/>
            </p:cNvSpPr>
            <p:nvPr/>
          </p:nvSpPr>
          <p:spPr bwMode="auto">
            <a:xfrm>
              <a:off x="1333500" y="18891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5" name="Line 23"/>
            <p:cNvSpPr>
              <a:spLocks noChangeShapeType="1"/>
            </p:cNvSpPr>
            <p:nvPr/>
          </p:nvSpPr>
          <p:spPr bwMode="auto">
            <a:xfrm>
              <a:off x="2195513" y="18843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6" name="Line 24"/>
            <p:cNvSpPr>
              <a:spLocks noChangeShapeType="1"/>
            </p:cNvSpPr>
            <p:nvPr/>
          </p:nvSpPr>
          <p:spPr bwMode="auto">
            <a:xfrm>
              <a:off x="2819400"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7" name="Line 25"/>
            <p:cNvSpPr>
              <a:spLocks noChangeShapeType="1"/>
            </p:cNvSpPr>
            <p:nvPr/>
          </p:nvSpPr>
          <p:spPr bwMode="auto">
            <a:xfrm>
              <a:off x="3409950" y="18748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8" name="Text Box 26"/>
            <p:cNvSpPr txBox="1">
              <a:spLocks noChangeArrowheads="1"/>
            </p:cNvSpPr>
            <p:nvPr/>
          </p:nvSpPr>
          <p:spPr bwMode="auto">
            <a:xfrm>
              <a:off x="2132013" y="204311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8</a:t>
              </a:r>
            </a:p>
          </p:txBody>
        </p:sp>
        <p:sp>
          <p:nvSpPr>
            <p:cNvPr id="139" name="Text Box 27"/>
            <p:cNvSpPr txBox="1">
              <a:spLocks noChangeArrowheads="1"/>
            </p:cNvSpPr>
            <p:nvPr/>
          </p:nvSpPr>
          <p:spPr bwMode="auto">
            <a:xfrm>
              <a:off x="2451100" y="182880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9</a:t>
              </a:r>
            </a:p>
          </p:txBody>
        </p:sp>
        <p:sp>
          <p:nvSpPr>
            <p:cNvPr id="140" name="Text Box 29"/>
            <p:cNvSpPr txBox="1">
              <a:spLocks noChangeArrowheads="1"/>
            </p:cNvSpPr>
            <p:nvPr/>
          </p:nvSpPr>
          <p:spPr bwMode="auto">
            <a:xfrm>
              <a:off x="2432050" y="2047875"/>
              <a:ext cx="27372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10</a:t>
              </a:r>
            </a:p>
          </p:txBody>
        </p:sp>
        <p:sp>
          <p:nvSpPr>
            <p:cNvPr id="141" name="Text Box 30"/>
            <p:cNvSpPr txBox="1">
              <a:spLocks noChangeArrowheads="1"/>
            </p:cNvSpPr>
            <p:nvPr/>
          </p:nvSpPr>
          <p:spPr bwMode="auto">
            <a:xfrm>
              <a:off x="1260475" y="2033588"/>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2</a:t>
              </a:r>
            </a:p>
          </p:txBody>
        </p:sp>
        <p:sp>
          <p:nvSpPr>
            <p:cNvPr id="142" name="Text Box 57"/>
            <p:cNvSpPr txBox="1">
              <a:spLocks noChangeArrowheads="1"/>
            </p:cNvSpPr>
            <p:nvPr/>
          </p:nvSpPr>
          <p:spPr bwMode="auto">
            <a:xfrm>
              <a:off x="2127250" y="182880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7</a:t>
              </a:r>
            </a:p>
          </p:txBody>
        </p:sp>
        <p:sp>
          <p:nvSpPr>
            <p:cNvPr id="143" name="Line 61"/>
            <p:cNvSpPr>
              <a:spLocks noChangeShapeType="1"/>
            </p:cNvSpPr>
            <p:nvPr/>
          </p:nvSpPr>
          <p:spPr bwMode="auto">
            <a:xfrm flipH="1">
              <a:off x="573088" y="2209800"/>
              <a:ext cx="901700"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4" name="Line 62"/>
            <p:cNvSpPr>
              <a:spLocks noChangeShapeType="1"/>
            </p:cNvSpPr>
            <p:nvPr/>
          </p:nvSpPr>
          <p:spPr bwMode="auto">
            <a:xfrm flipH="1">
              <a:off x="958850" y="2209800"/>
              <a:ext cx="806450"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5" name="Line 63"/>
            <p:cNvSpPr>
              <a:spLocks noChangeShapeType="1"/>
            </p:cNvSpPr>
            <p:nvPr/>
          </p:nvSpPr>
          <p:spPr bwMode="auto">
            <a:xfrm flipH="1">
              <a:off x="1677988" y="2225675"/>
              <a:ext cx="709612" cy="3603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6" name="Text Box 64"/>
            <p:cNvSpPr txBox="1">
              <a:spLocks noChangeArrowheads="1"/>
            </p:cNvSpPr>
            <p:nvPr/>
          </p:nvSpPr>
          <p:spPr bwMode="auto">
            <a:xfrm>
              <a:off x="3398838" y="2587625"/>
              <a:ext cx="413815" cy="394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147" name="Line 69"/>
            <p:cNvSpPr>
              <a:spLocks noChangeShapeType="1"/>
            </p:cNvSpPr>
            <p:nvPr/>
          </p:nvSpPr>
          <p:spPr bwMode="auto">
            <a:xfrm>
              <a:off x="2686050" y="2212975"/>
              <a:ext cx="101600"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8" name="Line 70"/>
            <p:cNvSpPr>
              <a:spLocks noChangeShapeType="1"/>
            </p:cNvSpPr>
            <p:nvPr/>
          </p:nvSpPr>
          <p:spPr bwMode="auto">
            <a:xfrm>
              <a:off x="2676525" y="2011363"/>
              <a:ext cx="479425"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9" name="Line 71"/>
            <p:cNvSpPr>
              <a:spLocks noChangeShapeType="1"/>
            </p:cNvSpPr>
            <p:nvPr/>
          </p:nvSpPr>
          <p:spPr bwMode="auto">
            <a:xfrm>
              <a:off x="3532188" y="1955800"/>
              <a:ext cx="514350" cy="4841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95" name="Text Box 72"/>
            <p:cNvSpPr txBox="1">
              <a:spLocks noChangeArrowheads="1"/>
            </p:cNvSpPr>
            <p:nvPr/>
          </p:nvSpPr>
          <p:spPr bwMode="auto">
            <a:xfrm>
              <a:off x="479667" y="3130550"/>
              <a:ext cx="1818791"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Electrical Engineering</a:t>
              </a:r>
            </a:p>
            <a:p>
              <a:pPr algn="ctr" eaLnBrk="1" hangingPunct="1"/>
              <a:r>
                <a:rPr lang="en-US" sz="1600" i="0" dirty="0">
                  <a:solidFill>
                    <a:srgbClr val="000000"/>
                  </a:solidFill>
                  <a:latin typeface="Arial" charset="0"/>
                </a:rPr>
                <a:t>(VLAN ports 1-8)</a:t>
              </a:r>
            </a:p>
          </p:txBody>
        </p:sp>
        <p:sp>
          <p:nvSpPr>
            <p:cNvPr id="196" name="Text Box 73"/>
            <p:cNvSpPr txBox="1">
              <a:spLocks noChangeArrowheads="1"/>
            </p:cNvSpPr>
            <p:nvPr/>
          </p:nvSpPr>
          <p:spPr bwMode="auto">
            <a:xfrm>
              <a:off x="2656355" y="3117850"/>
              <a:ext cx="1572280"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Computer Science</a:t>
              </a:r>
            </a:p>
            <a:p>
              <a:pPr algn="ctr" eaLnBrk="1" hangingPunct="1"/>
              <a:r>
                <a:rPr lang="en-US" sz="1600" i="0" dirty="0">
                  <a:solidFill>
                    <a:srgbClr val="000000"/>
                  </a:solidFill>
                  <a:latin typeface="Arial" charset="0"/>
                </a:rPr>
                <a:t>(VLAN ports 9-15)</a:t>
              </a:r>
            </a:p>
          </p:txBody>
        </p:sp>
        <p:sp>
          <p:nvSpPr>
            <p:cNvPr id="198" name="Text Box 74"/>
            <p:cNvSpPr txBox="1">
              <a:spLocks noChangeArrowheads="1"/>
            </p:cNvSpPr>
            <p:nvPr/>
          </p:nvSpPr>
          <p:spPr bwMode="auto">
            <a:xfrm>
              <a:off x="3322638" y="1824038"/>
              <a:ext cx="27372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15</a:t>
              </a:r>
            </a:p>
          </p:txBody>
        </p:sp>
        <p:sp>
          <p:nvSpPr>
            <p:cNvPr id="199" name="Oval 81"/>
            <p:cNvSpPr>
              <a:spLocks noChangeArrowheads="1"/>
            </p:cNvSpPr>
            <p:nvPr/>
          </p:nvSpPr>
          <p:spPr bwMode="auto">
            <a:xfrm>
              <a:off x="1449388" y="2189163"/>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48" name="Oval 82"/>
            <p:cNvSpPr>
              <a:spLocks noChangeArrowheads="1"/>
            </p:cNvSpPr>
            <p:nvPr/>
          </p:nvSpPr>
          <p:spPr bwMode="auto">
            <a:xfrm>
              <a:off x="1741488" y="21859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3" name="Oval 83"/>
            <p:cNvSpPr>
              <a:spLocks noChangeArrowheads="1"/>
            </p:cNvSpPr>
            <p:nvPr/>
          </p:nvSpPr>
          <p:spPr bwMode="auto">
            <a:xfrm>
              <a:off x="2328863" y="2190750"/>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4" name="Oval 84"/>
            <p:cNvSpPr>
              <a:spLocks noChangeArrowheads="1"/>
            </p:cNvSpPr>
            <p:nvPr/>
          </p:nvSpPr>
          <p:spPr bwMode="auto">
            <a:xfrm>
              <a:off x="2660650" y="218757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5" name="Oval 85"/>
            <p:cNvSpPr>
              <a:spLocks noChangeArrowheads="1"/>
            </p:cNvSpPr>
            <p:nvPr/>
          </p:nvSpPr>
          <p:spPr bwMode="auto">
            <a:xfrm>
              <a:off x="2647950" y="1973263"/>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6" name="Oval 86"/>
            <p:cNvSpPr>
              <a:spLocks noChangeArrowheads="1"/>
            </p:cNvSpPr>
            <p:nvPr/>
          </p:nvSpPr>
          <p:spPr bwMode="auto">
            <a:xfrm>
              <a:off x="3522663" y="19700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7" name="Text Box 45"/>
            <p:cNvSpPr txBox="1">
              <a:spLocks noChangeArrowheads="1"/>
            </p:cNvSpPr>
            <p:nvPr/>
          </p:nvSpPr>
          <p:spPr bwMode="auto">
            <a:xfrm>
              <a:off x="1112838" y="2554288"/>
              <a:ext cx="413815" cy="394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268" name="Rectangle 113"/>
            <p:cNvSpPr>
              <a:spLocks noChangeArrowheads="1"/>
            </p:cNvSpPr>
            <p:nvPr/>
          </p:nvSpPr>
          <p:spPr bwMode="auto">
            <a:xfrm>
              <a:off x="6888163" y="2105025"/>
              <a:ext cx="279400" cy="238125"/>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69" name="Rectangle 77"/>
            <p:cNvSpPr>
              <a:spLocks noChangeArrowheads="1"/>
            </p:cNvSpPr>
            <p:nvPr/>
          </p:nvSpPr>
          <p:spPr bwMode="auto">
            <a:xfrm>
              <a:off x="6877050" y="1884363"/>
              <a:ext cx="290513"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0" name="Rectangle 76"/>
            <p:cNvSpPr>
              <a:spLocks noChangeArrowheads="1"/>
            </p:cNvSpPr>
            <p:nvPr/>
          </p:nvSpPr>
          <p:spPr bwMode="auto">
            <a:xfrm>
              <a:off x="5986463" y="1889125"/>
              <a:ext cx="890587" cy="457200"/>
            </a:xfrm>
            <a:prstGeom prst="rect">
              <a:avLst/>
            </a:prstGeom>
            <a:noFill/>
            <a:ln>
              <a:noFill/>
            </a:ln>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1" name="Line 17"/>
            <p:cNvSpPr>
              <a:spLocks noChangeShapeType="1"/>
            </p:cNvSpPr>
            <p:nvPr/>
          </p:nvSpPr>
          <p:spPr bwMode="auto">
            <a:xfrm>
              <a:off x="6586538" y="189071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2" name="Line 24"/>
            <p:cNvSpPr>
              <a:spLocks noChangeShapeType="1"/>
            </p:cNvSpPr>
            <p:nvPr/>
          </p:nvSpPr>
          <p:spPr bwMode="auto">
            <a:xfrm>
              <a:off x="6291263" y="188595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3" name="Line 25"/>
            <p:cNvSpPr>
              <a:spLocks noChangeShapeType="1"/>
            </p:cNvSpPr>
            <p:nvPr/>
          </p:nvSpPr>
          <p:spPr bwMode="auto">
            <a:xfrm>
              <a:off x="6881813" y="18811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4" name="Text Box 29"/>
            <p:cNvSpPr txBox="1">
              <a:spLocks noChangeArrowheads="1"/>
            </p:cNvSpPr>
            <p:nvPr/>
          </p:nvSpPr>
          <p:spPr bwMode="auto">
            <a:xfrm>
              <a:off x="5903913" y="2054225"/>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2</a:t>
              </a:r>
            </a:p>
          </p:txBody>
        </p:sp>
        <p:sp>
          <p:nvSpPr>
            <p:cNvPr id="275" name="Text Box 74"/>
            <p:cNvSpPr txBox="1">
              <a:spLocks noChangeArrowheads="1"/>
            </p:cNvSpPr>
            <p:nvPr/>
          </p:nvSpPr>
          <p:spPr bwMode="auto">
            <a:xfrm>
              <a:off x="6794500" y="1830388"/>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7</a:t>
              </a:r>
            </a:p>
          </p:txBody>
        </p:sp>
        <p:sp>
          <p:nvSpPr>
            <p:cNvPr id="276" name="Oval 84"/>
            <p:cNvSpPr>
              <a:spLocks noChangeArrowheads="1"/>
            </p:cNvSpPr>
            <p:nvPr/>
          </p:nvSpPr>
          <p:spPr bwMode="auto">
            <a:xfrm>
              <a:off x="6132513" y="2193925"/>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7" name="Oval 86"/>
            <p:cNvSpPr>
              <a:spLocks noChangeArrowheads="1"/>
            </p:cNvSpPr>
            <p:nvPr/>
          </p:nvSpPr>
          <p:spPr bwMode="auto">
            <a:xfrm>
              <a:off x="6994525" y="1976438"/>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8" name="AutoShape 8"/>
            <p:cNvSpPr>
              <a:spLocks noChangeArrowheads="1"/>
            </p:cNvSpPr>
            <p:nvPr/>
          </p:nvSpPr>
          <p:spPr bwMode="auto">
            <a:xfrm>
              <a:off x="5972175" y="1612900"/>
              <a:ext cx="1630363" cy="261938"/>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400" i="0" dirty="0">
                <a:solidFill>
                  <a:srgbClr val="000000"/>
                </a:solidFill>
                <a:latin typeface="Arial" charset="0"/>
              </a:endParaRPr>
            </a:p>
          </p:txBody>
        </p:sp>
        <p:sp>
          <p:nvSpPr>
            <p:cNvPr id="279" name="Freeform 10"/>
            <p:cNvSpPr>
              <a:spLocks/>
            </p:cNvSpPr>
            <p:nvPr/>
          </p:nvSpPr>
          <p:spPr bwMode="auto">
            <a:xfrm>
              <a:off x="6154738" y="1657350"/>
              <a:ext cx="118427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280" name="Freeform 10"/>
            <p:cNvSpPr>
              <a:spLocks/>
            </p:cNvSpPr>
            <p:nvPr/>
          </p:nvSpPr>
          <p:spPr bwMode="auto">
            <a:xfrm flipV="1">
              <a:off x="6354763" y="1657350"/>
              <a:ext cx="87312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400" dirty="0"/>
            </a:p>
          </p:txBody>
        </p:sp>
        <p:sp>
          <p:nvSpPr>
            <p:cNvPr id="281" name="Freeform 131"/>
            <p:cNvSpPr>
              <a:spLocks/>
            </p:cNvSpPr>
            <p:nvPr/>
          </p:nvSpPr>
          <p:spPr bwMode="auto">
            <a:xfrm>
              <a:off x="7180263" y="1611313"/>
              <a:ext cx="419100" cy="723900"/>
            </a:xfrm>
            <a:custGeom>
              <a:avLst/>
              <a:gdLst>
                <a:gd name="T0" fmla="*/ 2147483647 w 264"/>
                <a:gd name="T1" fmla="*/ 0 h 456"/>
                <a:gd name="T2" fmla="*/ 2147483647 w 264"/>
                <a:gd name="T3" fmla="*/ 2147483647 h 456"/>
                <a:gd name="T4" fmla="*/ 0 w 264"/>
                <a:gd name="T5" fmla="*/ 2147483647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sp>
          <p:nvSpPr>
            <p:cNvPr id="282" name="Freeform 132"/>
            <p:cNvSpPr>
              <a:spLocks/>
            </p:cNvSpPr>
            <p:nvPr/>
          </p:nvSpPr>
          <p:spPr bwMode="auto">
            <a:xfrm>
              <a:off x="5969000" y="1868488"/>
              <a:ext cx="1209675" cy="481012"/>
            </a:xfrm>
            <a:custGeom>
              <a:avLst/>
              <a:gdLst>
                <a:gd name="T0" fmla="*/ 0 w 762"/>
                <a:gd name="T1" fmla="*/ 2147483647 h 303"/>
                <a:gd name="T2" fmla="*/ 0 w 762"/>
                <a:gd name="T3" fmla="*/ 2147483647 h 303"/>
                <a:gd name="T4" fmla="*/ 2147483647 w 762"/>
                <a:gd name="T5" fmla="*/ 2147483647 h 303"/>
                <a:gd name="T6" fmla="*/ 2147483647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sp>
          <p:nvSpPr>
            <p:cNvPr id="283" name="Line 133"/>
            <p:cNvSpPr>
              <a:spLocks noChangeShapeType="1"/>
            </p:cNvSpPr>
            <p:nvPr/>
          </p:nvSpPr>
          <p:spPr bwMode="auto">
            <a:xfrm flipV="1">
              <a:off x="5969000" y="2092325"/>
              <a:ext cx="1219200" cy="47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84" name="Line 69"/>
            <p:cNvSpPr>
              <a:spLocks noChangeShapeType="1"/>
            </p:cNvSpPr>
            <p:nvPr/>
          </p:nvSpPr>
          <p:spPr bwMode="auto">
            <a:xfrm flipH="1">
              <a:off x="5983288" y="2216150"/>
              <a:ext cx="165100" cy="3016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5" name="Line 70"/>
            <p:cNvSpPr>
              <a:spLocks noChangeShapeType="1"/>
            </p:cNvSpPr>
            <p:nvPr/>
          </p:nvSpPr>
          <p:spPr bwMode="auto">
            <a:xfrm>
              <a:off x="6438900" y="1990725"/>
              <a:ext cx="179388" cy="6270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6" name="Line 71"/>
            <p:cNvSpPr>
              <a:spLocks noChangeShapeType="1"/>
            </p:cNvSpPr>
            <p:nvPr/>
          </p:nvSpPr>
          <p:spPr bwMode="auto">
            <a:xfrm>
              <a:off x="6999288" y="1987550"/>
              <a:ext cx="509587" cy="4556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7" name="Oval 85"/>
            <p:cNvSpPr>
              <a:spLocks noChangeArrowheads="1"/>
            </p:cNvSpPr>
            <p:nvPr/>
          </p:nvSpPr>
          <p:spPr bwMode="auto">
            <a:xfrm>
              <a:off x="6424613" y="19700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88" name="Text Box 27"/>
            <p:cNvSpPr txBox="1">
              <a:spLocks noChangeArrowheads="1"/>
            </p:cNvSpPr>
            <p:nvPr/>
          </p:nvSpPr>
          <p:spPr bwMode="auto">
            <a:xfrm>
              <a:off x="6232525" y="183515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3</a:t>
              </a:r>
            </a:p>
          </p:txBody>
        </p:sp>
        <p:sp>
          <p:nvSpPr>
            <p:cNvPr id="289" name="Rectangle 158"/>
            <p:cNvSpPr>
              <a:spLocks noChangeArrowheads="1"/>
            </p:cNvSpPr>
            <p:nvPr/>
          </p:nvSpPr>
          <p:spPr bwMode="auto">
            <a:xfrm>
              <a:off x="6591300" y="1885950"/>
              <a:ext cx="280988" cy="204788"/>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90" name="Text Box 73"/>
            <p:cNvSpPr txBox="1">
              <a:spLocks noChangeArrowheads="1"/>
            </p:cNvSpPr>
            <p:nvPr/>
          </p:nvSpPr>
          <p:spPr bwMode="auto">
            <a:xfrm>
              <a:off x="5514686" y="3124200"/>
              <a:ext cx="2675516"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Ports 2,3,5 belong to EE VLAN</a:t>
              </a:r>
            </a:p>
            <a:p>
              <a:pPr algn="ctr" eaLnBrk="1" hangingPunct="1"/>
              <a:r>
                <a:rPr lang="en-US" sz="1600" i="0" dirty="0">
                  <a:solidFill>
                    <a:srgbClr val="000000"/>
                  </a:solidFill>
                  <a:latin typeface="Arial" charset="0"/>
                </a:rPr>
                <a:t>Ports 4,6,7,8 belong to CS VLAN</a:t>
              </a:r>
            </a:p>
          </p:txBody>
        </p:sp>
        <p:sp>
          <p:nvSpPr>
            <p:cNvPr id="291" name="Text Box 27"/>
            <p:cNvSpPr txBox="1">
              <a:spLocks noChangeArrowheads="1"/>
            </p:cNvSpPr>
            <p:nvPr/>
          </p:nvSpPr>
          <p:spPr bwMode="auto">
            <a:xfrm>
              <a:off x="6513513" y="183515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5</a:t>
              </a:r>
            </a:p>
          </p:txBody>
        </p:sp>
        <p:sp>
          <p:nvSpPr>
            <p:cNvPr id="292" name="Text Box 27"/>
            <p:cNvSpPr txBox="1">
              <a:spLocks noChangeArrowheads="1"/>
            </p:cNvSpPr>
            <p:nvPr/>
          </p:nvSpPr>
          <p:spPr bwMode="auto">
            <a:xfrm>
              <a:off x="6237288" y="20494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4</a:t>
              </a:r>
            </a:p>
          </p:txBody>
        </p:sp>
        <p:sp>
          <p:nvSpPr>
            <p:cNvPr id="293" name="Text Box 27"/>
            <p:cNvSpPr txBox="1">
              <a:spLocks noChangeArrowheads="1"/>
            </p:cNvSpPr>
            <p:nvPr/>
          </p:nvSpPr>
          <p:spPr bwMode="auto">
            <a:xfrm>
              <a:off x="6513513" y="20494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6</a:t>
              </a:r>
            </a:p>
          </p:txBody>
        </p:sp>
        <p:sp>
          <p:nvSpPr>
            <p:cNvPr id="294" name="Text Box 27"/>
            <p:cNvSpPr txBox="1">
              <a:spLocks noChangeArrowheads="1"/>
            </p:cNvSpPr>
            <p:nvPr/>
          </p:nvSpPr>
          <p:spPr bwMode="auto">
            <a:xfrm>
              <a:off x="6813550" y="2054225"/>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8</a:t>
              </a:r>
            </a:p>
          </p:txBody>
        </p:sp>
        <p:grpSp>
          <p:nvGrpSpPr>
            <p:cNvPr id="295" name="Group 170"/>
            <p:cNvGrpSpPr>
              <a:grpSpLocks/>
            </p:cNvGrpSpPr>
            <p:nvPr/>
          </p:nvGrpSpPr>
          <p:grpSpPr bwMode="auto">
            <a:xfrm>
              <a:off x="3327399" y="1835150"/>
              <a:ext cx="2835275" cy="423863"/>
              <a:chOff x="2096" y="1156"/>
              <a:chExt cx="1786" cy="267"/>
            </a:xfrm>
          </p:grpSpPr>
          <p:sp>
            <p:nvSpPr>
              <p:cNvPr id="323" name="Oval 85"/>
              <p:cNvSpPr>
                <a:spLocks noChangeArrowheads="1"/>
              </p:cNvSpPr>
              <p:nvPr/>
            </p:nvSpPr>
            <p:spPr bwMode="auto">
              <a:xfrm>
                <a:off x="2215" y="1381"/>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grpSp>
            <p:nvGrpSpPr>
              <p:cNvPr id="324" name="Group 169"/>
              <p:cNvGrpSpPr>
                <a:grpSpLocks/>
              </p:cNvGrpSpPr>
              <p:nvPr/>
            </p:nvGrpSpPr>
            <p:grpSpPr bwMode="auto">
              <a:xfrm>
                <a:off x="2096" y="1156"/>
                <a:ext cx="1786" cy="267"/>
                <a:chOff x="2096" y="1156"/>
                <a:chExt cx="1786" cy="267"/>
              </a:xfrm>
            </p:grpSpPr>
            <p:sp>
              <p:nvSpPr>
                <p:cNvPr id="325" name="Text Box 28"/>
                <p:cNvSpPr txBox="1">
                  <a:spLocks noChangeArrowheads="1"/>
                </p:cNvSpPr>
                <p:nvPr/>
              </p:nvSpPr>
              <p:spPr bwMode="auto">
                <a:xfrm>
                  <a:off x="2096" y="1290"/>
                  <a:ext cx="172" cy="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FF0000"/>
                      </a:solidFill>
                      <a:latin typeface="Arial" charset="0"/>
                    </a:rPr>
                    <a:t>16</a:t>
                  </a:r>
                </a:p>
              </p:txBody>
            </p:sp>
            <p:sp>
              <p:nvSpPr>
                <p:cNvPr id="326" name="Text Box 27"/>
                <p:cNvSpPr txBox="1">
                  <a:spLocks noChangeArrowheads="1"/>
                </p:cNvSpPr>
                <p:nvPr/>
              </p:nvSpPr>
              <p:spPr bwMode="auto">
                <a:xfrm>
                  <a:off x="3731" y="1156"/>
                  <a:ext cx="135" cy="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FF0000"/>
                      </a:solidFill>
                      <a:latin typeface="Arial" charset="0"/>
                    </a:rPr>
                    <a:t>1</a:t>
                  </a:r>
                </a:p>
              </p:txBody>
            </p:sp>
            <p:sp>
              <p:nvSpPr>
                <p:cNvPr id="327" name="Oval 85"/>
                <p:cNvSpPr>
                  <a:spLocks noChangeArrowheads="1"/>
                </p:cNvSpPr>
                <p:nvPr/>
              </p:nvSpPr>
              <p:spPr bwMode="auto">
                <a:xfrm>
                  <a:off x="3855" y="1247"/>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328" name="Freeform 168"/>
                <p:cNvSpPr>
                  <a:spLocks/>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 h="135">
                      <a:moveTo>
                        <a:pt x="0" y="135"/>
                      </a:moveTo>
                      <a:lnTo>
                        <a:pt x="852" y="132"/>
                      </a:lnTo>
                      <a:lnTo>
                        <a:pt x="1050" y="0"/>
                      </a:lnTo>
                      <a:lnTo>
                        <a:pt x="1644" y="0"/>
                      </a:lnTo>
                    </a:path>
                  </a:pathLst>
                </a:custGeom>
                <a:noFill/>
                <a:ln w="28575" cap="flat" cmpd="sng">
                  <a:solidFill>
                    <a:srgbClr val="FF00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grpSp>
          <p:nvGrpSpPr>
            <p:cNvPr id="296" name="Group 44"/>
            <p:cNvGrpSpPr>
              <a:grpSpLocks/>
            </p:cNvGrpSpPr>
            <p:nvPr/>
          </p:nvGrpSpPr>
          <p:grpSpPr bwMode="auto">
            <a:xfrm>
              <a:off x="254000" y="2316163"/>
              <a:ext cx="538163" cy="558800"/>
              <a:chOff x="-44" y="1473"/>
              <a:chExt cx="981" cy="1105"/>
            </a:xfrm>
          </p:grpSpPr>
          <p:pic>
            <p:nvPicPr>
              <p:cNvPr id="32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7" name="Group 44"/>
            <p:cNvGrpSpPr>
              <a:grpSpLocks/>
            </p:cNvGrpSpPr>
            <p:nvPr/>
          </p:nvGrpSpPr>
          <p:grpSpPr bwMode="auto">
            <a:xfrm>
              <a:off x="619125" y="2519363"/>
              <a:ext cx="539750" cy="558800"/>
              <a:chOff x="-44" y="1473"/>
              <a:chExt cx="981" cy="1105"/>
            </a:xfrm>
          </p:grpSpPr>
          <p:pic>
            <p:nvPicPr>
              <p:cNvPr id="31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8" name="Group 44"/>
            <p:cNvGrpSpPr>
              <a:grpSpLocks/>
            </p:cNvGrpSpPr>
            <p:nvPr/>
          </p:nvGrpSpPr>
          <p:grpSpPr bwMode="auto">
            <a:xfrm>
              <a:off x="1290638" y="2479675"/>
              <a:ext cx="538162" cy="558800"/>
              <a:chOff x="-44" y="1473"/>
              <a:chExt cx="981" cy="1105"/>
            </a:xfrm>
          </p:grpSpPr>
          <p:pic>
            <p:nvPicPr>
              <p:cNvPr id="31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9" name="Group 44"/>
            <p:cNvGrpSpPr>
              <a:grpSpLocks/>
            </p:cNvGrpSpPr>
            <p:nvPr/>
          </p:nvGrpSpPr>
          <p:grpSpPr bwMode="auto">
            <a:xfrm>
              <a:off x="2417763" y="2498725"/>
              <a:ext cx="538162" cy="558800"/>
              <a:chOff x="-44" y="1473"/>
              <a:chExt cx="981" cy="1105"/>
            </a:xfrm>
          </p:grpSpPr>
          <p:pic>
            <p:nvPicPr>
              <p:cNvPr id="31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0" name="Group 44"/>
            <p:cNvGrpSpPr>
              <a:grpSpLocks/>
            </p:cNvGrpSpPr>
            <p:nvPr/>
          </p:nvGrpSpPr>
          <p:grpSpPr bwMode="auto">
            <a:xfrm>
              <a:off x="2854325" y="2479675"/>
              <a:ext cx="539750" cy="558800"/>
              <a:chOff x="-44" y="1473"/>
              <a:chExt cx="981" cy="1105"/>
            </a:xfrm>
          </p:grpSpPr>
          <p:pic>
            <p:nvPicPr>
              <p:cNvPr id="31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1" name="Group 44"/>
            <p:cNvGrpSpPr>
              <a:grpSpLocks/>
            </p:cNvGrpSpPr>
            <p:nvPr/>
          </p:nvGrpSpPr>
          <p:grpSpPr bwMode="auto">
            <a:xfrm>
              <a:off x="3708400" y="2327275"/>
              <a:ext cx="538163" cy="558800"/>
              <a:chOff x="-44" y="1473"/>
              <a:chExt cx="981" cy="1105"/>
            </a:xfrm>
          </p:grpSpPr>
          <p:pic>
            <p:nvPicPr>
              <p:cNvPr id="31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2" name="Group 44"/>
            <p:cNvGrpSpPr>
              <a:grpSpLocks/>
            </p:cNvGrpSpPr>
            <p:nvPr/>
          </p:nvGrpSpPr>
          <p:grpSpPr bwMode="auto">
            <a:xfrm>
              <a:off x="5557838" y="2428875"/>
              <a:ext cx="538162" cy="558800"/>
              <a:chOff x="-44" y="1473"/>
              <a:chExt cx="981" cy="1105"/>
            </a:xfrm>
          </p:grpSpPr>
          <p:pic>
            <p:nvPicPr>
              <p:cNvPr id="30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3" name="Group 44"/>
            <p:cNvGrpSpPr>
              <a:grpSpLocks/>
            </p:cNvGrpSpPr>
            <p:nvPr/>
          </p:nvGrpSpPr>
          <p:grpSpPr bwMode="auto">
            <a:xfrm>
              <a:off x="7183438" y="2357438"/>
              <a:ext cx="538162" cy="558800"/>
              <a:chOff x="-44" y="1473"/>
              <a:chExt cx="981" cy="1105"/>
            </a:xfrm>
          </p:grpSpPr>
          <p:pic>
            <p:nvPicPr>
              <p:cNvPr id="30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4" name="Group 44"/>
            <p:cNvGrpSpPr>
              <a:grpSpLocks/>
            </p:cNvGrpSpPr>
            <p:nvPr/>
          </p:nvGrpSpPr>
          <p:grpSpPr bwMode="auto">
            <a:xfrm>
              <a:off x="6257925" y="2438400"/>
              <a:ext cx="539750" cy="558800"/>
              <a:chOff x="-44" y="1473"/>
              <a:chExt cx="981" cy="1105"/>
            </a:xfrm>
          </p:grpSpPr>
          <p:pic>
            <p:nvPicPr>
              <p:cNvPr id="30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spTree>
    <p:extLst>
      <p:ext uri="{BB962C8B-B14F-4D97-AF65-F5344CB8AC3E}">
        <p14:creationId xmlns:p14="http://schemas.microsoft.com/office/powerpoint/2010/main" val="14712222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dirty="0">
                <a:latin typeface="+mn-ea"/>
                <a:ea typeface="+mn-ea"/>
              </a:rPr>
              <a:t>802.1Q VLAN </a:t>
            </a:r>
            <a:r>
              <a:rPr lang="zh-CN" altLang="en-US" dirty="0">
                <a:latin typeface="+mn-ea"/>
                <a:ea typeface="+mn-ea"/>
              </a:rPr>
              <a:t>帧格式*</a:t>
            </a:r>
            <a:endParaRPr lang="en-US" altLang="zh-CN" dirty="0">
              <a:latin typeface="+mn-ea"/>
              <a:ea typeface="+mn-ea"/>
            </a:endParaRP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charset="0"/>
            </a:endParaRPr>
          </a:p>
        </p:txBody>
      </p:sp>
      <p:grpSp>
        <p:nvGrpSpPr>
          <p:cNvPr id="150" name="组合 149"/>
          <p:cNvGrpSpPr/>
          <p:nvPr/>
        </p:nvGrpSpPr>
        <p:grpSpPr>
          <a:xfrm>
            <a:off x="950911" y="1202972"/>
            <a:ext cx="9972423" cy="5463701"/>
            <a:chOff x="965200" y="1428750"/>
            <a:chExt cx="8067450" cy="4359484"/>
          </a:xfrm>
        </p:grpSpPr>
        <p:sp>
          <p:nvSpPr>
            <p:cNvPr id="151" name="Text Box 9"/>
            <p:cNvSpPr txBox="1">
              <a:spLocks noChangeArrowheads="1"/>
            </p:cNvSpPr>
            <p:nvPr/>
          </p:nvSpPr>
          <p:spPr bwMode="auto">
            <a:xfrm>
              <a:off x="3384550" y="1428750"/>
              <a:ext cx="463214" cy="270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type</a:t>
              </a:r>
            </a:p>
          </p:txBody>
        </p:sp>
        <p:sp>
          <p:nvSpPr>
            <p:cNvPr id="153" name="Line 10"/>
            <p:cNvSpPr>
              <a:spLocks noChangeShapeType="1"/>
            </p:cNvSpPr>
            <p:nvPr/>
          </p:nvSpPr>
          <p:spPr bwMode="auto">
            <a:xfrm>
              <a:off x="3559175" y="1636713"/>
              <a:ext cx="0" cy="177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4" name="Line 31"/>
            <p:cNvSpPr>
              <a:spLocks noChangeShapeType="1"/>
            </p:cNvSpPr>
            <p:nvPr/>
          </p:nvSpPr>
          <p:spPr bwMode="auto">
            <a:xfrm>
              <a:off x="1000125" y="2200275"/>
              <a:ext cx="0" cy="7715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5" name="Line 34"/>
            <p:cNvSpPr>
              <a:spLocks noChangeShapeType="1"/>
            </p:cNvSpPr>
            <p:nvPr/>
          </p:nvSpPr>
          <p:spPr bwMode="auto">
            <a:xfrm>
              <a:off x="3424238" y="2171700"/>
              <a:ext cx="0" cy="7715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6" name="Line 36"/>
            <p:cNvSpPr>
              <a:spLocks noChangeShapeType="1"/>
            </p:cNvSpPr>
            <p:nvPr/>
          </p:nvSpPr>
          <p:spPr bwMode="auto">
            <a:xfrm>
              <a:off x="3457575" y="2176463"/>
              <a:ext cx="742950" cy="8096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7" name="Line 37"/>
            <p:cNvSpPr>
              <a:spLocks noChangeShapeType="1"/>
            </p:cNvSpPr>
            <p:nvPr/>
          </p:nvSpPr>
          <p:spPr bwMode="auto">
            <a:xfrm>
              <a:off x="6167438" y="2185988"/>
              <a:ext cx="700087" cy="795337"/>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8" name="Line 40"/>
            <p:cNvSpPr>
              <a:spLocks noChangeShapeType="1"/>
            </p:cNvSpPr>
            <p:nvPr/>
          </p:nvSpPr>
          <p:spPr bwMode="auto">
            <a:xfrm>
              <a:off x="3600450" y="3328988"/>
              <a:ext cx="0" cy="857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9" name="Rectangle 41"/>
            <p:cNvSpPr>
              <a:spLocks noChangeArrowheads="1"/>
            </p:cNvSpPr>
            <p:nvPr/>
          </p:nvSpPr>
          <p:spPr bwMode="auto">
            <a:xfrm>
              <a:off x="3476625" y="4058559"/>
              <a:ext cx="2597731" cy="515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altLang="ko-KR" i="0" dirty="0">
                  <a:solidFill>
                    <a:srgbClr val="000000"/>
                  </a:solidFill>
                  <a:latin typeface="Arial" charset="0"/>
                  <a:ea typeface="Gulim" charset="0"/>
                  <a:cs typeface="Gulim" charset="0"/>
                </a:rPr>
                <a:t>2-byte Tag Protocol Identifier</a:t>
              </a:r>
            </a:p>
            <a:p>
              <a:pPr eaLnBrk="1" hangingPunct="1"/>
              <a:r>
                <a:rPr lang="en-US" altLang="ko-KR" i="0" dirty="0">
                  <a:solidFill>
                    <a:srgbClr val="000000"/>
                  </a:solidFill>
                  <a:latin typeface="Arial" charset="0"/>
                  <a:ea typeface="Gulim" charset="0"/>
                  <a:cs typeface="Gulim" charset="0"/>
                </a:rPr>
                <a:t>                        (value: 81-00) </a:t>
              </a:r>
            </a:p>
          </p:txBody>
        </p:sp>
        <p:sp>
          <p:nvSpPr>
            <p:cNvPr id="160" name="Rectangle 42"/>
            <p:cNvSpPr>
              <a:spLocks noChangeArrowheads="1"/>
            </p:cNvSpPr>
            <p:nvPr/>
          </p:nvSpPr>
          <p:spPr bwMode="auto">
            <a:xfrm>
              <a:off x="3814763" y="5198854"/>
              <a:ext cx="3973885" cy="589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altLang="ko-KR" i="0" dirty="0">
                  <a:solidFill>
                    <a:srgbClr val="000000"/>
                  </a:solidFill>
                  <a:latin typeface="Arial" charset="0"/>
                  <a:ea typeface="Gulim" charset="0"/>
                  <a:cs typeface="Gulim" charset="0"/>
                </a:rPr>
                <a:t>Tag Control Information (12 bit VLAN ID field, </a:t>
              </a:r>
            </a:p>
            <a:p>
              <a:pPr eaLnBrk="1" hangingPunct="1"/>
              <a:r>
                <a:rPr lang="en-US" altLang="ko-KR" i="0" dirty="0">
                  <a:solidFill>
                    <a:srgbClr val="000000"/>
                  </a:solidFill>
                  <a:latin typeface="Arial" charset="0"/>
                  <a:ea typeface="Gulim" charset="0"/>
                  <a:cs typeface="Gulim" charset="0"/>
                </a:rPr>
                <a:t>                          3 bit priority field like IP TOS)</a:t>
              </a:r>
              <a:r>
                <a:rPr lang="en-US" altLang="ko-KR" sz="2400" i="0" dirty="0">
                  <a:solidFill>
                    <a:srgbClr val="000000"/>
                  </a:solidFill>
                  <a:latin typeface="Arial" charset="0"/>
                  <a:ea typeface="Gulim" charset="0"/>
                  <a:cs typeface="Gulim" charset="0"/>
                </a:rPr>
                <a:t> </a:t>
              </a:r>
            </a:p>
          </p:txBody>
        </p:sp>
        <p:sp>
          <p:nvSpPr>
            <p:cNvPr id="161" name="Line 43"/>
            <p:cNvSpPr>
              <a:spLocks noChangeShapeType="1"/>
            </p:cNvSpPr>
            <p:nvPr/>
          </p:nvSpPr>
          <p:spPr bwMode="auto">
            <a:xfrm>
              <a:off x="3963988" y="3419475"/>
              <a:ext cx="9525" cy="17414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2" name="Line 44"/>
            <p:cNvSpPr>
              <a:spLocks noChangeShapeType="1"/>
            </p:cNvSpPr>
            <p:nvPr/>
          </p:nvSpPr>
          <p:spPr bwMode="auto">
            <a:xfrm>
              <a:off x="6562725" y="3319463"/>
              <a:ext cx="0" cy="857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3" name="Line 47"/>
            <p:cNvSpPr>
              <a:spLocks noChangeShapeType="1"/>
            </p:cNvSpPr>
            <p:nvPr/>
          </p:nvSpPr>
          <p:spPr bwMode="auto">
            <a:xfrm flipH="1">
              <a:off x="6767513" y="3076575"/>
              <a:ext cx="14287" cy="523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4" name="Rectangle 48"/>
            <p:cNvSpPr>
              <a:spLocks noChangeArrowheads="1"/>
            </p:cNvSpPr>
            <p:nvPr/>
          </p:nvSpPr>
          <p:spPr bwMode="auto">
            <a:xfrm>
              <a:off x="6105525" y="4172513"/>
              <a:ext cx="1259443" cy="486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lnSpc>
                  <a:spcPct val="80000"/>
                </a:lnSpc>
              </a:pPr>
              <a:r>
                <a:rPr lang="en-US" altLang="ko-KR" i="0" dirty="0">
                  <a:solidFill>
                    <a:srgbClr val="000000"/>
                  </a:solidFill>
                  <a:latin typeface="Arial" charset="0"/>
                  <a:ea typeface="Gulim" charset="0"/>
                  <a:cs typeface="Gulim" charset="0"/>
                </a:rPr>
                <a:t>Recomputed </a:t>
              </a:r>
            </a:p>
            <a:p>
              <a:pPr eaLnBrk="1" hangingPunct="1">
                <a:lnSpc>
                  <a:spcPct val="80000"/>
                </a:lnSpc>
              </a:pPr>
              <a:r>
                <a:rPr lang="en-US" altLang="ko-KR" i="0" dirty="0">
                  <a:solidFill>
                    <a:srgbClr val="000000"/>
                  </a:solidFill>
                  <a:latin typeface="Arial" charset="0"/>
                  <a:ea typeface="Gulim" charset="0"/>
                  <a:cs typeface="Gulim" charset="0"/>
                </a:rPr>
                <a:t>CRC</a:t>
              </a:r>
              <a:r>
                <a:rPr lang="en-US" altLang="ko-KR" sz="2400" i="0" dirty="0">
                  <a:solidFill>
                    <a:srgbClr val="000000"/>
                  </a:solidFill>
                  <a:latin typeface="Arial" charset="0"/>
                  <a:ea typeface="Gulim" charset="0"/>
                  <a:cs typeface="Gulim" charset="0"/>
                </a:rPr>
                <a:t> </a:t>
              </a:r>
            </a:p>
          </p:txBody>
        </p:sp>
        <p:sp>
          <p:nvSpPr>
            <p:cNvPr id="165" name="Text Box 28"/>
            <p:cNvSpPr txBox="1">
              <a:spLocks noChangeArrowheads="1"/>
            </p:cNvSpPr>
            <p:nvPr/>
          </p:nvSpPr>
          <p:spPr bwMode="auto">
            <a:xfrm>
              <a:off x="7100888" y="1801813"/>
              <a:ext cx="1702945" cy="4174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000000"/>
                  </a:solidFill>
                  <a:latin typeface="Arial" charset="0"/>
                  <a:cs typeface="Arial" charset="0"/>
                </a:rPr>
                <a:t>802.1 frame</a:t>
              </a:r>
            </a:p>
          </p:txBody>
        </p:sp>
        <p:sp>
          <p:nvSpPr>
            <p:cNvPr id="166" name="Text Box 29"/>
            <p:cNvSpPr txBox="1">
              <a:spLocks noChangeArrowheads="1"/>
            </p:cNvSpPr>
            <p:nvPr/>
          </p:nvSpPr>
          <p:spPr bwMode="auto">
            <a:xfrm>
              <a:off x="7104063" y="2967038"/>
              <a:ext cx="1928587" cy="4174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000000"/>
                  </a:solidFill>
                  <a:latin typeface="Arial" charset="0"/>
                  <a:cs typeface="Arial" charset="0"/>
                </a:rPr>
                <a:t>802.1Q frame</a:t>
              </a:r>
            </a:p>
          </p:txBody>
        </p:sp>
        <p:sp>
          <p:nvSpPr>
            <p:cNvPr id="167" name="Rectangle 1"/>
            <p:cNvSpPr>
              <a:spLocks noChangeArrowheads="1"/>
            </p:cNvSpPr>
            <p:nvPr/>
          </p:nvSpPr>
          <p:spPr bwMode="auto">
            <a:xfrm>
              <a:off x="965200" y="1709738"/>
              <a:ext cx="5140325"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68" name="Straight Connector 3"/>
            <p:cNvCxnSpPr>
              <a:cxnSpLocks noChangeShapeType="1"/>
            </p:cNvCxnSpPr>
            <p:nvPr/>
          </p:nvCxnSpPr>
          <p:spPr bwMode="auto">
            <a:xfrm>
              <a:off x="1958975" y="1700213"/>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9" name="Straight Connector 32"/>
            <p:cNvCxnSpPr>
              <a:cxnSpLocks noChangeShapeType="1"/>
            </p:cNvCxnSpPr>
            <p:nvPr/>
          </p:nvCxnSpPr>
          <p:spPr bwMode="auto">
            <a:xfrm>
              <a:off x="2689225" y="1703388"/>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0" name="Straight Connector 33"/>
            <p:cNvCxnSpPr>
              <a:cxnSpLocks noChangeShapeType="1"/>
            </p:cNvCxnSpPr>
            <p:nvPr/>
          </p:nvCxnSpPr>
          <p:spPr bwMode="auto">
            <a:xfrm>
              <a:off x="3417888" y="1708150"/>
              <a:ext cx="0" cy="427038"/>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1" name="Straight Connector 34"/>
            <p:cNvCxnSpPr>
              <a:cxnSpLocks noChangeShapeType="1"/>
            </p:cNvCxnSpPr>
            <p:nvPr/>
          </p:nvCxnSpPr>
          <p:spPr bwMode="auto">
            <a:xfrm>
              <a:off x="3671888" y="1703388"/>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2" name="Straight Connector 35"/>
            <p:cNvCxnSpPr>
              <a:cxnSpLocks noChangeShapeType="1"/>
            </p:cNvCxnSpPr>
            <p:nvPr/>
          </p:nvCxnSpPr>
          <p:spPr bwMode="auto">
            <a:xfrm>
              <a:off x="5638800" y="1689100"/>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3" name="TextBox 5"/>
            <p:cNvSpPr txBox="1">
              <a:spLocks noChangeArrowheads="1"/>
            </p:cNvSpPr>
            <p:nvPr/>
          </p:nvSpPr>
          <p:spPr bwMode="auto">
            <a:xfrm>
              <a:off x="1952798" y="1722438"/>
              <a:ext cx="739431" cy="319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dest.</a:t>
              </a:r>
            </a:p>
            <a:p>
              <a:pPr algn="ctr">
                <a:lnSpc>
                  <a:spcPts val="1200"/>
                </a:lnSpc>
              </a:pPr>
              <a:r>
                <a:rPr lang="en-US" sz="1600" dirty="0">
                  <a:solidFill>
                    <a:schemeClr val="bg1"/>
                  </a:solidFill>
                  <a:latin typeface="Arial" charset="0"/>
                  <a:cs typeface="Arial" charset="0"/>
                </a:rPr>
                <a:t>address</a:t>
              </a:r>
            </a:p>
          </p:txBody>
        </p:sp>
        <p:sp>
          <p:nvSpPr>
            <p:cNvPr id="174" name="TextBox 37"/>
            <p:cNvSpPr txBox="1">
              <a:spLocks noChangeArrowheads="1"/>
            </p:cNvSpPr>
            <p:nvPr/>
          </p:nvSpPr>
          <p:spPr bwMode="auto">
            <a:xfrm>
              <a:off x="2692572" y="1719263"/>
              <a:ext cx="739431" cy="319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source</a:t>
              </a:r>
            </a:p>
            <a:p>
              <a:pPr algn="ctr">
                <a:lnSpc>
                  <a:spcPts val="1200"/>
                </a:lnSpc>
              </a:pPr>
              <a:r>
                <a:rPr lang="en-US" sz="1600" dirty="0">
                  <a:solidFill>
                    <a:schemeClr val="bg1"/>
                  </a:solidFill>
                  <a:latin typeface="Arial" charset="0"/>
                  <a:cs typeface="Arial" charset="0"/>
                </a:rPr>
                <a:t>address</a:t>
              </a:r>
            </a:p>
          </p:txBody>
        </p:sp>
        <p:sp>
          <p:nvSpPr>
            <p:cNvPr id="175" name="TextBox 38"/>
            <p:cNvSpPr txBox="1">
              <a:spLocks noChangeArrowheads="1"/>
            </p:cNvSpPr>
            <p:nvPr/>
          </p:nvSpPr>
          <p:spPr bwMode="auto">
            <a:xfrm>
              <a:off x="4032005" y="1790700"/>
              <a:ext cx="1210165"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76" name="TextBox 39"/>
            <p:cNvSpPr txBox="1">
              <a:spLocks noChangeArrowheads="1"/>
            </p:cNvSpPr>
            <p:nvPr/>
          </p:nvSpPr>
          <p:spPr bwMode="auto">
            <a:xfrm>
              <a:off x="5616129" y="1809750"/>
              <a:ext cx="507306"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77" name="TextBox 40"/>
            <p:cNvSpPr txBox="1">
              <a:spLocks noChangeArrowheads="1"/>
            </p:cNvSpPr>
            <p:nvPr/>
          </p:nvSpPr>
          <p:spPr bwMode="auto">
            <a:xfrm>
              <a:off x="1038623" y="1787525"/>
              <a:ext cx="840580"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grpSp>
          <p:nvGrpSpPr>
            <p:cNvPr id="178" name="Group 6"/>
            <p:cNvGrpSpPr>
              <a:grpSpLocks/>
            </p:cNvGrpSpPr>
            <p:nvPr/>
          </p:nvGrpSpPr>
          <p:grpSpPr bwMode="auto">
            <a:xfrm>
              <a:off x="992826" y="2949575"/>
              <a:ext cx="2448769" cy="436563"/>
              <a:chOff x="340454" y="5667110"/>
              <a:chExt cx="2448560" cy="435435"/>
            </a:xfrm>
            <a:solidFill>
              <a:srgbClr val="006633"/>
            </a:solidFill>
          </p:grpSpPr>
          <p:sp>
            <p:nvSpPr>
              <p:cNvPr id="188" name="Rectangle 42"/>
              <p:cNvSpPr>
                <a:spLocks noChangeArrowheads="1"/>
              </p:cNvSpPr>
              <p:nvPr/>
            </p:nvSpPr>
            <p:spPr bwMode="auto">
              <a:xfrm>
                <a:off x="340454" y="5676543"/>
                <a:ext cx="2448560" cy="406400"/>
              </a:xfrm>
              <a:prstGeom prst="rect">
                <a:avLst/>
              </a:prstGeom>
              <a:grpFill/>
              <a:ln w="9525">
                <a:solidFill>
                  <a:schemeClr val="bg1"/>
                </a:solidFill>
                <a:round/>
                <a:headEnd/>
                <a:tailEnd/>
              </a:ln>
            </p:spPr>
            <p:txBody>
              <a:bodyPr wrap="none"/>
              <a:lstStyle/>
              <a:p>
                <a:pPr>
                  <a:defRPr/>
                </a:pPr>
                <a:endParaRPr lang="en-US" sz="2400" dirty="0"/>
              </a:p>
            </p:txBody>
          </p:sp>
          <p:cxnSp>
            <p:nvCxnSpPr>
              <p:cNvPr id="189" name="Straight Connector 43"/>
              <p:cNvCxnSpPr>
                <a:cxnSpLocks noChangeShapeType="1"/>
              </p:cNvCxnSpPr>
              <p:nvPr/>
            </p:nvCxnSpPr>
            <p:spPr bwMode="auto">
              <a:xfrm>
                <a:off x="1314457" y="5667110"/>
                <a:ext cx="0" cy="427518"/>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0" name="Straight Connector 44"/>
              <p:cNvCxnSpPr>
                <a:cxnSpLocks noChangeShapeType="1"/>
              </p:cNvCxnSpPr>
              <p:nvPr/>
            </p:nvCxnSpPr>
            <p:spPr bwMode="auto">
              <a:xfrm>
                <a:off x="2044645" y="5670277"/>
                <a:ext cx="0" cy="429101"/>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1" name="Straight Connector 45"/>
              <p:cNvCxnSpPr>
                <a:cxnSpLocks noChangeShapeType="1"/>
              </p:cNvCxnSpPr>
              <p:nvPr/>
            </p:nvCxnSpPr>
            <p:spPr bwMode="auto">
              <a:xfrm>
                <a:off x="2773245" y="5675027"/>
                <a:ext cx="0" cy="427518"/>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2" name="TextBox 48"/>
              <p:cNvSpPr txBox="1">
                <a:spLocks noChangeArrowheads="1"/>
              </p:cNvSpPr>
              <p:nvPr/>
            </p:nvSpPr>
            <p:spPr bwMode="auto">
              <a:xfrm>
                <a:off x="1308013" y="5688880"/>
                <a:ext cx="739367" cy="31842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a:solidFill>
                      <a:schemeClr val="bg1"/>
                    </a:solidFill>
                    <a:latin typeface="Arial" charset="0"/>
                    <a:cs typeface="Arial" charset="0"/>
                  </a:rPr>
                  <a:t>dest.</a:t>
                </a:r>
              </a:p>
              <a:p>
                <a:pPr algn="ctr">
                  <a:lnSpc>
                    <a:spcPts val="1200"/>
                  </a:lnSpc>
                  <a:defRPr/>
                </a:pPr>
                <a:r>
                  <a:rPr lang="en-US" sz="1600" dirty="0">
                    <a:solidFill>
                      <a:schemeClr val="bg1"/>
                    </a:solidFill>
                    <a:latin typeface="Arial" charset="0"/>
                    <a:cs typeface="Arial" charset="0"/>
                  </a:rPr>
                  <a:t>address</a:t>
                </a:r>
              </a:p>
            </p:txBody>
          </p:sp>
          <p:sp>
            <p:nvSpPr>
              <p:cNvPr id="193" name="TextBox 49"/>
              <p:cNvSpPr txBox="1">
                <a:spLocks noChangeArrowheads="1"/>
              </p:cNvSpPr>
              <p:nvPr/>
            </p:nvSpPr>
            <p:spPr bwMode="auto">
              <a:xfrm>
                <a:off x="2048241" y="5685251"/>
                <a:ext cx="739367" cy="31842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a:solidFill>
                      <a:schemeClr val="bg1"/>
                    </a:solidFill>
                    <a:latin typeface="Arial" charset="0"/>
                    <a:cs typeface="Arial" charset="0"/>
                  </a:rPr>
                  <a:t>source</a:t>
                </a:r>
              </a:p>
              <a:p>
                <a:pPr algn="ctr">
                  <a:lnSpc>
                    <a:spcPts val="1200"/>
                  </a:lnSpc>
                  <a:defRPr/>
                </a:pPr>
                <a:r>
                  <a:rPr lang="en-US" sz="1600" dirty="0">
                    <a:solidFill>
                      <a:schemeClr val="bg1"/>
                    </a:solidFill>
                    <a:latin typeface="Arial" charset="0"/>
                    <a:cs typeface="Arial" charset="0"/>
                  </a:rPr>
                  <a:t>address</a:t>
                </a:r>
              </a:p>
            </p:txBody>
          </p:sp>
          <p:sp>
            <p:nvSpPr>
              <p:cNvPr id="194" name="TextBox 52"/>
              <p:cNvSpPr txBox="1">
                <a:spLocks noChangeArrowheads="1"/>
              </p:cNvSpPr>
              <p:nvPr/>
            </p:nvSpPr>
            <p:spPr bwMode="auto">
              <a:xfrm>
                <a:off x="393787" y="5754221"/>
                <a:ext cx="840508" cy="19595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a:solidFill>
                      <a:schemeClr val="bg1"/>
                    </a:solidFill>
                    <a:latin typeface="Arial" charset="0"/>
                    <a:cs typeface="Arial" charset="0"/>
                  </a:rPr>
                  <a:t>preamble</a:t>
                </a:r>
              </a:p>
            </p:txBody>
          </p:sp>
        </p:grpSp>
        <p:sp>
          <p:nvSpPr>
            <p:cNvPr id="179" name="Rectangle 56"/>
            <p:cNvSpPr>
              <a:spLocks noChangeArrowheads="1"/>
            </p:cNvSpPr>
            <p:nvPr/>
          </p:nvSpPr>
          <p:spPr bwMode="auto">
            <a:xfrm>
              <a:off x="4187825" y="2959100"/>
              <a:ext cx="2659063"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80" name="Straight Connector 60"/>
            <p:cNvCxnSpPr>
              <a:cxnSpLocks noChangeShapeType="1"/>
            </p:cNvCxnSpPr>
            <p:nvPr/>
          </p:nvCxnSpPr>
          <p:spPr bwMode="auto">
            <a:xfrm>
              <a:off x="4411663" y="2954338"/>
              <a:ext cx="0" cy="427037"/>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1" name="Straight Connector 61"/>
            <p:cNvCxnSpPr>
              <a:cxnSpLocks noChangeShapeType="1"/>
            </p:cNvCxnSpPr>
            <p:nvPr/>
          </p:nvCxnSpPr>
          <p:spPr bwMode="auto">
            <a:xfrm>
              <a:off x="6378575" y="2938463"/>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2" name="TextBox 64"/>
            <p:cNvSpPr txBox="1">
              <a:spLocks noChangeArrowheads="1"/>
            </p:cNvSpPr>
            <p:nvPr/>
          </p:nvSpPr>
          <p:spPr bwMode="auto">
            <a:xfrm>
              <a:off x="4772574" y="3040063"/>
              <a:ext cx="1210165"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83" name="TextBox 65"/>
            <p:cNvSpPr txBox="1">
              <a:spLocks noChangeArrowheads="1"/>
            </p:cNvSpPr>
            <p:nvPr/>
          </p:nvSpPr>
          <p:spPr bwMode="auto">
            <a:xfrm>
              <a:off x="6355903" y="3059113"/>
              <a:ext cx="507306"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84" name="Text Box 9"/>
            <p:cNvSpPr txBox="1">
              <a:spLocks noChangeArrowheads="1"/>
            </p:cNvSpPr>
            <p:nvPr/>
          </p:nvSpPr>
          <p:spPr bwMode="auto">
            <a:xfrm>
              <a:off x="4095750" y="2659063"/>
              <a:ext cx="463214" cy="270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type</a:t>
              </a:r>
            </a:p>
          </p:txBody>
        </p:sp>
        <p:sp>
          <p:nvSpPr>
            <p:cNvPr id="185" name="Line 10"/>
            <p:cNvSpPr>
              <a:spLocks noChangeShapeType="1"/>
            </p:cNvSpPr>
            <p:nvPr/>
          </p:nvSpPr>
          <p:spPr bwMode="auto">
            <a:xfrm>
              <a:off x="4300538" y="2887663"/>
              <a:ext cx="0" cy="177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6" name="Rectangle 67"/>
            <p:cNvSpPr>
              <a:spLocks noChangeArrowheads="1"/>
            </p:cNvSpPr>
            <p:nvPr/>
          </p:nvSpPr>
          <p:spPr bwMode="auto">
            <a:xfrm>
              <a:off x="3429000" y="2963863"/>
              <a:ext cx="735013"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87" name="Straight Connector 68"/>
            <p:cNvCxnSpPr>
              <a:cxnSpLocks noChangeShapeType="1"/>
            </p:cNvCxnSpPr>
            <p:nvPr/>
          </p:nvCxnSpPr>
          <p:spPr bwMode="auto">
            <a:xfrm>
              <a:off x="3797300" y="2962275"/>
              <a:ext cx="0" cy="427038"/>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7225763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第五章</a:t>
            </a:r>
            <a:r>
              <a:rPr lang="en-US" altLang="zh-CN" dirty="0"/>
              <a:t>: </a:t>
            </a:r>
            <a:r>
              <a:rPr lang="zh-CN" altLang="en-US" dirty="0"/>
              <a:t>总结</a:t>
            </a:r>
          </a:p>
        </p:txBody>
      </p:sp>
      <p:sp>
        <p:nvSpPr>
          <p:cNvPr id="3" name="内容占位符 2"/>
          <p:cNvSpPr>
            <a:spLocks noGrp="1"/>
          </p:cNvSpPr>
          <p:nvPr>
            <p:ph idx="1"/>
          </p:nvPr>
        </p:nvSpPr>
        <p:spPr>
          <a:xfrm>
            <a:off x="711200" y="1114064"/>
            <a:ext cx="10363200" cy="4648200"/>
          </a:xfrm>
        </p:spPr>
        <p:txBody>
          <a:bodyPr/>
          <a:lstStyle/>
          <a:p>
            <a:r>
              <a:rPr lang="zh-CN" altLang="en-US" dirty="0"/>
              <a:t>链路层功能、提供的服务</a:t>
            </a:r>
            <a:endParaRPr lang="en-US" altLang="zh-CN" dirty="0"/>
          </a:p>
          <a:p>
            <a:r>
              <a:rPr lang="zh-CN" altLang="en-US" dirty="0"/>
              <a:t>差错检测方法</a:t>
            </a:r>
            <a:endParaRPr lang="en-US" altLang="zh-CN" dirty="0"/>
          </a:p>
          <a:p>
            <a:r>
              <a:rPr lang="zh-CN" altLang="en-US" dirty="0"/>
              <a:t>多路访问链路和协议</a:t>
            </a:r>
            <a:endParaRPr lang="en-US" altLang="zh-CN" dirty="0"/>
          </a:p>
          <a:p>
            <a:r>
              <a:rPr lang="zh-CN" altLang="en-US" dirty="0"/>
              <a:t>局域网技术</a:t>
            </a:r>
          </a:p>
          <a:p>
            <a:r>
              <a:rPr lang="zh-CN" altLang="en-US" dirty="0"/>
              <a:t>以太网技术</a:t>
            </a:r>
            <a:r>
              <a:rPr lang="en-US" altLang="zh-CN" dirty="0"/>
              <a:t>(</a:t>
            </a:r>
            <a:r>
              <a:rPr lang="zh-CN" altLang="en-US" dirty="0"/>
              <a:t>链路层和物理层的实现方式</a:t>
            </a:r>
            <a:r>
              <a:rPr lang="en-US" altLang="zh-CN" dirty="0"/>
              <a:t>)</a:t>
            </a:r>
            <a:endParaRPr lang="zh-CN" altLang="en-US" dirty="0"/>
          </a:p>
          <a:p>
            <a:pPr lvl="1"/>
            <a:r>
              <a:rPr lang="zh-CN" altLang="en-US" dirty="0"/>
              <a:t>帧格式</a:t>
            </a:r>
          </a:p>
          <a:p>
            <a:pPr lvl="1"/>
            <a:r>
              <a:rPr lang="zh-CN" altLang="en-US" dirty="0"/>
              <a:t>以太网提供无连接、不可靠的服务</a:t>
            </a:r>
          </a:p>
          <a:p>
            <a:pPr lvl="1"/>
            <a:r>
              <a:rPr lang="zh-CN" altLang="en-US" dirty="0"/>
              <a:t>以太网采用的</a:t>
            </a:r>
            <a:r>
              <a:rPr lang="en-US" altLang="zh-CN"/>
              <a:t>CSMA/CD</a:t>
            </a:r>
            <a:r>
              <a:rPr lang="zh-CN" altLang="en-US"/>
              <a:t>原理</a:t>
            </a:r>
            <a:endParaRPr lang="zh-CN" altLang="en-US" dirty="0"/>
          </a:p>
          <a:p>
            <a:pPr lvl="1"/>
            <a:r>
              <a:rPr lang="zh-CN" altLang="en-US" dirty="0"/>
              <a:t>物理层曼彻斯特编码*</a:t>
            </a:r>
          </a:p>
          <a:p>
            <a:r>
              <a:rPr lang="zh-CN" altLang="en-US" dirty="0"/>
              <a:t>集线器和交换机</a:t>
            </a:r>
          </a:p>
          <a:p>
            <a:r>
              <a:rPr lang="en-US" altLang="zh-CN" dirty="0"/>
              <a:t>VLAN</a:t>
            </a:r>
            <a:endParaRPr lang="zh-CN" altLang="en-US" dirty="0"/>
          </a:p>
        </p:txBody>
      </p:sp>
    </p:spTree>
    <p:extLst>
      <p:ext uri="{BB962C8B-B14F-4D97-AF65-F5344CB8AC3E}">
        <p14:creationId xmlns:p14="http://schemas.microsoft.com/office/powerpoint/2010/main" val="26676635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78311" y="3239911"/>
            <a:ext cx="3680178" cy="830997"/>
          </a:xfrm>
          <a:prstGeom prst="rect">
            <a:avLst/>
          </a:prstGeom>
          <a:noFill/>
        </p:spPr>
        <p:txBody>
          <a:bodyPr wrap="square" rtlCol="0">
            <a:spAutoFit/>
          </a:bodyPr>
          <a:lstStyle/>
          <a:p>
            <a:pPr algn="ctr"/>
            <a:r>
              <a:rPr lang="en-US" altLang="zh-CN" sz="4800" dirty="0"/>
              <a:t>THE  END</a:t>
            </a:r>
            <a:endParaRPr lang="zh-CN" altLang="en-US" sz="4800" dirty="0"/>
          </a:p>
        </p:txBody>
      </p:sp>
    </p:spTree>
    <p:extLst>
      <p:ext uri="{BB962C8B-B14F-4D97-AF65-F5344CB8AC3E}">
        <p14:creationId xmlns:p14="http://schemas.microsoft.com/office/powerpoint/2010/main" val="1849746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283C785D-6D9D-464F-BAFE-C44894E82AA3}" type="slidenum">
              <a:rPr lang="en-US" altLang="zh-CN" sz="1200" smtClean="0">
                <a:solidFill>
                  <a:prstClr val="black"/>
                </a:solidFill>
                <a:latin typeface="Arial" pitchFamily="34" charset="0"/>
              </a:rPr>
              <a:pPr>
                <a:spcBef>
                  <a:spcPct val="0"/>
                </a:spcBef>
                <a:buClrTx/>
                <a:buSzTx/>
                <a:buFontTx/>
                <a:buNone/>
              </a:pPr>
              <a:t>14</a:t>
            </a:fld>
            <a:endParaRPr lang="en-US" altLang="zh-CN" sz="1200">
              <a:solidFill>
                <a:prstClr val="black"/>
              </a:solidFill>
              <a:latin typeface="Arial" pitchFamily="34" charset="0"/>
            </a:endParaRPr>
          </a:p>
        </p:txBody>
      </p:sp>
      <p:sp>
        <p:nvSpPr>
          <p:cNvPr id="772099" name="Rectangle 3"/>
          <p:cNvSpPr>
            <a:spLocks noGrp="1" noChangeArrowheads="1"/>
          </p:cNvSpPr>
          <p:nvPr>
            <p:ph type="body" idx="4294967295"/>
          </p:nvPr>
        </p:nvSpPr>
        <p:spPr>
          <a:xfrm>
            <a:off x="300942" y="1398447"/>
            <a:ext cx="5588000" cy="5461000"/>
          </a:xfrm>
          <a:prstGeom prst="rect">
            <a:avLst/>
          </a:prstGeom>
        </p:spPr>
        <p:txBody>
          <a:bodyPr/>
          <a:lstStyle/>
          <a:p>
            <a:pPr>
              <a:lnSpc>
                <a:spcPct val="110000"/>
              </a:lnSpc>
            </a:pPr>
            <a:r>
              <a:rPr lang="zh-CN" altLang="en-US" sz="2400" b="1" dirty="0">
                <a:solidFill>
                  <a:srgbClr val="FF0000"/>
                </a:solidFill>
                <a:latin typeface="+mn-ea"/>
              </a:rPr>
              <a:t>接收节点</a:t>
            </a:r>
            <a:endParaRPr lang="zh-CN" altLang="en-US" sz="2400" b="1" u="sng" dirty="0">
              <a:solidFill>
                <a:srgbClr val="FF0000"/>
              </a:solidFill>
              <a:latin typeface="+mn-ea"/>
            </a:endParaRPr>
          </a:p>
          <a:p>
            <a:pPr lvl="1">
              <a:lnSpc>
                <a:spcPct val="110000"/>
              </a:lnSpc>
            </a:pPr>
            <a:r>
              <a:rPr lang="zh-CN" altLang="en-US" dirty="0">
                <a:solidFill>
                  <a:srgbClr val="FF0000"/>
                </a:solidFill>
                <a:latin typeface="+mn-ea"/>
              </a:rPr>
              <a:t>接收比特序列</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latin typeface="+mn-ea"/>
              </a:rPr>
              <a:t>。</a:t>
            </a:r>
          </a:p>
          <a:p>
            <a:pPr lvl="1">
              <a:lnSpc>
                <a:spcPct val="110000"/>
              </a:lnSpc>
            </a:pPr>
            <a:r>
              <a:rPr lang="zh-CN" altLang="en-US" dirty="0">
                <a:latin typeface="+mn-ea"/>
              </a:rPr>
              <a:t>如果发生传输比特错误（</a:t>
            </a:r>
            <a:r>
              <a:rPr lang="en-US" altLang="zh-CN" dirty="0">
                <a:latin typeface="+mn-ea"/>
              </a:rPr>
              <a:t>0</a:t>
            </a:r>
            <a:r>
              <a:rPr lang="en-US" altLang="zh-CN" dirty="0">
                <a:latin typeface="+mn-ea"/>
                <a:sym typeface="Wingdings" pitchFamily="2" charset="2"/>
              </a:rPr>
              <a:t></a:t>
            </a:r>
            <a:r>
              <a:rPr lang="en-US" altLang="zh-CN" dirty="0">
                <a:latin typeface="+mn-ea"/>
              </a:rPr>
              <a:t>1</a:t>
            </a:r>
            <a:r>
              <a:rPr lang="zh-CN" altLang="en-US" dirty="0">
                <a:latin typeface="+mn-ea"/>
              </a:rPr>
              <a:t>，</a:t>
            </a:r>
            <a:r>
              <a:rPr lang="en-US" altLang="zh-CN" dirty="0">
                <a:latin typeface="+mn-ea"/>
              </a:rPr>
              <a:t>1</a:t>
            </a:r>
            <a:r>
              <a:rPr lang="en-US" altLang="zh-CN" dirty="0">
                <a:latin typeface="+mn-ea"/>
                <a:sym typeface="Wingdings" pitchFamily="2" charset="2"/>
              </a:rPr>
              <a:t></a:t>
            </a:r>
            <a:r>
              <a:rPr lang="en-US" altLang="zh-CN" dirty="0">
                <a:latin typeface="+mn-ea"/>
              </a:rPr>
              <a:t>0</a:t>
            </a:r>
            <a:r>
              <a:rPr lang="zh-CN" altLang="en-US" dirty="0">
                <a:latin typeface="+mn-ea"/>
              </a:rPr>
              <a:t>），</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可能与发送的</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不同</a:t>
            </a:r>
            <a:r>
              <a:rPr lang="zh-CN" altLang="en-US" dirty="0">
                <a:latin typeface="+mn-ea"/>
              </a:rPr>
              <a:t>。</a:t>
            </a:r>
          </a:p>
          <a:p>
            <a:pPr lvl="1">
              <a:lnSpc>
                <a:spcPct val="110000"/>
              </a:lnSpc>
            </a:pPr>
            <a:r>
              <a:rPr lang="zh-CN" altLang="en-US" dirty="0">
                <a:solidFill>
                  <a:srgbClr val="FF0000"/>
                </a:solidFill>
                <a:latin typeface="+mn-ea"/>
              </a:rPr>
              <a:t>接收方根据</a:t>
            </a:r>
            <a:r>
              <a:rPr lang="en-US" altLang="zh-CN" dirty="0">
                <a:solidFill>
                  <a:srgbClr val="FF0000"/>
                </a:solidFill>
                <a:latin typeface="+mn-ea"/>
              </a:rPr>
              <a:t>D'</a:t>
            </a:r>
            <a:r>
              <a:rPr lang="zh-CN" altLang="en-US" dirty="0">
                <a:solidFill>
                  <a:srgbClr val="FF0000"/>
                </a:solidFill>
                <a:latin typeface="+mn-ea"/>
              </a:rPr>
              <a:t>和</a:t>
            </a:r>
            <a:r>
              <a:rPr lang="en-US" altLang="zh-CN" dirty="0">
                <a:solidFill>
                  <a:srgbClr val="FF0000"/>
                </a:solidFill>
                <a:latin typeface="+mn-ea"/>
              </a:rPr>
              <a:t>EDC'</a:t>
            </a:r>
            <a:r>
              <a:rPr lang="zh-CN" altLang="en-US" dirty="0">
                <a:solidFill>
                  <a:srgbClr val="FF0000"/>
                </a:solidFill>
                <a:latin typeface="+mn-ea"/>
              </a:rPr>
              <a:t>，判断</a:t>
            </a:r>
            <a:r>
              <a:rPr lang="en-US" altLang="zh-CN" dirty="0">
                <a:solidFill>
                  <a:srgbClr val="FF0000"/>
                </a:solidFill>
                <a:latin typeface="+mn-ea"/>
              </a:rPr>
              <a:t>D'</a:t>
            </a:r>
            <a:r>
              <a:rPr lang="zh-CN" altLang="en-US" dirty="0">
                <a:solidFill>
                  <a:srgbClr val="FF0000"/>
                </a:solidFill>
                <a:latin typeface="+mn-ea"/>
              </a:rPr>
              <a:t>是否和初始的</a:t>
            </a:r>
            <a:r>
              <a:rPr lang="en-US" altLang="zh-CN" dirty="0">
                <a:solidFill>
                  <a:srgbClr val="FF0000"/>
                </a:solidFill>
                <a:latin typeface="+mn-ea"/>
              </a:rPr>
              <a:t>D</a:t>
            </a:r>
            <a:r>
              <a:rPr lang="zh-CN" altLang="en-US" dirty="0">
                <a:solidFill>
                  <a:srgbClr val="FF0000"/>
                </a:solidFill>
                <a:latin typeface="+mn-ea"/>
              </a:rPr>
              <a:t>相同</a:t>
            </a:r>
            <a:r>
              <a:rPr lang="zh-CN" altLang="en-US" dirty="0">
                <a:latin typeface="+mn-ea"/>
              </a:rPr>
              <a:t>（</a:t>
            </a:r>
            <a:r>
              <a:rPr lang="en-US" altLang="zh-CN" dirty="0">
                <a:latin typeface="+mn-ea"/>
              </a:rPr>
              <a:t>D</a:t>
            </a:r>
            <a:r>
              <a:rPr lang="zh-CN" altLang="en-US" dirty="0">
                <a:latin typeface="+mn-ea"/>
              </a:rPr>
              <a:t>的传输是否正确）。</a:t>
            </a:r>
          </a:p>
          <a:p>
            <a:pPr marL="0" indent="0" eaLnBrk="1">
              <a:lnSpc>
                <a:spcPct val="110000"/>
              </a:lnSpc>
              <a:buFontTx/>
              <a:buChar char="•"/>
            </a:pPr>
            <a:r>
              <a:rPr lang="zh-CN" altLang="en-US" sz="2400" dirty="0">
                <a:latin typeface="+mn-ea"/>
              </a:rPr>
              <a:t>  </a:t>
            </a:r>
            <a:r>
              <a:rPr lang="zh-CN" altLang="en-US" sz="2400" dirty="0">
                <a:solidFill>
                  <a:srgbClr val="FF6600"/>
                </a:solidFill>
                <a:latin typeface="+mn-ea"/>
              </a:rPr>
              <a:t>正确：</a:t>
            </a:r>
            <a:r>
              <a:rPr lang="zh-CN" altLang="en-US" sz="2400" dirty="0">
                <a:latin typeface="+mn-ea"/>
              </a:rPr>
              <a:t>解封取出数据报，交给网络层；</a:t>
            </a:r>
          </a:p>
          <a:p>
            <a:pPr marL="0" indent="0" eaLnBrk="1">
              <a:lnSpc>
                <a:spcPct val="110000"/>
              </a:lnSpc>
              <a:buFontTx/>
              <a:buChar char="•"/>
            </a:pPr>
            <a:r>
              <a:rPr lang="zh-CN" altLang="en-US" sz="2400" dirty="0">
                <a:latin typeface="+mn-ea"/>
              </a:rPr>
              <a:t>  </a:t>
            </a:r>
            <a:r>
              <a:rPr lang="zh-CN" altLang="en-US" sz="2400" dirty="0">
                <a:solidFill>
                  <a:srgbClr val="FF6600"/>
                </a:solidFill>
                <a:latin typeface="+mn-ea"/>
              </a:rPr>
              <a:t>出错：</a:t>
            </a:r>
            <a:r>
              <a:rPr lang="zh-CN" altLang="en-US" sz="2400" dirty="0">
                <a:latin typeface="+mn-ea"/>
              </a:rPr>
              <a:t>差错处理。</a:t>
            </a:r>
          </a:p>
        </p:txBody>
      </p:sp>
      <p:pic>
        <p:nvPicPr>
          <p:cNvPr id="7"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647" y="1817930"/>
            <a:ext cx="56705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28600"/>
            <a:ext cx="12014522"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rPr>
              <a:t>差错检测和纠错技术</a:t>
            </a:r>
            <a:endParaRPr lang="zh-CN" altLang="en-US" dirty="0">
              <a:solidFill>
                <a:prstClr val="black"/>
              </a:solidFill>
            </a:endParaRPr>
          </a:p>
        </p:txBody>
      </p:sp>
    </p:spTree>
    <p:extLst>
      <p:ext uri="{BB962C8B-B14F-4D97-AF65-F5344CB8AC3E}">
        <p14:creationId xmlns:p14="http://schemas.microsoft.com/office/powerpoint/2010/main" val="1764092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72099">
                                            <p:txEl>
                                              <p:pRg st="2" end="2"/>
                                            </p:txEl>
                                          </p:spTgt>
                                        </p:tgtEl>
                                        <p:attrNameLst>
                                          <p:attrName>style.visibility</p:attrName>
                                        </p:attrNameLst>
                                      </p:cBhvr>
                                      <p:to>
                                        <p:strVal val="visible"/>
                                      </p:to>
                                    </p:set>
                                    <p:animEffect transition="in" filter="blinds(horizontal)">
                                      <p:cBhvr>
                                        <p:cTn id="7" dur="500"/>
                                        <p:tgtEl>
                                          <p:spTgt spid="7720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2099">
                                            <p:txEl>
                                              <p:pRg st="3" end="3"/>
                                            </p:txEl>
                                          </p:spTgt>
                                        </p:tgtEl>
                                        <p:attrNameLst>
                                          <p:attrName>style.visibility</p:attrName>
                                        </p:attrNameLst>
                                      </p:cBhvr>
                                      <p:to>
                                        <p:strVal val="visible"/>
                                      </p:to>
                                    </p:set>
                                    <p:animEffect transition="in" filter="blinds(horizontal)">
                                      <p:cBhvr>
                                        <p:cTn id="12" dur="500"/>
                                        <p:tgtEl>
                                          <p:spTgt spid="77209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72099">
                                            <p:txEl>
                                              <p:pRg st="4" end="4"/>
                                            </p:txEl>
                                          </p:spTgt>
                                        </p:tgtEl>
                                        <p:attrNameLst>
                                          <p:attrName>style.visibility</p:attrName>
                                        </p:attrNameLst>
                                      </p:cBhvr>
                                      <p:to>
                                        <p:strVal val="visible"/>
                                      </p:to>
                                    </p:set>
                                    <p:animEffect transition="in" filter="blinds(horizontal)">
                                      <p:cBhvr>
                                        <p:cTn id="17" dur="500"/>
                                        <p:tgtEl>
                                          <p:spTgt spid="772099">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72099">
                                            <p:txEl>
                                              <p:pRg st="5" end="5"/>
                                            </p:txEl>
                                          </p:spTgt>
                                        </p:tgtEl>
                                        <p:attrNameLst>
                                          <p:attrName>style.visibility</p:attrName>
                                        </p:attrNameLst>
                                      </p:cBhvr>
                                      <p:to>
                                        <p:strVal val="visible"/>
                                      </p:to>
                                    </p:set>
                                    <p:animEffect transition="in" filter="blinds(horizontal)">
                                      <p:cBhvr>
                                        <p:cTn id="20" dur="500"/>
                                        <p:tgtEl>
                                          <p:spTgt spid="7720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5B727AE-F0A6-4C36-AB12-04192114F660}" type="slidenum">
              <a:rPr lang="en-US" altLang="zh-CN" sz="1200" smtClean="0">
                <a:solidFill>
                  <a:prstClr val="black"/>
                </a:solidFill>
                <a:latin typeface="Arial" pitchFamily="34" charset="0"/>
              </a:rPr>
              <a:pPr>
                <a:spcBef>
                  <a:spcPct val="0"/>
                </a:spcBef>
                <a:buClrTx/>
                <a:buSzTx/>
                <a:buFontTx/>
                <a:buNone/>
              </a:pPr>
              <a:t>15</a:t>
            </a:fld>
            <a:endParaRPr lang="en-US" altLang="zh-CN" sz="1200">
              <a:solidFill>
                <a:prstClr val="black"/>
              </a:solidFill>
              <a:latin typeface="Arial" pitchFamily="34" charset="0"/>
            </a:endParaRPr>
          </a:p>
        </p:txBody>
      </p:sp>
      <p:sp>
        <p:nvSpPr>
          <p:cNvPr id="1331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b="0" dirty="0"/>
              <a:t>说明</a:t>
            </a:r>
          </a:p>
        </p:txBody>
      </p:sp>
      <p:sp>
        <p:nvSpPr>
          <p:cNvPr id="13316" name="Rectangle 3"/>
          <p:cNvSpPr>
            <a:spLocks noGrp="1" noChangeArrowheads="1"/>
          </p:cNvSpPr>
          <p:nvPr>
            <p:ph type="body" idx="4294967295"/>
          </p:nvPr>
        </p:nvSpPr>
        <p:spPr>
          <a:xfrm>
            <a:off x="902825" y="1577051"/>
            <a:ext cx="10363200" cy="4648200"/>
          </a:xfrm>
          <a:prstGeom prst="rect">
            <a:avLst/>
          </a:prstGeom>
        </p:spPr>
        <p:txBody>
          <a:bodyPr/>
          <a:lstStyle/>
          <a:p>
            <a:pPr>
              <a:lnSpc>
                <a:spcPct val="115000"/>
              </a:lnSpc>
            </a:pPr>
            <a:r>
              <a:rPr lang="zh-CN" altLang="en-US" sz="2400" dirty="0">
                <a:latin typeface="+mn-ea"/>
              </a:rPr>
              <a:t>差错检测和纠正技术不能保证接收方检测到所有的比特差错，即</a:t>
            </a:r>
            <a:r>
              <a:rPr lang="zh-CN" altLang="en-US" sz="2400" i="1" dirty="0">
                <a:solidFill>
                  <a:srgbClr val="FF0000"/>
                </a:solidFill>
                <a:latin typeface="+mn-ea"/>
              </a:rPr>
              <a:t>可能出现未检测到的比特差错</a:t>
            </a:r>
            <a:r>
              <a:rPr lang="zh-CN" altLang="en-US" sz="2400" dirty="0">
                <a:latin typeface="+mn-ea"/>
              </a:rPr>
              <a:t>，而接收方并未发现。</a:t>
            </a:r>
            <a:endParaRPr lang="zh-CN" altLang="en-US" sz="2400" u="sng" dirty="0">
              <a:latin typeface="+mn-ea"/>
            </a:endParaRPr>
          </a:p>
          <a:p>
            <a:pPr>
              <a:lnSpc>
                <a:spcPct val="115000"/>
              </a:lnSpc>
            </a:pPr>
            <a:r>
              <a:rPr lang="zh-CN" altLang="en-US" sz="2400" dirty="0">
                <a:latin typeface="+mn-ea"/>
              </a:rPr>
              <a:t>选择一个合适的差错检测方案使未检测到的情况发生的概率很小即可。</a:t>
            </a:r>
          </a:p>
          <a:p>
            <a:pPr>
              <a:lnSpc>
                <a:spcPct val="115000"/>
              </a:lnSpc>
            </a:pPr>
            <a:r>
              <a:rPr lang="zh-CN" altLang="en-US" sz="2400" dirty="0">
                <a:latin typeface="+mn-ea"/>
              </a:rPr>
              <a:t>差错检测和纠错技术越好，越复杂，开销更大。</a:t>
            </a:r>
          </a:p>
        </p:txBody>
      </p:sp>
    </p:spTree>
    <p:extLst>
      <p:ext uri="{BB962C8B-B14F-4D97-AF65-F5344CB8AC3E}">
        <p14:creationId xmlns:p14="http://schemas.microsoft.com/office/powerpoint/2010/main" val="420002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B96EED3-F269-4C38-916A-079D5D901AA0}" type="slidenum">
              <a:rPr lang="en-US" altLang="zh-CN" sz="1200" smtClean="0">
                <a:solidFill>
                  <a:prstClr val="black"/>
                </a:solidFill>
                <a:latin typeface="Arial" pitchFamily="34" charset="0"/>
              </a:rPr>
              <a:pPr>
                <a:spcBef>
                  <a:spcPct val="0"/>
                </a:spcBef>
                <a:buClrTx/>
                <a:buSzTx/>
                <a:buFontTx/>
                <a:buNone/>
              </a:pPr>
              <a:t>16</a:t>
            </a:fld>
            <a:endParaRPr lang="en-US" altLang="zh-CN" sz="1200">
              <a:solidFill>
                <a:prstClr val="black"/>
              </a:solidFill>
              <a:latin typeface="Arial" pitchFamily="34" charset="0"/>
            </a:endParaRPr>
          </a:p>
        </p:txBody>
      </p:sp>
      <p:sp>
        <p:nvSpPr>
          <p:cNvPr id="14339" name="Rectangle 2"/>
          <p:cNvSpPr>
            <a:spLocks noGrp="1" noChangeArrowheads="1"/>
          </p:cNvSpPr>
          <p:nvPr>
            <p:ph type="title" idx="4294967295"/>
          </p:nvPr>
        </p:nvSpPr>
        <p:spPr>
          <a:xfrm>
            <a:off x="0" y="228600"/>
            <a:ext cx="12060820" cy="1143000"/>
          </a:xfrm>
          <a:prstGeom prst="rect">
            <a:avLst/>
          </a:prstGeom>
        </p:spPr>
        <p:txBody>
          <a:bodyPr/>
          <a:lstStyle/>
          <a:p>
            <a:pPr algn="ctr"/>
            <a:r>
              <a:rPr lang="zh-CN" altLang="en-US" dirty="0"/>
              <a:t>三种主要差错检测技术</a:t>
            </a:r>
          </a:p>
        </p:txBody>
      </p:sp>
      <p:sp>
        <p:nvSpPr>
          <p:cNvPr id="774147" name="Rectangle 3"/>
          <p:cNvSpPr>
            <a:spLocks noGrp="1" noChangeArrowheads="1"/>
          </p:cNvSpPr>
          <p:nvPr>
            <p:ph type="body" idx="4294967295"/>
          </p:nvPr>
        </p:nvSpPr>
        <p:spPr>
          <a:xfrm>
            <a:off x="891251" y="1438467"/>
            <a:ext cx="10363200" cy="4191000"/>
          </a:xfrm>
          <a:prstGeom prst="rect">
            <a:avLst/>
          </a:prstGeom>
        </p:spPr>
        <p:txBody>
          <a:bodyPr/>
          <a:lstStyle/>
          <a:p>
            <a:pPr>
              <a:lnSpc>
                <a:spcPct val="110000"/>
              </a:lnSpc>
            </a:pPr>
            <a:r>
              <a:rPr lang="zh-CN" altLang="en-US" b="1" dirty="0">
                <a:solidFill>
                  <a:srgbClr val="FF0000"/>
                </a:solidFill>
                <a:latin typeface="+mn-ea"/>
              </a:rPr>
              <a:t>奇偶校验</a:t>
            </a:r>
            <a:r>
              <a:rPr lang="zh-CN" altLang="en-US" dirty="0">
                <a:latin typeface="+mn-ea"/>
              </a:rPr>
              <a:t>：最基本的方法。</a:t>
            </a:r>
          </a:p>
          <a:p>
            <a:pPr>
              <a:lnSpc>
                <a:spcPct val="110000"/>
              </a:lnSpc>
            </a:pPr>
            <a:r>
              <a:rPr lang="en-US" altLang="zh-CN" b="1" dirty="0">
                <a:solidFill>
                  <a:srgbClr val="FF0000"/>
                </a:solidFill>
                <a:latin typeface="+mn-ea"/>
              </a:rPr>
              <a:t>Internet</a:t>
            </a:r>
            <a:r>
              <a:rPr lang="zh-CN" altLang="en-US" b="1" dirty="0">
                <a:solidFill>
                  <a:srgbClr val="FF0000"/>
                </a:solidFill>
                <a:latin typeface="+mn-ea"/>
              </a:rPr>
              <a:t>校验和</a:t>
            </a:r>
            <a:r>
              <a:rPr lang="zh-CN" altLang="en-US" dirty="0">
                <a:latin typeface="+mn-ea"/>
              </a:rPr>
              <a:t>：常用于运输层。</a:t>
            </a:r>
          </a:p>
          <a:p>
            <a:pPr>
              <a:lnSpc>
                <a:spcPct val="110000"/>
              </a:lnSpc>
            </a:pPr>
            <a:r>
              <a:rPr lang="zh-CN" altLang="en-US" b="1" dirty="0">
                <a:solidFill>
                  <a:srgbClr val="FF0000"/>
                </a:solidFill>
                <a:latin typeface="+mn-ea"/>
              </a:rPr>
              <a:t>循环冗余检测</a:t>
            </a:r>
            <a:r>
              <a:rPr lang="zh-CN" altLang="en-US" dirty="0">
                <a:latin typeface="+mn-ea"/>
              </a:rPr>
              <a:t>：常用于链路层。</a:t>
            </a:r>
          </a:p>
        </p:txBody>
      </p:sp>
      <p:sp>
        <p:nvSpPr>
          <p:cNvPr id="14341" name="Rectangle 4"/>
          <p:cNvSpPr>
            <a:spLocks noChangeArrowheads="1"/>
          </p:cNvSpPr>
          <p:nvPr/>
        </p:nvSpPr>
        <p:spPr bwMode="auto">
          <a:xfrm>
            <a:off x="4385734" y="2939969"/>
            <a:ext cx="184731" cy="9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65048" bIns="165048" anchor="ct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b="1">
              <a:solidFill>
                <a:prstClr val="black"/>
              </a:solidFill>
              <a:latin typeface="Comic Sans MS" pitchFamily="66" charset="0"/>
            </a:endParaRPr>
          </a:p>
          <a:p>
            <a:pPr>
              <a:spcBef>
                <a:spcPct val="0"/>
              </a:spcBef>
              <a:buClrTx/>
              <a:buSzTx/>
              <a:buFontTx/>
              <a:buNone/>
            </a:pPr>
            <a:endParaRPr lang="zh-CN" altLang="en-US" sz="2400">
              <a:solidFill>
                <a:prstClr val="black"/>
              </a:solidFill>
            </a:endParaRPr>
          </a:p>
        </p:txBody>
      </p:sp>
    </p:spTree>
    <p:extLst>
      <p:ext uri="{BB962C8B-B14F-4D97-AF65-F5344CB8AC3E}">
        <p14:creationId xmlns:p14="http://schemas.microsoft.com/office/powerpoint/2010/main" val="663990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E0473B18-6418-4B70-8646-B4772810B8FC}" type="slidenum">
              <a:rPr lang="en-US" altLang="zh-CN" sz="1200" smtClean="0">
                <a:solidFill>
                  <a:prstClr val="black"/>
                </a:solidFill>
                <a:latin typeface="Arial" pitchFamily="34" charset="0"/>
              </a:rPr>
              <a:pPr>
                <a:spcBef>
                  <a:spcPct val="0"/>
                </a:spcBef>
                <a:buClrTx/>
                <a:buSzTx/>
                <a:buFontTx/>
                <a:buNone/>
              </a:pPr>
              <a:t>17</a:t>
            </a:fld>
            <a:endParaRPr lang="en-US" altLang="zh-CN" sz="1200">
              <a:solidFill>
                <a:prstClr val="black"/>
              </a:solidFill>
              <a:latin typeface="Arial" pitchFamily="34" charset="0"/>
            </a:endParaRPr>
          </a:p>
        </p:txBody>
      </p:sp>
      <p:sp>
        <p:nvSpPr>
          <p:cNvPr id="15363"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latin typeface="+mj-ea"/>
              </a:rPr>
              <a:t>一比特奇偶校验</a:t>
            </a:r>
            <a:endParaRPr lang="zh-CN" altLang="en-US" sz="5400" dirty="0">
              <a:latin typeface="+mj-ea"/>
            </a:endParaRPr>
          </a:p>
        </p:txBody>
      </p:sp>
      <p:sp>
        <p:nvSpPr>
          <p:cNvPr id="15364" name="Rectangle 3"/>
          <p:cNvSpPr>
            <a:spLocks noGrp="1" noChangeArrowheads="1"/>
          </p:cNvSpPr>
          <p:nvPr>
            <p:ph type="body" idx="4294967295"/>
          </p:nvPr>
        </p:nvSpPr>
        <p:spPr>
          <a:xfrm>
            <a:off x="185195" y="1137213"/>
            <a:ext cx="7822185" cy="2207871"/>
          </a:xfrm>
          <a:prstGeom prst="rect">
            <a:avLst/>
          </a:prstGeom>
        </p:spPr>
        <p:txBody>
          <a:bodyPr/>
          <a:lstStyle/>
          <a:p>
            <a:r>
              <a:rPr lang="zh-CN" altLang="en-US" sz="2400" b="1" dirty="0">
                <a:solidFill>
                  <a:srgbClr val="FF0000"/>
                </a:solidFill>
                <a:latin typeface="+mn-ea"/>
              </a:rPr>
              <a:t>发送方：</a:t>
            </a:r>
          </a:p>
          <a:p>
            <a:pPr lvl="1">
              <a:lnSpc>
                <a:spcPct val="120000"/>
              </a:lnSpc>
            </a:pPr>
            <a:r>
              <a:rPr lang="zh-CN" altLang="en-US" dirty="0">
                <a:latin typeface="+mn-ea"/>
              </a:rPr>
              <a:t>在要发送的信息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位）后面</a:t>
            </a:r>
            <a:r>
              <a:rPr lang="zh-CN" altLang="en-US" dirty="0">
                <a:solidFill>
                  <a:srgbClr val="FF0000"/>
                </a:solidFill>
                <a:latin typeface="+mn-ea"/>
              </a:rPr>
              <a:t>附加一个奇偶校验位</a:t>
            </a:r>
          </a:p>
          <a:p>
            <a:pPr lvl="1">
              <a:lnSpc>
                <a:spcPct val="120000"/>
              </a:lnSpc>
            </a:pPr>
            <a:r>
              <a:rPr lang="zh-CN" altLang="en-US" dirty="0">
                <a:latin typeface="+mn-ea"/>
              </a:rPr>
              <a:t>使“</a:t>
            </a:r>
            <a:r>
              <a:rPr lang="en-US" altLang="zh-CN" dirty="0">
                <a:latin typeface="+mn-ea"/>
              </a:rPr>
              <a:t>1”</a:t>
            </a:r>
            <a:r>
              <a:rPr lang="zh-CN" altLang="en-US" dirty="0">
                <a:latin typeface="+mn-ea"/>
              </a:rPr>
              <a:t>的个数是</a:t>
            </a:r>
            <a:r>
              <a:rPr lang="zh-CN" altLang="en-US" dirty="0">
                <a:solidFill>
                  <a:srgbClr val="FF0000"/>
                </a:solidFill>
                <a:latin typeface="+mn-ea"/>
              </a:rPr>
              <a:t>奇数（奇校验）</a:t>
            </a:r>
            <a:r>
              <a:rPr lang="zh-CN" altLang="en-US" dirty="0">
                <a:latin typeface="+mn-ea"/>
              </a:rPr>
              <a:t>或</a:t>
            </a:r>
            <a:r>
              <a:rPr lang="zh-CN" altLang="en-US" dirty="0">
                <a:solidFill>
                  <a:srgbClr val="FF0000"/>
                </a:solidFill>
                <a:latin typeface="+mn-ea"/>
              </a:rPr>
              <a:t>偶数（偶校验）</a:t>
            </a:r>
          </a:p>
          <a:p>
            <a:pPr lvl="1">
              <a:lnSpc>
                <a:spcPct val="120000"/>
              </a:lnSpc>
            </a:pPr>
            <a:r>
              <a:rPr lang="zh-CN" altLang="en-US" dirty="0">
                <a:latin typeface="+mn-ea"/>
              </a:rPr>
              <a:t>一起传输发送（</a:t>
            </a:r>
            <a:r>
              <a:rPr lang="en-US" altLang="zh-CN" dirty="0">
                <a:latin typeface="+mn-ea"/>
              </a:rPr>
              <a:t>d+1</a:t>
            </a:r>
            <a:r>
              <a:rPr lang="zh-CN" altLang="en-US" dirty="0">
                <a:latin typeface="+mn-ea"/>
              </a:rPr>
              <a:t>位）。</a:t>
            </a:r>
          </a:p>
        </p:txBody>
      </p:sp>
      <p:sp>
        <p:nvSpPr>
          <p:cNvPr id="775174" name="Text Box 6"/>
          <p:cNvSpPr txBox="1">
            <a:spLocks noChangeArrowheads="1"/>
          </p:cNvSpPr>
          <p:nvPr/>
        </p:nvSpPr>
        <p:spPr bwMode="auto">
          <a:xfrm>
            <a:off x="8014611" y="1554975"/>
            <a:ext cx="35052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b="1" dirty="0">
                <a:solidFill>
                  <a:srgbClr val="FFFF00"/>
                </a:solidFill>
              </a:rPr>
              <a:t>0111000110101011</a:t>
            </a:r>
          </a:p>
        </p:txBody>
      </p:sp>
      <p:sp>
        <p:nvSpPr>
          <p:cNvPr id="775175" name="Text Box 7"/>
          <p:cNvSpPr txBox="1">
            <a:spLocks noChangeArrowheads="1"/>
          </p:cNvSpPr>
          <p:nvPr/>
        </p:nvSpPr>
        <p:spPr bwMode="auto">
          <a:xfrm>
            <a:off x="11604478" y="1567675"/>
            <a:ext cx="4572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b="1">
                <a:solidFill>
                  <a:srgbClr val="FF0000"/>
                </a:solidFill>
              </a:rPr>
              <a:t>1</a:t>
            </a:r>
          </a:p>
        </p:txBody>
      </p:sp>
      <p:sp>
        <p:nvSpPr>
          <p:cNvPr id="775176" name="AutoShape 8"/>
          <p:cNvSpPr>
            <a:spLocks/>
          </p:cNvSpPr>
          <p:nvPr/>
        </p:nvSpPr>
        <p:spPr bwMode="auto">
          <a:xfrm rot="5369850" flipH="1">
            <a:off x="9586237" y="515164"/>
            <a:ext cx="215900" cy="3371849"/>
          </a:xfrm>
          <a:prstGeom prst="leftBrace">
            <a:avLst>
              <a:gd name="adj1" fmla="val 9761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75177" name="Text Box 9"/>
          <p:cNvSpPr txBox="1">
            <a:spLocks noChangeArrowheads="1"/>
          </p:cNvSpPr>
          <p:nvPr/>
        </p:nvSpPr>
        <p:spPr bwMode="auto">
          <a:xfrm>
            <a:off x="9081411" y="2393176"/>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i="1">
                <a:solidFill>
                  <a:srgbClr val="0563C1"/>
                </a:solidFill>
                <a:ea typeface="华文中宋" pitchFamily="2" charset="-122"/>
              </a:rPr>
              <a:t>d</a:t>
            </a:r>
            <a:r>
              <a:rPr lang="zh-CN" altLang="en-US" sz="1800" b="1">
                <a:solidFill>
                  <a:srgbClr val="0563C1"/>
                </a:solidFill>
                <a:ea typeface="华文中宋" pitchFamily="2" charset="-122"/>
              </a:rPr>
              <a:t>位数据</a:t>
            </a:r>
          </a:p>
        </p:txBody>
      </p:sp>
      <p:sp>
        <p:nvSpPr>
          <p:cNvPr id="775179" name="Text Box 11"/>
          <p:cNvSpPr txBox="1">
            <a:spLocks noChangeArrowheads="1"/>
          </p:cNvSpPr>
          <p:nvPr/>
        </p:nvSpPr>
        <p:spPr bwMode="auto">
          <a:xfrm>
            <a:off x="11265244" y="2189651"/>
            <a:ext cx="922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1800" b="1" dirty="0">
                <a:solidFill>
                  <a:srgbClr val="0563C1"/>
                </a:solidFill>
                <a:latin typeface="Comic Sans MS" pitchFamily="66" charset="0"/>
                <a:ea typeface="华文中宋" pitchFamily="2" charset="-122"/>
              </a:rPr>
              <a:t>校验位</a:t>
            </a:r>
          </a:p>
        </p:txBody>
      </p:sp>
      <p:sp>
        <p:nvSpPr>
          <p:cNvPr id="775181" name="Text Box 13"/>
          <p:cNvSpPr txBox="1">
            <a:spLocks noChangeArrowheads="1"/>
          </p:cNvSpPr>
          <p:nvPr/>
        </p:nvSpPr>
        <p:spPr bwMode="auto">
          <a:xfrm>
            <a:off x="9318478" y="1009841"/>
            <a:ext cx="1439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1800" b="1" dirty="0">
                <a:solidFill>
                  <a:srgbClr val="FF0000"/>
                </a:solidFill>
                <a:latin typeface="Comic Sans MS" pitchFamily="66" charset="0"/>
                <a:ea typeface="华文中宋" pitchFamily="2" charset="-122"/>
              </a:rPr>
              <a:t>偶校验</a:t>
            </a:r>
          </a:p>
        </p:txBody>
      </p:sp>
      <p:sp>
        <p:nvSpPr>
          <p:cNvPr id="11" name="Rectangle 3"/>
          <p:cNvSpPr txBox="1">
            <a:spLocks noChangeArrowheads="1"/>
          </p:cNvSpPr>
          <p:nvPr/>
        </p:nvSpPr>
        <p:spPr>
          <a:xfrm>
            <a:off x="302013" y="3035454"/>
            <a:ext cx="11759665" cy="21847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b="1" dirty="0">
                <a:solidFill>
                  <a:srgbClr val="FF0000"/>
                </a:solidFill>
                <a:latin typeface="Microsoft YaHei"/>
              </a:rPr>
              <a:t>接收方：</a:t>
            </a:r>
            <a:endParaRPr lang="en-US" altLang="zh-CN" sz="2400" b="1" dirty="0">
              <a:solidFill>
                <a:srgbClr val="FF0000"/>
              </a:solidFill>
              <a:latin typeface="Microsoft YaHei"/>
            </a:endParaRPr>
          </a:p>
          <a:p>
            <a:pPr lvl="1">
              <a:lnSpc>
                <a:spcPct val="120000"/>
              </a:lnSpc>
            </a:pPr>
            <a:r>
              <a:rPr lang="zh-CN" altLang="en-US" dirty="0">
                <a:solidFill>
                  <a:prstClr val="black"/>
                </a:solidFill>
                <a:latin typeface="Microsoft YaHei"/>
              </a:rPr>
              <a:t>检测收到的信息（</a:t>
            </a:r>
            <a:r>
              <a:rPr lang="en-US" altLang="zh-CN" dirty="0">
                <a:solidFill>
                  <a:prstClr val="black"/>
                </a:solidFill>
                <a:latin typeface="Microsoft YaHei"/>
              </a:rPr>
              <a:t>d+1</a:t>
            </a:r>
            <a:r>
              <a:rPr lang="zh-CN" altLang="en-US" dirty="0">
                <a:solidFill>
                  <a:prstClr val="black"/>
                </a:solidFill>
                <a:latin typeface="Microsoft YaHei"/>
              </a:rPr>
              <a:t>位）中“</a:t>
            </a:r>
            <a:r>
              <a:rPr lang="en-US" altLang="zh-CN" dirty="0">
                <a:solidFill>
                  <a:prstClr val="black"/>
                </a:solidFill>
                <a:latin typeface="Microsoft YaHei"/>
              </a:rPr>
              <a:t>1”</a:t>
            </a:r>
            <a:r>
              <a:rPr lang="zh-CN" altLang="en-US" dirty="0">
                <a:solidFill>
                  <a:prstClr val="black"/>
                </a:solidFill>
                <a:latin typeface="Microsoft YaHei"/>
              </a:rPr>
              <a:t>的个数。</a:t>
            </a:r>
            <a:endParaRPr lang="en-US" altLang="zh-CN" dirty="0">
              <a:solidFill>
                <a:prstClr val="black"/>
              </a:solidFill>
              <a:latin typeface="Microsoft YaHei"/>
            </a:endParaRPr>
          </a:p>
          <a:p>
            <a:pPr lvl="1">
              <a:lnSpc>
                <a:spcPct val="120000"/>
              </a:lnSpc>
            </a:pPr>
            <a:r>
              <a:rPr lang="zh-CN" altLang="en-US" dirty="0">
                <a:solidFill>
                  <a:srgbClr val="0563C1"/>
                </a:solidFill>
                <a:latin typeface="Microsoft YaHei"/>
              </a:rPr>
              <a:t>偶校验：</a:t>
            </a:r>
            <a:r>
              <a:rPr lang="zh-CN" altLang="en-US" dirty="0">
                <a:solidFill>
                  <a:srgbClr val="FF0000"/>
                </a:solidFill>
                <a:latin typeface="Microsoft YaHei"/>
              </a:rPr>
              <a:t>发现奇数个“</a:t>
            </a:r>
            <a:r>
              <a:rPr lang="en-US" altLang="zh-CN" dirty="0">
                <a:solidFill>
                  <a:srgbClr val="FF0000"/>
                </a:solidFill>
                <a:latin typeface="Microsoft YaHei"/>
              </a:rPr>
              <a:t>1</a:t>
            </a:r>
            <a:r>
              <a:rPr lang="zh-CN" altLang="en-US" dirty="0">
                <a:solidFill>
                  <a:srgbClr val="FF0000"/>
                </a:solidFill>
                <a:latin typeface="Microsoft YaHei"/>
              </a:rPr>
              <a:t>”</a:t>
            </a:r>
            <a:r>
              <a:rPr lang="zh-CN" altLang="en-US" dirty="0">
                <a:solidFill>
                  <a:prstClr val="black"/>
                </a:solidFill>
                <a:latin typeface="Microsoft YaHei"/>
              </a:rPr>
              <a:t>，至少有一个比特发生差错（奇数个比特差错）。</a:t>
            </a:r>
            <a:endParaRPr lang="en-US" altLang="zh-CN" dirty="0">
              <a:solidFill>
                <a:prstClr val="black"/>
              </a:solidFill>
              <a:latin typeface="Microsoft YaHei"/>
            </a:endParaRPr>
          </a:p>
          <a:p>
            <a:pPr lvl="1">
              <a:lnSpc>
                <a:spcPct val="120000"/>
              </a:lnSpc>
            </a:pPr>
            <a:r>
              <a:rPr lang="zh-CN" altLang="en-US" dirty="0">
                <a:solidFill>
                  <a:srgbClr val="0563C1"/>
                </a:solidFill>
                <a:latin typeface="Microsoft YaHei"/>
              </a:rPr>
              <a:t>奇校验：</a:t>
            </a:r>
            <a:r>
              <a:rPr lang="zh-CN" altLang="en-US" dirty="0">
                <a:solidFill>
                  <a:srgbClr val="FF0000"/>
                </a:solidFill>
                <a:latin typeface="Microsoft YaHei"/>
              </a:rPr>
              <a:t>发现偶数个“</a:t>
            </a:r>
            <a:r>
              <a:rPr lang="en-US" altLang="zh-CN" dirty="0">
                <a:solidFill>
                  <a:srgbClr val="FF0000"/>
                </a:solidFill>
                <a:latin typeface="Microsoft YaHei"/>
              </a:rPr>
              <a:t>1”</a:t>
            </a:r>
            <a:r>
              <a:rPr lang="zh-CN" altLang="en-US" dirty="0">
                <a:solidFill>
                  <a:prstClr val="black"/>
                </a:solidFill>
                <a:latin typeface="Microsoft YaHei"/>
              </a:rPr>
              <a:t>，至少有一个比特发生差错</a:t>
            </a:r>
            <a:r>
              <a:rPr lang="zh-CN" altLang="en-US" sz="2000" dirty="0">
                <a:solidFill>
                  <a:prstClr val="black"/>
                </a:solidFill>
                <a:latin typeface="Microsoft YaHei"/>
              </a:rPr>
              <a:t>。</a:t>
            </a:r>
          </a:p>
        </p:txBody>
      </p:sp>
      <p:sp>
        <p:nvSpPr>
          <p:cNvPr id="2" name="矩形 1"/>
          <p:cNvSpPr/>
          <p:nvPr/>
        </p:nvSpPr>
        <p:spPr>
          <a:xfrm>
            <a:off x="510363" y="5081276"/>
            <a:ext cx="11415315" cy="1532727"/>
          </a:xfrm>
          <a:prstGeom prst="rect">
            <a:avLst/>
          </a:prstGeom>
        </p:spPr>
        <p:txBody>
          <a:bodyPr wrap="square">
            <a:spAutoFit/>
          </a:bodyPr>
          <a:lstStyle/>
          <a:p>
            <a:pPr marL="342900" indent="-342900">
              <a:lnSpc>
                <a:spcPct val="130000"/>
              </a:lnSpc>
              <a:buFont typeface="Arial" panose="020B0604020202020204" pitchFamily="34" charset="0"/>
              <a:buChar char="•"/>
            </a:pPr>
            <a:r>
              <a:rPr lang="zh-CN" altLang="en-US" sz="2400" dirty="0">
                <a:solidFill>
                  <a:prstClr val="black"/>
                </a:solidFill>
                <a:latin typeface="Microsoft YaHei"/>
              </a:rPr>
              <a:t>可以查出任意奇数个错误，但不能发现偶数个错误。</a:t>
            </a:r>
          </a:p>
          <a:p>
            <a:pPr marL="342900" indent="-342900">
              <a:lnSpc>
                <a:spcPct val="130000"/>
              </a:lnSpc>
              <a:buFont typeface="Arial" panose="020B0604020202020204" pitchFamily="34" charset="0"/>
              <a:buChar char="•"/>
            </a:pPr>
            <a:r>
              <a:rPr lang="zh-CN" altLang="en-US" sz="2400" dirty="0">
                <a:solidFill>
                  <a:prstClr val="black"/>
                </a:solidFill>
                <a:latin typeface="Microsoft YaHei"/>
              </a:rPr>
              <a:t>若比特差错概率很小，差错独立发生，一比特奇偶校验可满足要求。</a:t>
            </a:r>
          </a:p>
          <a:p>
            <a:pPr marL="342900" indent="-342900">
              <a:lnSpc>
                <a:spcPct val="130000"/>
              </a:lnSpc>
              <a:buFont typeface="Arial" panose="020B0604020202020204" pitchFamily="34" charset="0"/>
              <a:buChar char="•"/>
            </a:pPr>
            <a:r>
              <a:rPr lang="zh-CN" altLang="en-US" sz="2400" dirty="0">
                <a:solidFill>
                  <a:prstClr val="black"/>
                </a:solidFill>
                <a:latin typeface="Microsoft YaHei"/>
              </a:rPr>
              <a:t>若差错集中一起“突发”（突发差错），一帧中未检测到的差错的概率达到</a:t>
            </a:r>
            <a:r>
              <a:rPr lang="en-US" altLang="zh-CN" sz="2400" dirty="0">
                <a:solidFill>
                  <a:prstClr val="black"/>
                </a:solidFill>
                <a:latin typeface="Microsoft YaHei"/>
              </a:rPr>
              <a:t>50%</a:t>
            </a:r>
            <a:r>
              <a:rPr lang="zh-CN" altLang="en-US" sz="2400" dirty="0">
                <a:solidFill>
                  <a:prstClr val="black"/>
                </a:solidFill>
                <a:latin typeface="Microsoft YaHei"/>
              </a:rPr>
              <a:t>。</a:t>
            </a:r>
          </a:p>
        </p:txBody>
      </p:sp>
    </p:spTree>
    <p:extLst>
      <p:ext uri="{BB962C8B-B14F-4D97-AF65-F5344CB8AC3E}">
        <p14:creationId xmlns:p14="http://schemas.microsoft.com/office/powerpoint/2010/main" val="2186914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5181"/>
                                        </p:tgtEl>
                                        <p:attrNameLst>
                                          <p:attrName>style.visibility</p:attrName>
                                        </p:attrNameLst>
                                      </p:cBhvr>
                                      <p:to>
                                        <p:strVal val="visible"/>
                                      </p:to>
                                    </p:set>
                                    <p:animEffect transition="in" filter="dissolve">
                                      <p:cBhvr>
                                        <p:cTn id="7" dur="500"/>
                                        <p:tgtEl>
                                          <p:spTgt spid="77518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75174"/>
                                        </p:tgtEl>
                                        <p:attrNameLst>
                                          <p:attrName>style.visibility</p:attrName>
                                        </p:attrNameLst>
                                      </p:cBhvr>
                                      <p:to>
                                        <p:strVal val="visible"/>
                                      </p:to>
                                    </p:set>
                                    <p:animEffect transition="in" filter="dissolve">
                                      <p:cBhvr>
                                        <p:cTn id="10" dur="500"/>
                                        <p:tgtEl>
                                          <p:spTgt spid="77517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5176"/>
                                        </p:tgtEl>
                                        <p:attrNameLst>
                                          <p:attrName>style.visibility</p:attrName>
                                        </p:attrNameLst>
                                      </p:cBhvr>
                                      <p:to>
                                        <p:strVal val="visible"/>
                                      </p:to>
                                    </p:set>
                                    <p:animEffect transition="in" filter="dissolve">
                                      <p:cBhvr>
                                        <p:cTn id="13" dur="500"/>
                                        <p:tgtEl>
                                          <p:spTgt spid="77517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75177"/>
                                        </p:tgtEl>
                                        <p:attrNameLst>
                                          <p:attrName>style.visibility</p:attrName>
                                        </p:attrNameLst>
                                      </p:cBhvr>
                                      <p:to>
                                        <p:strVal val="visible"/>
                                      </p:to>
                                    </p:set>
                                    <p:animEffect transition="in" filter="dissolve">
                                      <p:cBhvr>
                                        <p:cTn id="16" dur="500"/>
                                        <p:tgtEl>
                                          <p:spTgt spid="77517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75175"/>
                                        </p:tgtEl>
                                        <p:attrNameLst>
                                          <p:attrName>style.visibility</p:attrName>
                                        </p:attrNameLst>
                                      </p:cBhvr>
                                      <p:to>
                                        <p:strVal val="visible"/>
                                      </p:to>
                                    </p:set>
                                    <p:animEffect transition="in" filter="dissolve">
                                      <p:cBhvr>
                                        <p:cTn id="19" dur="500"/>
                                        <p:tgtEl>
                                          <p:spTgt spid="77517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75179"/>
                                        </p:tgtEl>
                                        <p:attrNameLst>
                                          <p:attrName>style.visibility</p:attrName>
                                        </p:attrNameLst>
                                      </p:cBhvr>
                                      <p:to>
                                        <p:strVal val="visible"/>
                                      </p:to>
                                    </p:set>
                                    <p:animEffect transition="in" filter="dissolve">
                                      <p:cBhvr>
                                        <p:cTn id="22" dur="500"/>
                                        <p:tgtEl>
                                          <p:spTgt spid="775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4" grpId="0" animBg="1"/>
      <p:bldP spid="775175" grpId="0" animBg="1"/>
      <p:bldP spid="775176" grpId="0" animBg="1"/>
      <p:bldP spid="775177" grpId="0"/>
      <p:bldP spid="775179" grpId="0"/>
      <p:bldP spid="7751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E120B384-AA36-421C-A7D1-0C7EC4A994DC}" type="slidenum">
              <a:rPr lang="en-US" altLang="zh-CN" sz="1200" smtClean="0">
                <a:solidFill>
                  <a:prstClr val="black"/>
                </a:solidFill>
                <a:latin typeface="Arial" pitchFamily="34" charset="0"/>
              </a:rPr>
              <a:pPr>
                <a:spcBef>
                  <a:spcPct val="0"/>
                </a:spcBef>
                <a:buClrTx/>
                <a:buSzTx/>
                <a:buFontTx/>
                <a:buNone/>
              </a:pPr>
              <a:t>18</a:t>
            </a:fld>
            <a:endParaRPr lang="en-US" altLang="zh-CN" sz="1200">
              <a:solidFill>
                <a:prstClr val="black"/>
              </a:solidFill>
              <a:latin typeface="Arial" pitchFamily="34" charset="0"/>
            </a:endParaRPr>
          </a:p>
        </p:txBody>
      </p:sp>
      <p:sp>
        <p:nvSpPr>
          <p:cNvPr id="18435" name="Rectangle 2"/>
          <p:cNvSpPr>
            <a:spLocks noGrp="1" noChangeArrowheads="1"/>
          </p:cNvSpPr>
          <p:nvPr>
            <p:ph type="title" idx="4294967295"/>
          </p:nvPr>
        </p:nvSpPr>
        <p:spPr>
          <a:xfrm>
            <a:off x="0" y="228600"/>
            <a:ext cx="11991372" cy="1143000"/>
          </a:xfrm>
          <a:prstGeom prst="rect">
            <a:avLst/>
          </a:prstGeom>
        </p:spPr>
        <p:txBody>
          <a:bodyPr/>
          <a:lstStyle/>
          <a:p>
            <a:pPr algn="ctr"/>
            <a:r>
              <a:rPr lang="zh-CN" altLang="en-US" dirty="0"/>
              <a:t>二维奇偶校验</a:t>
            </a:r>
          </a:p>
        </p:txBody>
      </p:sp>
      <p:sp>
        <p:nvSpPr>
          <p:cNvPr id="18436" name="Rectangle 3"/>
          <p:cNvSpPr>
            <a:spLocks noGrp="1" noChangeArrowheads="1"/>
          </p:cNvSpPr>
          <p:nvPr>
            <p:ph type="body" idx="4294967295"/>
          </p:nvPr>
        </p:nvSpPr>
        <p:spPr>
          <a:xfrm>
            <a:off x="458486" y="1459089"/>
            <a:ext cx="5537200" cy="3055233"/>
          </a:xfrm>
          <a:prstGeom prst="rect">
            <a:avLst/>
          </a:prstGeom>
        </p:spPr>
        <p:txBody>
          <a:bodyPr/>
          <a:lstStyle/>
          <a:p>
            <a:pPr eaLnBrk="1">
              <a:lnSpc>
                <a:spcPct val="105000"/>
              </a:lnSpc>
            </a:pPr>
            <a:r>
              <a:rPr lang="zh-CN" altLang="en-US" sz="2400" b="1" dirty="0">
                <a:solidFill>
                  <a:srgbClr val="FF0000"/>
                </a:solidFill>
                <a:latin typeface="+mn-ea"/>
              </a:rPr>
              <a:t>基本思想：</a:t>
            </a:r>
          </a:p>
          <a:p>
            <a:pPr lvl="1">
              <a:lnSpc>
                <a:spcPct val="115000"/>
              </a:lnSpc>
            </a:pPr>
            <a:r>
              <a:rPr lang="zh-CN" altLang="en-US" dirty="0">
                <a:latin typeface="+mn-ea"/>
              </a:rPr>
              <a:t>将要传信息</a:t>
            </a:r>
            <a:r>
              <a:rPr lang="en-US" altLang="zh-CN" dirty="0">
                <a:latin typeface="+mn-ea"/>
              </a:rPr>
              <a:t>D</a:t>
            </a:r>
            <a:r>
              <a:rPr lang="zh-CN" altLang="en-US" dirty="0">
                <a:latin typeface="+mn-ea"/>
              </a:rPr>
              <a:t>（</a:t>
            </a:r>
            <a:r>
              <a:rPr lang="en-US" altLang="zh-CN" dirty="0">
                <a:latin typeface="+mn-ea"/>
              </a:rPr>
              <a:t>d</a:t>
            </a:r>
            <a:r>
              <a:rPr lang="zh-CN" altLang="en-US" dirty="0">
                <a:latin typeface="+mn-ea"/>
              </a:rPr>
              <a:t>比特）划分为</a:t>
            </a:r>
            <a:r>
              <a:rPr lang="en-US" altLang="zh-CN" dirty="0">
                <a:solidFill>
                  <a:srgbClr val="FF0000"/>
                </a:solidFill>
                <a:latin typeface="+mn-ea"/>
              </a:rPr>
              <a:t>i</a:t>
            </a:r>
            <a:r>
              <a:rPr lang="zh-CN" altLang="en-US" dirty="0">
                <a:solidFill>
                  <a:srgbClr val="FF0000"/>
                </a:solidFill>
                <a:latin typeface="+mn-ea"/>
              </a:rPr>
              <a:t>行</a:t>
            </a:r>
            <a:r>
              <a:rPr lang="en-US" altLang="zh-CN" dirty="0">
                <a:solidFill>
                  <a:srgbClr val="FF0000"/>
                </a:solidFill>
                <a:latin typeface="+mn-ea"/>
              </a:rPr>
              <a:t>j </a:t>
            </a:r>
            <a:r>
              <a:rPr lang="zh-CN" altLang="en-US" dirty="0">
                <a:solidFill>
                  <a:srgbClr val="FF0000"/>
                </a:solidFill>
                <a:latin typeface="+mn-ea"/>
              </a:rPr>
              <a:t>列（</a:t>
            </a:r>
            <a:r>
              <a:rPr lang="en-US" altLang="zh-CN" dirty="0">
                <a:solidFill>
                  <a:srgbClr val="FF0000"/>
                </a:solidFill>
                <a:latin typeface="+mn-ea"/>
              </a:rPr>
              <a:t>i </a:t>
            </a:r>
            <a:r>
              <a:rPr lang="zh-CN" altLang="en-US" dirty="0">
                <a:solidFill>
                  <a:srgbClr val="FF0000"/>
                </a:solidFill>
                <a:latin typeface="+mn-ea"/>
              </a:rPr>
              <a:t>个组，每组</a:t>
            </a:r>
            <a:r>
              <a:rPr lang="en-US" altLang="zh-CN" dirty="0">
                <a:solidFill>
                  <a:srgbClr val="FF0000"/>
                </a:solidFill>
                <a:latin typeface="+mn-ea"/>
              </a:rPr>
              <a:t>j</a:t>
            </a:r>
            <a:r>
              <a:rPr lang="zh-CN" altLang="en-US" dirty="0">
                <a:solidFill>
                  <a:srgbClr val="FF0000"/>
                </a:solidFill>
                <a:latin typeface="+mn-ea"/>
              </a:rPr>
              <a:t>位）</a:t>
            </a:r>
            <a:r>
              <a:rPr lang="zh-CN" altLang="en-US" dirty="0">
                <a:latin typeface="+mn-ea"/>
              </a:rPr>
              <a:t>；</a:t>
            </a:r>
          </a:p>
          <a:p>
            <a:pPr lvl="1">
              <a:lnSpc>
                <a:spcPct val="115000"/>
              </a:lnSpc>
            </a:pPr>
            <a:r>
              <a:rPr lang="zh-CN" altLang="en-US" dirty="0">
                <a:latin typeface="+mn-ea"/>
              </a:rPr>
              <a:t>对每行和每列分别计算奇偶值；</a:t>
            </a:r>
          </a:p>
          <a:p>
            <a:pPr lvl="1">
              <a:lnSpc>
                <a:spcPct val="115000"/>
              </a:lnSpc>
            </a:pPr>
            <a:r>
              <a:rPr lang="zh-CN" altLang="en-US" dirty="0">
                <a:latin typeface="+mn-ea"/>
              </a:rPr>
              <a:t>结果的</a:t>
            </a:r>
            <a:r>
              <a:rPr lang="en-US" altLang="zh-CN" dirty="0">
                <a:solidFill>
                  <a:srgbClr val="FF0000"/>
                </a:solidFill>
                <a:latin typeface="+mn-ea"/>
              </a:rPr>
              <a:t>i+j+1</a:t>
            </a:r>
            <a:r>
              <a:rPr lang="zh-CN" altLang="en-US" dirty="0">
                <a:latin typeface="+mn-ea"/>
              </a:rPr>
              <a:t>个奇偶比特构成了帧的差错检测比特。</a:t>
            </a:r>
          </a:p>
          <a:p>
            <a:pPr eaLnBrk="1">
              <a:lnSpc>
                <a:spcPct val="115000"/>
              </a:lnSpc>
              <a:buFont typeface="Wingdings" pitchFamily="2" charset="2"/>
              <a:buNone/>
            </a:pPr>
            <a:r>
              <a:rPr lang="zh-CN" altLang="en-US" sz="2400" dirty="0">
                <a:latin typeface="+mn-ea"/>
              </a:rPr>
              <a:t>    </a:t>
            </a:r>
          </a:p>
        </p:txBody>
      </p:sp>
      <p:pic>
        <p:nvPicPr>
          <p:cNvPr id="13" name="Picture 5" descr="523 Double Bit Parity"/>
          <p:cNvPicPr>
            <a:picLocks noChangeAspect="1" noChangeArrowheads="1"/>
          </p:cNvPicPr>
          <p:nvPr/>
        </p:nvPicPr>
        <p:blipFill rotWithShape="1">
          <a:blip r:embed="rId3">
            <a:extLst>
              <a:ext uri="{28A0092B-C50C-407E-A947-70E740481C1C}">
                <a14:useLocalDpi xmlns:a14="http://schemas.microsoft.com/office/drawing/2010/main" val="0"/>
              </a:ext>
            </a:extLst>
          </a:blip>
          <a:srcRect b="53187"/>
          <a:stretch/>
        </p:blipFill>
        <p:spPr bwMode="auto">
          <a:xfrm>
            <a:off x="5867594" y="2176815"/>
            <a:ext cx="5873556" cy="3016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8803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523 Double Bit Parity"/>
          <p:cNvPicPr>
            <a:picLocks noChangeAspect="1" noChangeArrowheads="1"/>
          </p:cNvPicPr>
          <p:nvPr/>
        </p:nvPicPr>
        <p:blipFill rotWithShape="1">
          <a:blip r:embed="rId3">
            <a:extLst>
              <a:ext uri="{28A0092B-C50C-407E-A947-70E740481C1C}">
                <a14:useLocalDpi xmlns:a14="http://schemas.microsoft.com/office/drawing/2010/main" val="0"/>
              </a:ext>
            </a:extLst>
          </a:blip>
          <a:srcRect t="46118"/>
          <a:stretch/>
        </p:blipFill>
        <p:spPr bwMode="auto">
          <a:xfrm>
            <a:off x="6278534" y="2779888"/>
            <a:ext cx="5352830" cy="3163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813AEE08-78AA-4558-9BF1-10D4BC6DDBB7}" type="slidenum">
              <a:rPr lang="en-US" altLang="zh-CN" sz="1200" smtClean="0">
                <a:solidFill>
                  <a:prstClr val="black"/>
                </a:solidFill>
                <a:latin typeface="Arial" pitchFamily="34" charset="0"/>
              </a:rPr>
              <a:pPr>
                <a:spcBef>
                  <a:spcPct val="0"/>
                </a:spcBef>
                <a:buClrTx/>
                <a:buSzTx/>
                <a:buFontTx/>
                <a:buNone/>
              </a:pPr>
              <a:t>19</a:t>
            </a:fld>
            <a:endParaRPr lang="en-US" altLang="zh-CN" sz="1200">
              <a:solidFill>
                <a:prstClr val="black"/>
              </a:solidFill>
              <a:latin typeface="Arial" pitchFamily="34" charset="0"/>
            </a:endParaRPr>
          </a:p>
        </p:txBody>
      </p:sp>
      <p:sp>
        <p:nvSpPr>
          <p:cNvPr id="19459" name="Rectangle 2"/>
          <p:cNvSpPr>
            <a:spLocks noGrp="1" noChangeArrowheads="1"/>
          </p:cNvSpPr>
          <p:nvPr>
            <p:ph type="title" idx="4294967295"/>
          </p:nvPr>
        </p:nvSpPr>
        <p:spPr>
          <a:xfrm>
            <a:off x="0" y="228600"/>
            <a:ext cx="12060820" cy="1143000"/>
          </a:xfrm>
          <a:prstGeom prst="rect">
            <a:avLst/>
          </a:prstGeom>
        </p:spPr>
        <p:txBody>
          <a:bodyPr/>
          <a:lstStyle/>
          <a:p>
            <a:pPr algn="ctr"/>
            <a:r>
              <a:rPr lang="zh-CN" altLang="en-US" dirty="0"/>
              <a:t>二维奇偶校验的例子</a:t>
            </a:r>
            <a:endParaRPr lang="zh-CN" altLang="en-US" u="none" dirty="0">
              <a:solidFill>
                <a:schemeClr val="tx1"/>
              </a:solidFill>
            </a:endParaRPr>
          </a:p>
        </p:txBody>
      </p:sp>
      <p:sp>
        <p:nvSpPr>
          <p:cNvPr id="779269" name="Text Box 5"/>
          <p:cNvSpPr txBox="1">
            <a:spLocks noChangeArrowheads="1"/>
          </p:cNvSpPr>
          <p:nvPr/>
        </p:nvSpPr>
        <p:spPr bwMode="auto">
          <a:xfrm>
            <a:off x="465667" y="2501901"/>
            <a:ext cx="51308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5000"/>
              </a:lnSpc>
              <a:buClr>
                <a:srgbClr val="ED7D31"/>
              </a:buClr>
              <a:buFont typeface="Wingdings" pitchFamily="2" charset="2"/>
              <a:buNone/>
            </a:pPr>
            <a:r>
              <a:rPr lang="zh-CN" altLang="en-US" sz="2400" b="1" dirty="0">
                <a:solidFill>
                  <a:srgbClr val="FF0000"/>
                </a:solidFill>
                <a:latin typeface="Microsoft YaHei"/>
                <a:ea typeface="Microsoft YaHei"/>
              </a:rPr>
              <a:t>特点：</a:t>
            </a:r>
          </a:p>
          <a:p>
            <a:pPr marL="342900" indent="-342900">
              <a:lnSpc>
                <a:spcPct val="125000"/>
              </a:lnSpc>
              <a:buClr>
                <a:srgbClr val="ED7D31"/>
              </a:buClr>
              <a:buFont typeface="Wingdings" panose="05000000000000000000" pitchFamily="2" charset="2"/>
              <a:buChar char="l"/>
            </a:pPr>
            <a:r>
              <a:rPr lang="zh-CN" altLang="en-US" sz="2400" dirty="0">
                <a:solidFill>
                  <a:prstClr val="black"/>
                </a:solidFill>
                <a:latin typeface="Microsoft YaHei"/>
                <a:ea typeface="Microsoft YaHei"/>
              </a:rPr>
              <a:t>可以</a:t>
            </a:r>
            <a:r>
              <a:rPr lang="zh-CN" altLang="en-US" sz="2400" dirty="0">
                <a:solidFill>
                  <a:srgbClr val="FF0000"/>
                </a:solidFill>
                <a:latin typeface="Microsoft YaHei"/>
                <a:ea typeface="Microsoft YaHei"/>
              </a:rPr>
              <a:t>检测并纠正单个比特差错</a:t>
            </a:r>
            <a:r>
              <a:rPr lang="zh-CN" altLang="en-US" sz="2400" dirty="0">
                <a:solidFill>
                  <a:prstClr val="black"/>
                </a:solidFill>
                <a:latin typeface="Microsoft YaHei"/>
                <a:ea typeface="Microsoft YaHei"/>
              </a:rPr>
              <a:t>（数据或校验位中）。</a:t>
            </a:r>
          </a:p>
          <a:p>
            <a:pPr marL="342900" indent="-342900">
              <a:lnSpc>
                <a:spcPct val="125000"/>
              </a:lnSpc>
              <a:buClr>
                <a:srgbClr val="ED7D31"/>
              </a:buClr>
              <a:buFont typeface="Wingdings" panose="05000000000000000000" pitchFamily="2" charset="2"/>
              <a:buChar char="l"/>
            </a:pPr>
            <a:r>
              <a:rPr lang="zh-CN" altLang="en-US" sz="2400" dirty="0">
                <a:solidFill>
                  <a:prstClr val="black"/>
                </a:solidFill>
                <a:latin typeface="Microsoft YaHei"/>
                <a:ea typeface="Microsoft YaHei"/>
              </a:rPr>
              <a:t>能够</a:t>
            </a:r>
            <a:r>
              <a:rPr lang="zh-CN" altLang="en-US" sz="2400" dirty="0">
                <a:solidFill>
                  <a:srgbClr val="FF0000"/>
                </a:solidFill>
                <a:latin typeface="Microsoft YaHei"/>
                <a:ea typeface="Microsoft YaHei"/>
              </a:rPr>
              <a:t>检测</a:t>
            </a:r>
            <a:r>
              <a:rPr lang="en-US" altLang="zh-CN" sz="2400" dirty="0">
                <a:solidFill>
                  <a:srgbClr val="FF0000"/>
                </a:solidFill>
                <a:latin typeface="Microsoft YaHei"/>
                <a:ea typeface="Microsoft YaHei"/>
              </a:rPr>
              <a:t>(</a:t>
            </a:r>
            <a:r>
              <a:rPr lang="zh-CN" altLang="en-US" sz="2400" dirty="0">
                <a:solidFill>
                  <a:srgbClr val="FF0000"/>
                </a:solidFill>
                <a:latin typeface="Microsoft YaHei"/>
                <a:ea typeface="Microsoft YaHei"/>
              </a:rPr>
              <a:t>但不能纠正</a:t>
            </a:r>
            <a:r>
              <a:rPr lang="en-US" altLang="zh-CN" sz="2400" dirty="0">
                <a:solidFill>
                  <a:srgbClr val="FF0000"/>
                </a:solidFill>
                <a:latin typeface="Microsoft YaHei"/>
                <a:ea typeface="Microsoft YaHei"/>
              </a:rPr>
              <a:t>)</a:t>
            </a:r>
            <a:r>
              <a:rPr lang="zh-CN" altLang="en-US" sz="2400" dirty="0">
                <a:solidFill>
                  <a:srgbClr val="FF0000"/>
                </a:solidFill>
                <a:latin typeface="Microsoft YaHei"/>
                <a:ea typeface="Microsoft YaHei"/>
              </a:rPr>
              <a:t>分组中任意两个比特的差错</a:t>
            </a:r>
            <a:r>
              <a:rPr lang="zh-CN" altLang="en-US" sz="2400" dirty="0">
                <a:solidFill>
                  <a:prstClr val="black"/>
                </a:solidFill>
                <a:latin typeface="Microsoft YaHei"/>
                <a:ea typeface="Microsoft YaHei"/>
              </a:rPr>
              <a:t>。</a:t>
            </a:r>
          </a:p>
        </p:txBody>
      </p:sp>
      <p:sp>
        <p:nvSpPr>
          <p:cNvPr id="779271" name="Freeform 7"/>
          <p:cNvSpPr>
            <a:spLocks/>
          </p:cNvSpPr>
          <p:nvPr/>
        </p:nvSpPr>
        <p:spPr bwMode="auto">
          <a:xfrm>
            <a:off x="7272866" y="2563194"/>
            <a:ext cx="2607733" cy="433388"/>
          </a:xfrm>
          <a:custGeom>
            <a:avLst/>
            <a:gdLst>
              <a:gd name="T0" fmla="*/ 0 w 1256"/>
              <a:gd name="T1" fmla="*/ 2147483647 h 233"/>
              <a:gd name="T2" fmla="*/ 2147483647 w 1256"/>
              <a:gd name="T3" fmla="*/ 0 h 233"/>
              <a:gd name="T4" fmla="*/ 2147483647 w 1256"/>
              <a:gd name="T5" fmla="*/ 2147483647 h 233"/>
              <a:gd name="T6" fmla="*/ 0 60000 65536"/>
              <a:gd name="T7" fmla="*/ 0 60000 65536"/>
              <a:gd name="T8" fmla="*/ 0 60000 65536"/>
            </a:gdLst>
            <a:ahLst/>
            <a:cxnLst>
              <a:cxn ang="T6">
                <a:pos x="T0" y="T1"/>
              </a:cxn>
              <a:cxn ang="T7">
                <a:pos x="T2" y="T3"/>
              </a:cxn>
              <a:cxn ang="T8">
                <a:pos x="T4" y="T5"/>
              </a:cxn>
            </a:cxnLst>
            <a:rect l="0" t="0" r="r" b="b"/>
            <a:pathLst>
              <a:path w="1256" h="233">
                <a:moveTo>
                  <a:pt x="0" y="232"/>
                </a:moveTo>
                <a:cubicBezTo>
                  <a:pt x="103" y="193"/>
                  <a:pt x="407" y="0"/>
                  <a:pt x="616" y="0"/>
                </a:cubicBezTo>
                <a:cubicBezTo>
                  <a:pt x="825" y="0"/>
                  <a:pt x="1123" y="185"/>
                  <a:pt x="1256" y="233"/>
                </a:cubicBezTo>
              </a:path>
            </a:pathLst>
          </a:custGeom>
          <a:noFill/>
          <a:ln w="28575" cap="flat" cmpd="sng">
            <a:solidFill>
              <a:srgbClr val="FF0000"/>
            </a:solidFill>
            <a:prstDash val="dash"/>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79272" name="AutoShape 8"/>
          <p:cNvSpPr>
            <a:spLocks noChangeArrowheads="1"/>
          </p:cNvSpPr>
          <p:nvPr/>
        </p:nvSpPr>
        <p:spPr bwMode="auto">
          <a:xfrm>
            <a:off x="6030410" y="5943600"/>
            <a:ext cx="2184400" cy="520700"/>
          </a:xfrm>
          <a:prstGeom prst="wedgeRoundRectCallout">
            <a:avLst>
              <a:gd name="adj1" fmla="val 86338"/>
              <a:gd name="adj2" fmla="val -32225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400" b="1">
                <a:solidFill>
                  <a:srgbClr val="FFFF00"/>
                </a:solidFill>
                <a:latin typeface="华文中宋" pitchFamily="2" charset="-122"/>
                <a:ea typeface="华文中宋" pitchFamily="2" charset="-122"/>
              </a:rPr>
              <a:t>行、列确定</a:t>
            </a:r>
          </a:p>
        </p:txBody>
      </p:sp>
      <p:sp>
        <p:nvSpPr>
          <p:cNvPr id="779273" name="Text Box 9"/>
          <p:cNvSpPr txBox="1">
            <a:spLocks noChangeArrowheads="1"/>
          </p:cNvSpPr>
          <p:nvPr/>
        </p:nvSpPr>
        <p:spPr bwMode="auto">
          <a:xfrm>
            <a:off x="584200" y="1190625"/>
            <a:ext cx="641773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5000"/>
              </a:lnSpc>
              <a:buClr>
                <a:srgbClr val="ED7D31"/>
              </a:buClr>
              <a:buFont typeface="Wingdings" pitchFamily="2" charset="2"/>
              <a:buNone/>
            </a:pPr>
            <a:r>
              <a:rPr lang="zh-CN" altLang="en-US" sz="2400" dirty="0">
                <a:solidFill>
                  <a:prstClr val="black"/>
                </a:solidFill>
                <a:latin typeface="Microsoft YaHei"/>
                <a:ea typeface="Microsoft YaHei"/>
              </a:rPr>
              <a:t>要发送的数据比特</a:t>
            </a:r>
            <a:r>
              <a:rPr lang="en-US" altLang="zh-CN" sz="2400" dirty="0">
                <a:solidFill>
                  <a:srgbClr val="0563C1"/>
                </a:solidFill>
                <a:latin typeface="Microsoft YaHei"/>
                <a:ea typeface="Microsoft YaHei"/>
              </a:rPr>
              <a:t>10101 11110 01110</a:t>
            </a:r>
            <a:r>
              <a:rPr lang="zh-CN" altLang="en-US" sz="2400" dirty="0">
                <a:solidFill>
                  <a:srgbClr val="0563C1"/>
                </a:solidFill>
                <a:latin typeface="Microsoft YaHei"/>
                <a:ea typeface="Microsoft YaHei"/>
              </a:rPr>
              <a:t>，</a:t>
            </a:r>
          </a:p>
          <a:p>
            <a:pPr>
              <a:lnSpc>
                <a:spcPct val="125000"/>
              </a:lnSpc>
              <a:buClr>
                <a:srgbClr val="ED7D31"/>
              </a:buClr>
              <a:buFont typeface="Wingdings" pitchFamily="2" charset="2"/>
              <a:buNone/>
            </a:pPr>
            <a:r>
              <a:rPr lang="zh-CN" altLang="en-US" sz="2400" dirty="0">
                <a:solidFill>
                  <a:prstClr val="black"/>
                </a:solidFill>
                <a:latin typeface="Microsoft YaHei"/>
                <a:ea typeface="Microsoft YaHei"/>
              </a:rPr>
              <a:t>划分</a:t>
            </a:r>
            <a:r>
              <a:rPr lang="en-US" altLang="zh-CN" sz="2400" dirty="0">
                <a:solidFill>
                  <a:srgbClr val="FF0000"/>
                </a:solidFill>
                <a:latin typeface="Microsoft YaHei"/>
                <a:ea typeface="Microsoft YaHei"/>
              </a:rPr>
              <a:t>3</a:t>
            </a:r>
            <a:r>
              <a:rPr lang="zh-CN" altLang="en-US" sz="2400" dirty="0">
                <a:solidFill>
                  <a:srgbClr val="FF0000"/>
                </a:solidFill>
                <a:latin typeface="Microsoft YaHei"/>
                <a:ea typeface="Microsoft YaHei"/>
              </a:rPr>
              <a:t>组</a:t>
            </a:r>
            <a:r>
              <a:rPr lang="zh-CN" altLang="en-US" sz="2400" dirty="0">
                <a:solidFill>
                  <a:prstClr val="black"/>
                </a:solidFill>
                <a:latin typeface="Microsoft YaHei"/>
                <a:ea typeface="Microsoft YaHei"/>
              </a:rPr>
              <a:t>，每组</a:t>
            </a:r>
            <a:r>
              <a:rPr lang="en-US" altLang="zh-CN" sz="2400" dirty="0">
                <a:solidFill>
                  <a:srgbClr val="FF0000"/>
                </a:solidFill>
                <a:latin typeface="Microsoft YaHei"/>
                <a:ea typeface="Microsoft YaHei"/>
              </a:rPr>
              <a:t>5</a:t>
            </a:r>
            <a:r>
              <a:rPr lang="zh-CN" altLang="en-US" sz="2400" dirty="0">
                <a:solidFill>
                  <a:srgbClr val="FF0000"/>
                </a:solidFill>
                <a:latin typeface="Microsoft YaHei"/>
                <a:ea typeface="Microsoft YaHei"/>
              </a:rPr>
              <a:t>个</a:t>
            </a:r>
            <a:r>
              <a:rPr lang="zh-CN" altLang="en-US" sz="2400" dirty="0">
                <a:solidFill>
                  <a:prstClr val="black"/>
                </a:solidFill>
                <a:latin typeface="Microsoft YaHei"/>
                <a:ea typeface="Microsoft YaHei"/>
              </a:rPr>
              <a:t>比特。进行</a:t>
            </a:r>
            <a:r>
              <a:rPr lang="zh-CN" altLang="en-US" sz="2400" dirty="0">
                <a:solidFill>
                  <a:srgbClr val="FF0000"/>
                </a:solidFill>
                <a:latin typeface="Microsoft YaHei"/>
                <a:ea typeface="Microsoft YaHei"/>
              </a:rPr>
              <a:t>行</a:t>
            </a:r>
            <a:r>
              <a:rPr lang="zh-CN" altLang="en-US" sz="2400" dirty="0">
                <a:solidFill>
                  <a:prstClr val="black"/>
                </a:solidFill>
                <a:latin typeface="Microsoft YaHei"/>
                <a:ea typeface="Microsoft YaHei"/>
              </a:rPr>
              <a:t>、</a:t>
            </a:r>
            <a:r>
              <a:rPr lang="zh-CN" altLang="en-US" sz="2400" dirty="0">
                <a:solidFill>
                  <a:srgbClr val="FF0000"/>
                </a:solidFill>
                <a:latin typeface="Microsoft YaHei"/>
                <a:ea typeface="Microsoft YaHei"/>
              </a:rPr>
              <a:t>列偶</a:t>
            </a:r>
            <a:r>
              <a:rPr lang="zh-CN" altLang="en-US" sz="2400" dirty="0">
                <a:solidFill>
                  <a:prstClr val="black"/>
                </a:solidFill>
                <a:latin typeface="Microsoft YaHei"/>
                <a:ea typeface="Microsoft YaHei"/>
              </a:rPr>
              <a:t>校验</a:t>
            </a:r>
          </a:p>
        </p:txBody>
      </p:sp>
    </p:spTree>
    <p:extLst>
      <p:ext uri="{BB962C8B-B14F-4D97-AF65-F5344CB8AC3E}">
        <p14:creationId xmlns:p14="http://schemas.microsoft.com/office/powerpoint/2010/main" val="3464353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9273"/>
                                        </p:tgtEl>
                                        <p:attrNameLst>
                                          <p:attrName>style.visibility</p:attrName>
                                        </p:attrNameLst>
                                      </p:cBhvr>
                                      <p:to>
                                        <p:strVal val="visible"/>
                                      </p:to>
                                    </p:set>
                                    <p:animEffect transition="in" filter="dissolve">
                                      <p:cBhvr>
                                        <p:cTn id="7" dur="500"/>
                                        <p:tgtEl>
                                          <p:spTgt spid="7792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79269">
                                            <p:txEl>
                                              <p:pRg st="0" end="0"/>
                                            </p:txEl>
                                          </p:spTgt>
                                        </p:tgtEl>
                                        <p:attrNameLst>
                                          <p:attrName>style.visibility</p:attrName>
                                        </p:attrNameLst>
                                      </p:cBhvr>
                                      <p:to>
                                        <p:strVal val="visible"/>
                                      </p:to>
                                    </p:set>
                                    <p:animEffect transition="in" filter="dissolve">
                                      <p:cBhvr>
                                        <p:cTn id="12" dur="500"/>
                                        <p:tgtEl>
                                          <p:spTgt spid="779269">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779269">
                                            <p:txEl>
                                              <p:pRg st="1" end="1"/>
                                            </p:txEl>
                                          </p:spTgt>
                                        </p:tgtEl>
                                        <p:attrNameLst>
                                          <p:attrName>style.visibility</p:attrName>
                                        </p:attrNameLst>
                                      </p:cBhvr>
                                      <p:to>
                                        <p:strVal val="visible"/>
                                      </p:to>
                                    </p:set>
                                    <p:animEffect transition="in" filter="dissolve">
                                      <p:cBhvr>
                                        <p:cTn id="15" dur="500"/>
                                        <p:tgtEl>
                                          <p:spTgt spid="779269">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779269">
                                            <p:txEl>
                                              <p:pRg st="2" end="2"/>
                                            </p:txEl>
                                          </p:spTgt>
                                        </p:tgtEl>
                                        <p:attrNameLst>
                                          <p:attrName>style.visibility</p:attrName>
                                        </p:attrNameLst>
                                      </p:cBhvr>
                                      <p:to>
                                        <p:strVal val="visible"/>
                                      </p:to>
                                    </p:set>
                                    <p:animEffect transition="in" filter="dissolve">
                                      <p:cBhvr>
                                        <p:cTn id="18" dur="500"/>
                                        <p:tgtEl>
                                          <p:spTgt spid="779269">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79271"/>
                                        </p:tgtEl>
                                        <p:attrNameLst>
                                          <p:attrName>style.visibility</p:attrName>
                                        </p:attrNameLst>
                                      </p:cBhvr>
                                      <p:to>
                                        <p:strVal val="visible"/>
                                      </p:to>
                                    </p:set>
                                    <p:animEffect transition="in" filter="wipe(down)">
                                      <p:cBhvr>
                                        <p:cTn id="23" dur="500"/>
                                        <p:tgtEl>
                                          <p:spTgt spid="7792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79272"/>
                                        </p:tgtEl>
                                        <p:attrNameLst>
                                          <p:attrName>style.visibility</p:attrName>
                                        </p:attrNameLst>
                                      </p:cBhvr>
                                      <p:to>
                                        <p:strVal val="visible"/>
                                      </p:to>
                                    </p:set>
                                    <p:animEffect transition="in" filter="dissolve">
                                      <p:cBhvr>
                                        <p:cTn id="28" dur="500"/>
                                        <p:tgtEl>
                                          <p:spTgt spid="779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71" grpId="0" animBg="1"/>
      <p:bldP spid="779272" grpId="0" animBg="1"/>
      <p:bldP spid="7792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042312"/>
            <a:ext cx="121920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4400" dirty="0">
                <a:solidFill>
                  <a:schemeClr val="tx1">
                    <a:lumMod val="65000"/>
                    <a:lumOff val="35000"/>
                  </a:schemeClr>
                </a:solidFill>
                <a:latin typeface="+mn-lt"/>
                <a:ea typeface="+mn-ea"/>
                <a:cs typeface="+mn-ea"/>
                <a:sym typeface="+mn-lt"/>
              </a:rPr>
              <a:t>学习目的</a:t>
            </a:r>
          </a:p>
        </p:txBody>
      </p:sp>
      <p:sp>
        <p:nvSpPr>
          <p:cNvPr id="2" name="TextBox 1"/>
          <p:cNvSpPr txBox="1"/>
          <p:nvPr/>
        </p:nvSpPr>
        <p:spPr>
          <a:xfrm>
            <a:off x="460217" y="1937877"/>
            <a:ext cx="11271565" cy="36009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b="1" dirty="0"/>
              <a:t>目的</a:t>
            </a:r>
            <a:r>
              <a:rPr lang="en-US" altLang="zh-CN" sz="2800" b="1" dirty="0"/>
              <a:t>1</a:t>
            </a:r>
            <a:r>
              <a:rPr lang="zh-CN" altLang="en-US" sz="2800" b="1" dirty="0"/>
              <a:t>：理解链路层服务的主要功能</a:t>
            </a:r>
            <a:endParaRPr lang="en-US" altLang="zh-CN" sz="2800" b="1" dirty="0"/>
          </a:p>
          <a:p>
            <a:pPr marL="800100" lvl="1" indent="-342900">
              <a:lnSpc>
                <a:spcPct val="150000"/>
              </a:lnSpc>
              <a:buFont typeface="Wingdings" panose="05000000000000000000" pitchFamily="2" charset="2"/>
              <a:buChar char="Ø"/>
            </a:pPr>
            <a:r>
              <a:rPr lang="zh-CN" altLang="en-US" sz="2400" b="1" dirty="0"/>
              <a:t>差错检查、纠错</a:t>
            </a:r>
            <a:endParaRPr lang="en-US" altLang="zh-CN" sz="2400" b="1" dirty="0"/>
          </a:p>
          <a:p>
            <a:pPr marL="800100" lvl="1" indent="-342900">
              <a:lnSpc>
                <a:spcPct val="150000"/>
              </a:lnSpc>
              <a:buFont typeface="Wingdings" panose="05000000000000000000" pitchFamily="2" charset="2"/>
              <a:buChar char="Ø"/>
            </a:pPr>
            <a:r>
              <a:rPr lang="zh-CN" altLang="en-US" sz="2400" b="1" dirty="0"/>
              <a:t>共享广播信道：多点接入问题</a:t>
            </a:r>
            <a:r>
              <a:rPr lang="en-US" altLang="zh-CN" sz="2400" b="1" dirty="0"/>
              <a:t>(multiple access)</a:t>
            </a:r>
          </a:p>
          <a:p>
            <a:pPr marL="800100" lvl="1" indent="-342900">
              <a:lnSpc>
                <a:spcPct val="150000"/>
              </a:lnSpc>
              <a:buFont typeface="Wingdings" panose="05000000000000000000" pitchFamily="2" charset="2"/>
              <a:buChar char="Ø"/>
            </a:pPr>
            <a:r>
              <a:rPr lang="zh-CN" altLang="en-US" sz="2400" b="1" dirty="0"/>
              <a:t>链路层寻址</a:t>
            </a:r>
            <a:r>
              <a:rPr lang="en-US" altLang="zh-CN" sz="2400" b="1" dirty="0"/>
              <a:t>(link layer addressing)</a:t>
            </a:r>
          </a:p>
          <a:p>
            <a:pPr marL="800100" lvl="1" indent="-342900">
              <a:lnSpc>
                <a:spcPct val="150000"/>
              </a:lnSpc>
              <a:buFont typeface="Wingdings" panose="05000000000000000000" pitchFamily="2" charset="2"/>
              <a:buChar char="Ø"/>
            </a:pPr>
            <a:r>
              <a:rPr lang="zh-CN" altLang="en-US" sz="2400" b="1" dirty="0"/>
              <a:t>局域网技术：</a:t>
            </a:r>
            <a:r>
              <a:rPr lang="en-US" altLang="zh-CN" sz="2400" b="1" dirty="0"/>
              <a:t>Ethernet, VLANs</a:t>
            </a:r>
          </a:p>
          <a:p>
            <a:pPr marL="285750" indent="-285750">
              <a:lnSpc>
                <a:spcPct val="150000"/>
              </a:lnSpc>
              <a:buFont typeface="Arial" panose="020B0604020202020204" pitchFamily="34" charset="0"/>
              <a:buChar char="•"/>
            </a:pPr>
            <a:r>
              <a:rPr lang="zh-CN" altLang="en-US" sz="2800" b="1" dirty="0"/>
              <a:t>目的</a:t>
            </a:r>
            <a:r>
              <a:rPr lang="en-US" altLang="zh-CN" sz="2800" b="1" dirty="0"/>
              <a:t>2</a:t>
            </a:r>
            <a:r>
              <a:rPr lang="zh-CN" altLang="en-US" sz="2800" b="1" dirty="0"/>
              <a:t>：链路层技术的实现</a:t>
            </a:r>
          </a:p>
        </p:txBody>
      </p:sp>
    </p:spTree>
    <p:extLst>
      <p:ext uri="{BB962C8B-B14F-4D97-AF65-F5344CB8AC3E}">
        <p14:creationId xmlns:p14="http://schemas.microsoft.com/office/powerpoint/2010/main" val="6095729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55A4F589-4A8C-45FE-9444-FD1E16910A29}" type="slidenum">
              <a:rPr lang="en-US" altLang="zh-CN" sz="1200" smtClean="0">
                <a:solidFill>
                  <a:prstClr val="black"/>
                </a:solidFill>
                <a:latin typeface="Arial" pitchFamily="34" charset="0"/>
              </a:rPr>
              <a:pPr>
                <a:spcBef>
                  <a:spcPct val="0"/>
                </a:spcBef>
                <a:buClrTx/>
                <a:buSzTx/>
                <a:buFontTx/>
                <a:buNone/>
              </a:pPr>
              <a:t>20</a:t>
            </a:fld>
            <a:endParaRPr lang="en-US" altLang="zh-CN" sz="1200">
              <a:solidFill>
                <a:prstClr val="black"/>
              </a:solidFill>
              <a:latin typeface="Arial" pitchFamily="34" charset="0"/>
            </a:endParaRPr>
          </a:p>
        </p:txBody>
      </p:sp>
      <p:sp>
        <p:nvSpPr>
          <p:cNvPr id="20483" name="Rectangle 2"/>
          <p:cNvSpPr>
            <a:spLocks noGrp="1" noChangeArrowheads="1"/>
          </p:cNvSpPr>
          <p:nvPr>
            <p:ph type="title" idx="4294967295"/>
          </p:nvPr>
        </p:nvSpPr>
        <p:spPr>
          <a:xfrm>
            <a:off x="0" y="228600"/>
            <a:ext cx="12026096" cy="1143000"/>
          </a:xfrm>
          <a:prstGeom prst="rect">
            <a:avLst/>
          </a:prstGeom>
        </p:spPr>
        <p:txBody>
          <a:bodyPr/>
          <a:lstStyle/>
          <a:p>
            <a:pPr algn="ctr"/>
            <a:r>
              <a:rPr lang="en-US" altLang="zh-CN" dirty="0"/>
              <a:t>Internet</a:t>
            </a:r>
            <a:r>
              <a:rPr lang="zh-CN" altLang="en-US" dirty="0"/>
              <a:t>校验和方法（复习）</a:t>
            </a:r>
          </a:p>
        </p:txBody>
      </p:sp>
      <p:sp>
        <p:nvSpPr>
          <p:cNvPr id="5" name="Rectangle 4"/>
          <p:cNvSpPr txBox="1">
            <a:spLocks noChangeArrowheads="1"/>
          </p:cNvSpPr>
          <p:nvPr/>
        </p:nvSpPr>
        <p:spPr>
          <a:xfrm>
            <a:off x="711200" y="1597306"/>
            <a:ext cx="5384800" cy="2806922"/>
          </a:xfrm>
          <a:prstGeom prst="rect">
            <a:avLst/>
          </a:prstGeom>
          <a:noFill/>
          <a:ln>
            <a:solidFill>
              <a:srgbClr val="FF0000"/>
            </a:solidFill>
            <a:miter lim="800000"/>
            <a:headEnd/>
            <a:tailEnd/>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Font typeface="Arial" panose="020B0604020202020204" pitchFamily="34" charset="0"/>
              <a:buNone/>
            </a:pPr>
            <a:r>
              <a:rPr lang="zh-CN" altLang="en-US" sz="2400" b="1" i="1" dirty="0">
                <a:solidFill>
                  <a:srgbClr val="FF0000"/>
                </a:solidFill>
                <a:latin typeface="Microsoft YaHei"/>
              </a:rPr>
              <a:t>发送方：</a:t>
            </a:r>
            <a:endParaRPr lang="zh-CN" altLang="en-US" sz="2400" b="1" dirty="0">
              <a:solidFill>
                <a:srgbClr val="FF0000"/>
              </a:solidFill>
              <a:latin typeface="Microsoft YaHei"/>
            </a:endParaRPr>
          </a:p>
          <a:p>
            <a:pPr>
              <a:lnSpc>
                <a:spcPct val="110000"/>
              </a:lnSpc>
              <a:spcBef>
                <a:spcPts val="600"/>
              </a:spcBef>
            </a:pPr>
            <a:r>
              <a:rPr lang="zh-CN" altLang="en-US" sz="2400" dirty="0">
                <a:solidFill>
                  <a:prstClr val="black"/>
                </a:solidFill>
                <a:latin typeface="Microsoft YaHei"/>
              </a:rPr>
              <a:t>将数据的每两个字节当作一个</a:t>
            </a:r>
            <a:r>
              <a:rPr lang="en-US" altLang="zh-CN" sz="2400" dirty="0">
                <a:solidFill>
                  <a:prstClr val="black"/>
                </a:solidFill>
                <a:latin typeface="Microsoft YaHei"/>
              </a:rPr>
              <a:t>16</a:t>
            </a:r>
            <a:r>
              <a:rPr lang="zh-CN" altLang="en-US" sz="2400" dirty="0">
                <a:solidFill>
                  <a:prstClr val="black"/>
                </a:solidFill>
                <a:latin typeface="Microsoft YaHei"/>
              </a:rPr>
              <a:t>位的整数，可分成若干整数；</a:t>
            </a:r>
          </a:p>
          <a:p>
            <a:pPr>
              <a:lnSpc>
                <a:spcPct val="110000"/>
              </a:lnSpc>
              <a:spcBef>
                <a:spcPts val="600"/>
              </a:spcBef>
            </a:pPr>
            <a:r>
              <a:rPr lang="zh-CN" altLang="en-US" sz="2400" dirty="0">
                <a:solidFill>
                  <a:prstClr val="black"/>
                </a:solidFill>
                <a:latin typeface="Microsoft YaHei"/>
              </a:rPr>
              <a:t>将所有</a:t>
            </a:r>
            <a:r>
              <a:rPr lang="en-US" altLang="zh-CN" sz="2400" dirty="0">
                <a:solidFill>
                  <a:srgbClr val="FF0000"/>
                </a:solidFill>
                <a:latin typeface="Microsoft YaHei"/>
              </a:rPr>
              <a:t>16 </a:t>
            </a:r>
            <a:r>
              <a:rPr lang="zh-CN" altLang="en-US" sz="2400" dirty="0">
                <a:solidFill>
                  <a:srgbClr val="FF0000"/>
                </a:solidFill>
                <a:latin typeface="Microsoft YaHei"/>
              </a:rPr>
              <a:t>位的整数求和</a:t>
            </a:r>
            <a:r>
              <a:rPr lang="zh-CN" altLang="en-US" sz="2400" dirty="0">
                <a:solidFill>
                  <a:prstClr val="black"/>
                </a:solidFill>
                <a:latin typeface="Microsoft YaHei"/>
              </a:rPr>
              <a:t>；</a:t>
            </a:r>
          </a:p>
          <a:p>
            <a:pPr>
              <a:lnSpc>
                <a:spcPct val="110000"/>
              </a:lnSpc>
              <a:spcBef>
                <a:spcPts val="600"/>
              </a:spcBef>
            </a:pPr>
            <a:r>
              <a:rPr lang="zh-CN" altLang="en-US" sz="2400" dirty="0">
                <a:solidFill>
                  <a:srgbClr val="FF0000"/>
                </a:solidFill>
                <a:latin typeface="Microsoft YaHei"/>
              </a:rPr>
              <a:t>对得到的和逐位取反</a:t>
            </a:r>
            <a:r>
              <a:rPr lang="zh-CN" altLang="en-US" sz="2400" dirty="0">
                <a:solidFill>
                  <a:prstClr val="black"/>
                </a:solidFill>
                <a:latin typeface="Microsoft YaHei"/>
              </a:rPr>
              <a:t>，作为检查和，放在报文段首部，一起发送。</a:t>
            </a:r>
          </a:p>
          <a:p>
            <a:pPr>
              <a:lnSpc>
                <a:spcPct val="110000"/>
              </a:lnSpc>
              <a:spcBef>
                <a:spcPts val="600"/>
              </a:spcBef>
            </a:pPr>
            <a:endParaRPr lang="zh-CN" altLang="en-US" sz="2400" dirty="0">
              <a:solidFill>
                <a:prstClr val="black"/>
              </a:solidFill>
              <a:latin typeface="Microsoft YaHei"/>
            </a:endParaRPr>
          </a:p>
        </p:txBody>
      </p:sp>
      <p:sp>
        <p:nvSpPr>
          <p:cNvPr id="6" name="Text Box 6"/>
          <p:cNvSpPr txBox="1">
            <a:spLocks noChangeArrowheads="1"/>
          </p:cNvSpPr>
          <p:nvPr/>
        </p:nvSpPr>
        <p:spPr bwMode="auto">
          <a:xfrm>
            <a:off x="6655443" y="1597306"/>
            <a:ext cx="4825357" cy="280692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15000"/>
              </a:lnSpc>
              <a:spcBef>
                <a:spcPct val="15000"/>
              </a:spcBef>
              <a:buClr>
                <a:srgbClr val="ED7D31"/>
              </a:buClr>
              <a:buFont typeface="ZapfDingbats" pitchFamily="82" charset="2"/>
              <a:buNone/>
            </a:pPr>
            <a:r>
              <a:rPr lang="zh-CN" altLang="en-US" sz="2400" b="1" i="1" dirty="0">
                <a:solidFill>
                  <a:srgbClr val="FF0000"/>
                </a:solidFill>
                <a:latin typeface="Microsoft YaHei"/>
                <a:ea typeface="Microsoft YaHei"/>
              </a:rPr>
              <a:t>接收方：</a:t>
            </a:r>
            <a:r>
              <a:rPr lang="zh-CN" altLang="en-US" sz="2400" i="1" dirty="0">
                <a:solidFill>
                  <a:prstClr val="black"/>
                </a:solidFill>
                <a:latin typeface="Microsoft YaHei"/>
                <a:ea typeface="Microsoft YaHei"/>
              </a:rPr>
              <a:t>	</a:t>
            </a:r>
            <a:endParaRPr lang="zh-CN" altLang="en-US" sz="2400" dirty="0">
              <a:solidFill>
                <a:prstClr val="black"/>
              </a:solidFill>
              <a:latin typeface="Microsoft YaHei"/>
              <a:ea typeface="Microsoft YaHei"/>
            </a:endParaRPr>
          </a:p>
          <a:p>
            <a:pPr>
              <a:lnSpc>
                <a:spcPct val="110000"/>
              </a:lnSpc>
              <a:spcBef>
                <a:spcPts val="0"/>
              </a:spcBef>
              <a:buClrTx/>
              <a:buSzTx/>
              <a:buFontTx/>
              <a:buNone/>
            </a:pPr>
            <a:r>
              <a:rPr lang="zh-CN" altLang="en-US" sz="2400" dirty="0">
                <a:solidFill>
                  <a:prstClr val="black"/>
                </a:solidFill>
                <a:latin typeface="Microsoft YaHei"/>
                <a:ea typeface="Microsoft YaHei"/>
              </a:rPr>
              <a:t>对接收到的信息 </a:t>
            </a:r>
            <a:r>
              <a:rPr lang="en-US" altLang="zh-CN" sz="2400" dirty="0">
                <a:solidFill>
                  <a:prstClr val="black"/>
                </a:solidFill>
                <a:latin typeface="Microsoft YaHei"/>
                <a:ea typeface="Microsoft YaHei"/>
              </a:rPr>
              <a:t>(</a:t>
            </a:r>
            <a:r>
              <a:rPr lang="zh-CN" altLang="en-US" sz="2400" dirty="0">
                <a:solidFill>
                  <a:prstClr val="black"/>
                </a:solidFill>
                <a:latin typeface="Microsoft YaHei"/>
                <a:ea typeface="Microsoft YaHei"/>
              </a:rPr>
              <a:t>包括检查和</a:t>
            </a:r>
            <a:r>
              <a:rPr lang="en-US" altLang="zh-CN" sz="2400" dirty="0">
                <a:solidFill>
                  <a:prstClr val="black"/>
                </a:solidFill>
                <a:latin typeface="Microsoft YaHei"/>
                <a:ea typeface="Microsoft YaHei"/>
              </a:rPr>
              <a:t>)</a:t>
            </a:r>
            <a:r>
              <a:rPr lang="zh-CN" altLang="en-US" sz="2400" dirty="0">
                <a:solidFill>
                  <a:prstClr val="black"/>
                </a:solidFill>
                <a:latin typeface="Microsoft YaHei"/>
                <a:ea typeface="Microsoft YaHei"/>
              </a:rPr>
              <a:t>按与发送方相同的方法</a:t>
            </a:r>
            <a:r>
              <a:rPr lang="zh-CN" altLang="en-US" sz="2400" dirty="0">
                <a:solidFill>
                  <a:srgbClr val="FF0000"/>
                </a:solidFill>
                <a:latin typeface="Microsoft YaHei"/>
                <a:ea typeface="Microsoft YaHei"/>
              </a:rPr>
              <a:t>求和</a:t>
            </a:r>
            <a:r>
              <a:rPr lang="zh-CN" altLang="en-US" sz="2400" dirty="0">
                <a:solidFill>
                  <a:prstClr val="black"/>
                </a:solidFill>
                <a:latin typeface="Microsoft YaHei"/>
                <a:ea typeface="Microsoft YaHei"/>
              </a:rPr>
              <a:t>。</a:t>
            </a:r>
          </a:p>
          <a:p>
            <a:pPr marL="342900" indent="-342900" algn="just">
              <a:lnSpc>
                <a:spcPct val="115000"/>
              </a:lnSpc>
              <a:spcBef>
                <a:spcPct val="15000"/>
              </a:spcBef>
              <a:buClr>
                <a:srgbClr val="0000FF"/>
              </a:buClr>
              <a:buFont typeface="Arial" panose="020B0604020202020204" pitchFamily="34" charset="0"/>
              <a:buChar char="•"/>
            </a:pPr>
            <a:r>
              <a:rPr lang="zh-CN" altLang="en-US" sz="2400" dirty="0">
                <a:solidFill>
                  <a:prstClr val="black"/>
                </a:solidFill>
                <a:latin typeface="Microsoft YaHei"/>
                <a:ea typeface="Microsoft YaHei"/>
              </a:rPr>
              <a:t>全“</a:t>
            </a:r>
            <a:r>
              <a:rPr lang="en-US" altLang="zh-CN" sz="2400" dirty="0">
                <a:solidFill>
                  <a:prstClr val="black"/>
                </a:solidFill>
                <a:latin typeface="Microsoft YaHei"/>
                <a:ea typeface="Microsoft YaHei"/>
              </a:rPr>
              <a:t>1”</a:t>
            </a:r>
            <a:r>
              <a:rPr lang="zh-CN" altLang="en-US" sz="2400" dirty="0">
                <a:solidFill>
                  <a:prstClr val="black"/>
                </a:solidFill>
                <a:latin typeface="Microsoft YaHei"/>
                <a:ea typeface="Microsoft YaHei"/>
              </a:rPr>
              <a:t>：收到的数据无差错；</a:t>
            </a:r>
          </a:p>
          <a:p>
            <a:pPr marL="342900" indent="-342900" algn="just">
              <a:lnSpc>
                <a:spcPct val="115000"/>
              </a:lnSpc>
              <a:spcBef>
                <a:spcPct val="15000"/>
              </a:spcBef>
              <a:buClr>
                <a:srgbClr val="0000FF"/>
              </a:buClr>
              <a:buFont typeface="Arial" panose="020B0604020202020204" pitchFamily="34" charset="0"/>
              <a:buChar char="•"/>
            </a:pPr>
            <a:r>
              <a:rPr lang="zh-CN" altLang="en-US" sz="2400" dirty="0">
                <a:solidFill>
                  <a:prstClr val="black"/>
                </a:solidFill>
                <a:latin typeface="Microsoft YaHei"/>
                <a:ea typeface="Microsoft YaHei"/>
              </a:rPr>
              <a:t>其中有“</a:t>
            </a:r>
            <a:r>
              <a:rPr lang="en-US" altLang="zh-CN" sz="2400" dirty="0">
                <a:solidFill>
                  <a:prstClr val="black"/>
                </a:solidFill>
                <a:latin typeface="Microsoft YaHei"/>
                <a:ea typeface="Microsoft YaHei"/>
              </a:rPr>
              <a:t>0”</a:t>
            </a:r>
            <a:r>
              <a:rPr lang="zh-CN" altLang="en-US" sz="2400" dirty="0">
                <a:solidFill>
                  <a:prstClr val="black"/>
                </a:solidFill>
                <a:latin typeface="Microsoft YaHei"/>
                <a:ea typeface="Microsoft YaHei"/>
              </a:rPr>
              <a:t>：收到的数据出现差错。</a:t>
            </a:r>
          </a:p>
        </p:txBody>
      </p:sp>
      <p:sp>
        <p:nvSpPr>
          <p:cNvPr id="7" name="Text Box 7"/>
          <p:cNvSpPr txBox="1">
            <a:spLocks noChangeArrowheads="1"/>
          </p:cNvSpPr>
          <p:nvPr/>
        </p:nvSpPr>
        <p:spPr bwMode="auto">
          <a:xfrm>
            <a:off x="711200" y="4809281"/>
            <a:ext cx="995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buClr>
                <a:srgbClr val="ED7D31"/>
              </a:buClr>
              <a:buFont typeface="ZapfDingbats" pitchFamily="82" charset="2"/>
              <a:buNone/>
            </a:pPr>
            <a:r>
              <a:rPr lang="zh-CN" altLang="en-US" sz="2400" dirty="0">
                <a:solidFill>
                  <a:prstClr val="black"/>
                </a:solidFill>
                <a:latin typeface="Comic Sans MS" pitchFamily="66" charset="0"/>
                <a:ea typeface="华文中宋" pitchFamily="2" charset="-122"/>
              </a:rPr>
              <a:t>或者核对计算的检查和是否等于检查和字段的值。</a:t>
            </a:r>
          </a:p>
        </p:txBody>
      </p:sp>
    </p:spTree>
    <p:extLst>
      <p:ext uri="{BB962C8B-B14F-4D97-AF65-F5344CB8AC3E}">
        <p14:creationId xmlns:p14="http://schemas.microsoft.com/office/powerpoint/2010/main" val="2475649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1ED1ABDA-DE8F-43AA-96E6-6334CA07601E}" type="slidenum">
              <a:rPr lang="en-US" altLang="zh-CN" sz="1200" smtClean="0">
                <a:solidFill>
                  <a:prstClr val="black"/>
                </a:solidFill>
                <a:latin typeface="Arial" pitchFamily="34" charset="0"/>
              </a:rPr>
              <a:pPr>
                <a:spcBef>
                  <a:spcPct val="0"/>
                </a:spcBef>
                <a:buClrTx/>
                <a:buSzTx/>
                <a:buFontTx/>
                <a:buNone/>
              </a:pPr>
              <a:t>21</a:t>
            </a:fld>
            <a:endParaRPr lang="en-US" altLang="zh-CN" sz="1200">
              <a:solidFill>
                <a:prstClr val="black"/>
              </a:solidFill>
              <a:latin typeface="Arial" pitchFamily="34" charset="0"/>
            </a:endParaRPr>
          </a:p>
        </p:txBody>
      </p:sp>
      <p:sp>
        <p:nvSpPr>
          <p:cNvPr id="23555" name="Rectangle 2"/>
          <p:cNvSpPr>
            <a:spLocks noGrp="1" noChangeArrowheads="1"/>
          </p:cNvSpPr>
          <p:nvPr>
            <p:ph type="title" idx="4294967295"/>
          </p:nvPr>
        </p:nvSpPr>
        <p:spPr>
          <a:xfrm>
            <a:off x="-1" y="228600"/>
            <a:ext cx="12002947" cy="1143000"/>
          </a:xfrm>
          <a:prstGeom prst="rect">
            <a:avLst/>
          </a:prstGeom>
        </p:spPr>
        <p:txBody>
          <a:bodyPr/>
          <a:lstStyle/>
          <a:p>
            <a:pPr algn="ctr"/>
            <a:r>
              <a:rPr lang="en-US" altLang="zh-CN" dirty="0"/>
              <a:t>Internet</a:t>
            </a:r>
            <a:r>
              <a:rPr lang="zh-CN" altLang="en-US" dirty="0"/>
              <a:t>校验和的特点</a:t>
            </a:r>
          </a:p>
        </p:txBody>
      </p:sp>
      <p:sp>
        <p:nvSpPr>
          <p:cNvPr id="23556" name="Rectangle 3"/>
          <p:cNvSpPr>
            <a:spLocks noGrp="1" noChangeArrowheads="1"/>
          </p:cNvSpPr>
          <p:nvPr>
            <p:ph type="body" idx="4294967295"/>
          </p:nvPr>
        </p:nvSpPr>
        <p:spPr>
          <a:xfrm>
            <a:off x="1041722" y="1530752"/>
            <a:ext cx="10363200" cy="2994025"/>
          </a:xfrm>
          <a:prstGeom prst="rect">
            <a:avLst/>
          </a:prstGeom>
        </p:spPr>
        <p:txBody>
          <a:bodyPr/>
          <a:lstStyle/>
          <a:p>
            <a:pPr>
              <a:lnSpc>
                <a:spcPct val="115000"/>
              </a:lnSpc>
            </a:pPr>
            <a:r>
              <a:rPr lang="zh-CN" altLang="en-US" sz="2400" dirty="0">
                <a:latin typeface="+mn-ea"/>
              </a:rPr>
              <a:t>分组</a:t>
            </a:r>
            <a:r>
              <a:rPr lang="zh-CN" altLang="en-US" sz="2400" dirty="0">
                <a:solidFill>
                  <a:srgbClr val="FF0000"/>
                </a:solidFill>
                <a:latin typeface="+mn-ea"/>
              </a:rPr>
              <a:t>开销小：</a:t>
            </a:r>
            <a:r>
              <a:rPr lang="zh-CN" altLang="en-US" sz="2400" dirty="0">
                <a:latin typeface="+mn-ea"/>
              </a:rPr>
              <a:t>检查和位数比较少；</a:t>
            </a:r>
          </a:p>
          <a:p>
            <a:pPr>
              <a:lnSpc>
                <a:spcPct val="115000"/>
              </a:lnSpc>
            </a:pPr>
            <a:r>
              <a:rPr lang="zh-CN" altLang="en-US" sz="2400" dirty="0">
                <a:latin typeface="+mn-ea"/>
              </a:rPr>
              <a:t>差错</a:t>
            </a:r>
            <a:r>
              <a:rPr lang="zh-CN" altLang="en-US" sz="2400" dirty="0">
                <a:solidFill>
                  <a:srgbClr val="FF0000"/>
                </a:solidFill>
                <a:latin typeface="+mn-ea"/>
              </a:rPr>
              <a:t>检测能力弱</a:t>
            </a:r>
            <a:r>
              <a:rPr lang="zh-CN" altLang="en-US" sz="2400" dirty="0">
                <a:latin typeface="+mn-ea"/>
              </a:rPr>
              <a:t>：</a:t>
            </a:r>
          </a:p>
          <a:p>
            <a:pPr>
              <a:lnSpc>
                <a:spcPct val="115000"/>
              </a:lnSpc>
            </a:pPr>
            <a:r>
              <a:rPr lang="zh-CN" altLang="en-US" sz="2400" dirty="0">
                <a:latin typeface="+mn-ea"/>
              </a:rPr>
              <a:t>适用于</a:t>
            </a:r>
            <a:r>
              <a:rPr lang="zh-CN" altLang="en-US" sz="2400" dirty="0">
                <a:solidFill>
                  <a:srgbClr val="FF0000"/>
                </a:solidFill>
                <a:latin typeface="+mn-ea"/>
              </a:rPr>
              <a:t>运输层</a:t>
            </a:r>
            <a:r>
              <a:rPr lang="zh-CN" altLang="en-US" sz="2400" dirty="0">
                <a:latin typeface="+mn-ea"/>
              </a:rPr>
              <a:t>（差错检测</a:t>
            </a:r>
            <a:r>
              <a:rPr lang="zh-CN" altLang="en-US" sz="2400" dirty="0">
                <a:solidFill>
                  <a:srgbClr val="FF0000"/>
                </a:solidFill>
                <a:latin typeface="+mn-ea"/>
              </a:rPr>
              <a:t>用软件实现</a:t>
            </a:r>
            <a:r>
              <a:rPr lang="zh-CN" altLang="en-US" sz="2400" dirty="0">
                <a:latin typeface="+mn-ea"/>
              </a:rPr>
              <a:t>，检查和方法简单、快速）。</a:t>
            </a:r>
          </a:p>
          <a:p>
            <a:pPr>
              <a:lnSpc>
                <a:spcPct val="115000"/>
              </a:lnSpc>
            </a:pPr>
            <a:r>
              <a:rPr lang="zh-CN" altLang="en-US" sz="2400" dirty="0">
                <a:latin typeface="+mn-ea"/>
              </a:rPr>
              <a:t>链路层的差错检测由适配器中</a:t>
            </a:r>
            <a:r>
              <a:rPr lang="zh-CN" altLang="en-US" sz="2400" dirty="0">
                <a:solidFill>
                  <a:srgbClr val="FF0000"/>
                </a:solidFill>
                <a:latin typeface="+mn-ea"/>
              </a:rPr>
              <a:t>专用的硬件实现</a:t>
            </a:r>
            <a:r>
              <a:rPr lang="zh-CN" altLang="en-US" sz="2400" dirty="0">
                <a:latin typeface="+mn-ea"/>
              </a:rPr>
              <a:t>，采用更强的</a:t>
            </a:r>
            <a:r>
              <a:rPr lang="en-US" altLang="zh-CN" sz="2400" dirty="0">
                <a:latin typeface="+mn-ea"/>
              </a:rPr>
              <a:t>CRC</a:t>
            </a:r>
            <a:r>
              <a:rPr lang="zh-CN" altLang="en-US" sz="2400" dirty="0">
                <a:latin typeface="+mn-ea"/>
              </a:rPr>
              <a:t>方法。</a:t>
            </a:r>
          </a:p>
        </p:txBody>
      </p:sp>
    </p:spTree>
    <p:extLst>
      <p:ext uri="{BB962C8B-B14F-4D97-AF65-F5344CB8AC3E}">
        <p14:creationId xmlns:p14="http://schemas.microsoft.com/office/powerpoint/2010/main" val="208931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3D7C4DB4-2822-4F36-8D22-7428EF5BAE9E}" type="slidenum">
              <a:rPr lang="en-US" altLang="zh-CN" sz="1200" smtClean="0">
                <a:solidFill>
                  <a:prstClr val="black"/>
                </a:solidFill>
                <a:latin typeface="Arial" pitchFamily="34" charset="0"/>
              </a:rPr>
              <a:pPr>
                <a:spcBef>
                  <a:spcPct val="0"/>
                </a:spcBef>
                <a:buClrTx/>
                <a:buSzTx/>
                <a:buFontTx/>
                <a:buNone/>
              </a:pPr>
              <a:t>22</a:t>
            </a:fld>
            <a:endParaRPr lang="en-US" altLang="zh-CN" sz="1200">
              <a:solidFill>
                <a:prstClr val="black"/>
              </a:solidFill>
              <a:latin typeface="Arial" pitchFamily="34" charset="0"/>
            </a:endParaRPr>
          </a:p>
        </p:txBody>
      </p:sp>
      <p:sp>
        <p:nvSpPr>
          <p:cNvPr id="24579" name="Rectangle 2"/>
          <p:cNvSpPr>
            <a:spLocks noGrp="1" noChangeArrowheads="1"/>
          </p:cNvSpPr>
          <p:nvPr>
            <p:ph type="title" idx="4294967295"/>
          </p:nvPr>
        </p:nvSpPr>
        <p:spPr>
          <a:xfrm>
            <a:off x="-1" y="228600"/>
            <a:ext cx="11968223" cy="1143000"/>
          </a:xfrm>
          <a:prstGeom prst="rect">
            <a:avLst/>
          </a:prstGeom>
        </p:spPr>
        <p:txBody>
          <a:bodyPr/>
          <a:lstStyle/>
          <a:p>
            <a:pPr algn="ctr"/>
            <a:r>
              <a:rPr lang="zh-CN" altLang="en-US" dirty="0"/>
              <a:t>循环冗余检测</a:t>
            </a:r>
          </a:p>
        </p:txBody>
      </p:sp>
      <p:sp>
        <p:nvSpPr>
          <p:cNvPr id="783363" name="Rectangle 3"/>
          <p:cNvSpPr>
            <a:spLocks noGrp="1" noChangeArrowheads="1"/>
          </p:cNvSpPr>
          <p:nvPr>
            <p:ph type="body" idx="4294967295"/>
          </p:nvPr>
        </p:nvSpPr>
        <p:spPr>
          <a:xfrm>
            <a:off x="749300" y="1369673"/>
            <a:ext cx="10363200" cy="4648200"/>
          </a:xfrm>
          <a:prstGeom prst="rect">
            <a:avLst/>
          </a:prstGeom>
        </p:spPr>
        <p:txBody>
          <a:bodyPr/>
          <a:lstStyle/>
          <a:p>
            <a:pPr marL="266700" indent="-266700" eaLnBrk="1">
              <a:lnSpc>
                <a:spcPct val="120000"/>
              </a:lnSpc>
              <a:buFont typeface="ZapfDingbats" pitchFamily="82" charset="2"/>
              <a:buNone/>
            </a:pPr>
            <a:r>
              <a:rPr lang="zh-CN" altLang="en-US" sz="2400" dirty="0">
                <a:latin typeface="+mn-ea"/>
              </a:rPr>
              <a:t>计算机网络中广泛采用</a:t>
            </a:r>
            <a:endParaRPr lang="zh-CN" altLang="en-US" sz="2400" i="1" dirty="0">
              <a:latin typeface="+mn-ea"/>
            </a:endParaRPr>
          </a:p>
          <a:p>
            <a:pPr>
              <a:lnSpc>
                <a:spcPct val="120000"/>
              </a:lnSpc>
            </a:pPr>
            <a:r>
              <a:rPr lang="zh-CN" altLang="en-US" sz="2400" b="1" dirty="0">
                <a:solidFill>
                  <a:srgbClr val="FF0000"/>
                </a:solidFill>
                <a:latin typeface="+mn-ea"/>
              </a:rPr>
              <a:t>循环冗余检测</a:t>
            </a:r>
            <a:r>
              <a:rPr lang="en-US" altLang="zh-CN" sz="2400" b="1" dirty="0">
                <a:solidFill>
                  <a:srgbClr val="FF0000"/>
                </a:solidFill>
                <a:latin typeface="+mn-ea"/>
              </a:rPr>
              <a:t>CRC (cyclic redundancy check)</a:t>
            </a:r>
            <a:r>
              <a:rPr lang="zh-CN" altLang="en-US" sz="2400" b="1" dirty="0">
                <a:solidFill>
                  <a:srgbClr val="FF0000"/>
                </a:solidFill>
                <a:latin typeface="+mn-ea"/>
              </a:rPr>
              <a:t>编码：</a:t>
            </a:r>
          </a:p>
          <a:p>
            <a:pPr lvl="1">
              <a:lnSpc>
                <a:spcPct val="120000"/>
              </a:lnSpc>
            </a:pPr>
            <a:r>
              <a:rPr lang="zh-CN" altLang="en-US" dirty="0">
                <a:latin typeface="+mn-ea"/>
              </a:rPr>
              <a:t>即</a:t>
            </a:r>
            <a:r>
              <a:rPr lang="zh-CN" altLang="en-US" i="1" dirty="0">
                <a:solidFill>
                  <a:srgbClr val="FF0000"/>
                </a:solidFill>
                <a:latin typeface="+mn-ea"/>
              </a:rPr>
              <a:t>多项式编码</a:t>
            </a:r>
            <a:r>
              <a:rPr lang="zh-CN" altLang="en-US" dirty="0">
                <a:latin typeface="+mn-ea"/>
              </a:rPr>
              <a:t>，把要发送的比特串看作为系数是</a:t>
            </a:r>
            <a:r>
              <a:rPr lang="en-US" altLang="zh-CN" dirty="0">
                <a:latin typeface="+mn-ea"/>
              </a:rPr>
              <a:t>0</a:t>
            </a:r>
            <a:r>
              <a:rPr lang="zh-CN" altLang="en-US" dirty="0">
                <a:latin typeface="+mn-ea"/>
              </a:rPr>
              <a:t>或</a:t>
            </a:r>
            <a:r>
              <a:rPr lang="en-US" altLang="zh-CN" dirty="0">
                <a:latin typeface="+mn-ea"/>
              </a:rPr>
              <a:t>1</a:t>
            </a:r>
            <a:r>
              <a:rPr lang="zh-CN" altLang="en-US" dirty="0">
                <a:latin typeface="+mn-ea"/>
              </a:rPr>
              <a:t>的一个多项式，对比特串的操作看作为多项式运算。</a:t>
            </a:r>
          </a:p>
          <a:p>
            <a:pPr marL="266700" indent="-266700" eaLnBrk="1">
              <a:lnSpc>
                <a:spcPct val="120000"/>
              </a:lnSpc>
            </a:pPr>
            <a:r>
              <a:rPr lang="zh-CN" altLang="en-US" sz="2400" b="1" dirty="0">
                <a:solidFill>
                  <a:srgbClr val="FF0000"/>
                </a:solidFill>
                <a:latin typeface="+mn-ea"/>
              </a:rPr>
              <a:t>基本思想：</a:t>
            </a:r>
          </a:p>
          <a:p>
            <a:pPr lvl="1">
              <a:lnSpc>
                <a:spcPct val="120000"/>
              </a:lnSpc>
            </a:pPr>
            <a:r>
              <a:rPr lang="zh-CN" altLang="en-US" dirty="0">
                <a:latin typeface="+mn-ea"/>
              </a:rPr>
              <a:t>设发送节点要把数据</a:t>
            </a:r>
            <a:r>
              <a:rPr lang="en-US" altLang="zh-CN" i="1" dirty="0">
                <a:latin typeface="+mn-ea"/>
              </a:rPr>
              <a:t>D</a:t>
            </a:r>
            <a:r>
              <a:rPr lang="zh-CN" altLang="en-US" dirty="0">
                <a:latin typeface="+mn-ea"/>
              </a:rPr>
              <a:t>（</a:t>
            </a:r>
            <a:r>
              <a:rPr lang="en-US" altLang="zh-CN" i="1" dirty="0">
                <a:solidFill>
                  <a:srgbClr val="FF0000"/>
                </a:solidFill>
                <a:latin typeface="+mn-ea"/>
              </a:rPr>
              <a:t>d </a:t>
            </a:r>
            <a:r>
              <a:rPr lang="zh-CN" altLang="en-US" dirty="0">
                <a:solidFill>
                  <a:srgbClr val="FF0000"/>
                </a:solidFill>
                <a:latin typeface="+mn-ea"/>
              </a:rPr>
              <a:t>比特</a:t>
            </a:r>
            <a:r>
              <a:rPr lang="zh-CN" altLang="en-US" dirty="0">
                <a:latin typeface="+mn-ea"/>
              </a:rPr>
              <a:t>）发送给接收节点。</a:t>
            </a:r>
          </a:p>
          <a:p>
            <a:pPr lvl="1">
              <a:lnSpc>
                <a:spcPct val="120000"/>
              </a:lnSpc>
            </a:pPr>
            <a:r>
              <a:rPr lang="zh-CN" altLang="en-US" dirty="0">
                <a:latin typeface="+mn-ea"/>
              </a:rPr>
              <a:t>发送方和接收方先共同选定一个</a:t>
            </a:r>
            <a:r>
              <a:rPr lang="zh-CN" altLang="en-US" i="1" dirty="0">
                <a:solidFill>
                  <a:srgbClr val="FF0000"/>
                </a:solidFill>
                <a:latin typeface="+mn-ea"/>
              </a:rPr>
              <a:t>生成多项式 </a:t>
            </a:r>
            <a:r>
              <a:rPr lang="en-US" altLang="zh-CN" i="1" dirty="0">
                <a:solidFill>
                  <a:srgbClr val="FF0000"/>
                </a:solidFill>
                <a:latin typeface="+mn-ea"/>
              </a:rPr>
              <a:t>G</a:t>
            </a:r>
            <a:r>
              <a:rPr lang="zh-CN" altLang="en-US" dirty="0">
                <a:latin typeface="+mn-ea"/>
              </a:rPr>
              <a:t>（</a:t>
            </a:r>
            <a:r>
              <a:rPr lang="en-US" altLang="zh-CN" i="1" dirty="0">
                <a:solidFill>
                  <a:srgbClr val="FF0000"/>
                </a:solidFill>
                <a:latin typeface="+mn-ea"/>
              </a:rPr>
              <a:t>r</a:t>
            </a:r>
            <a:r>
              <a:rPr lang="en-US" altLang="zh-CN" dirty="0">
                <a:solidFill>
                  <a:srgbClr val="FF0000"/>
                </a:solidFill>
                <a:latin typeface="+mn-ea"/>
              </a:rPr>
              <a:t>+1</a:t>
            </a:r>
            <a:r>
              <a:rPr lang="zh-CN" altLang="en-US" dirty="0">
                <a:solidFill>
                  <a:srgbClr val="FF0000"/>
                </a:solidFill>
                <a:latin typeface="+mn-ea"/>
              </a:rPr>
              <a:t>比特</a:t>
            </a:r>
            <a:r>
              <a:rPr lang="zh-CN" altLang="en-US" dirty="0">
                <a:latin typeface="+mn-ea"/>
              </a:rPr>
              <a:t>），</a:t>
            </a:r>
            <a:r>
              <a:rPr lang="zh-CN" altLang="en-US" dirty="0">
                <a:solidFill>
                  <a:srgbClr val="FF0000"/>
                </a:solidFill>
                <a:latin typeface="+mn-ea"/>
              </a:rPr>
              <a:t>最高有效位 </a:t>
            </a:r>
            <a:r>
              <a:rPr lang="en-US" altLang="zh-CN" dirty="0">
                <a:solidFill>
                  <a:srgbClr val="FF0000"/>
                </a:solidFill>
                <a:latin typeface="+mn-ea"/>
              </a:rPr>
              <a:t>(</a:t>
            </a:r>
            <a:r>
              <a:rPr lang="zh-CN" altLang="en-US" dirty="0">
                <a:solidFill>
                  <a:srgbClr val="FF0000"/>
                </a:solidFill>
                <a:latin typeface="+mn-ea"/>
              </a:rPr>
              <a:t>最左边</a:t>
            </a:r>
            <a:r>
              <a:rPr lang="en-US" altLang="zh-CN" dirty="0">
                <a:solidFill>
                  <a:srgbClr val="FF0000"/>
                </a:solidFill>
                <a:latin typeface="+mn-ea"/>
              </a:rPr>
              <a:t>)</a:t>
            </a:r>
            <a:r>
              <a:rPr lang="zh-CN" altLang="en-US" dirty="0">
                <a:solidFill>
                  <a:srgbClr val="FF0000"/>
                </a:solidFill>
                <a:latin typeface="+mn-ea"/>
              </a:rPr>
              <a:t>是</a:t>
            </a:r>
            <a:r>
              <a:rPr lang="en-US" altLang="zh-CN" dirty="0">
                <a:solidFill>
                  <a:srgbClr val="FF0000"/>
                </a:solidFill>
                <a:latin typeface="+mn-ea"/>
              </a:rPr>
              <a:t>1</a:t>
            </a:r>
            <a:r>
              <a:rPr lang="zh-CN" altLang="en-US" dirty="0">
                <a:latin typeface="+mn-ea"/>
              </a:rPr>
              <a:t>。</a:t>
            </a:r>
          </a:p>
        </p:txBody>
      </p:sp>
      <p:sp>
        <p:nvSpPr>
          <p:cNvPr id="783364" name="AutoShape 4"/>
          <p:cNvSpPr>
            <a:spLocks noChangeArrowheads="1"/>
          </p:cNvSpPr>
          <p:nvPr/>
        </p:nvSpPr>
        <p:spPr bwMode="auto">
          <a:xfrm>
            <a:off x="8249052" y="1020622"/>
            <a:ext cx="2966816" cy="619125"/>
          </a:xfrm>
          <a:prstGeom prst="wedgeRoundRectCallout">
            <a:avLst>
              <a:gd name="adj1" fmla="val 11049"/>
              <a:gd name="adj2" fmla="val 192985"/>
              <a:gd name="adj3" fmla="val 16667"/>
            </a:avLst>
          </a:prstGeom>
          <a:solidFill>
            <a:srgbClr val="FFFF00"/>
          </a:solidFill>
          <a:ln w="9525">
            <a:solidFill>
              <a:schemeClr val="tx1"/>
            </a:solidFill>
            <a:miter lim="800000"/>
            <a:headEnd/>
            <a:tailEnd/>
          </a:ln>
          <a:effec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b="1">
                <a:solidFill>
                  <a:srgbClr val="FF0000"/>
                </a:solidFill>
              </a:rPr>
              <a:t>10111</a:t>
            </a:r>
            <a:r>
              <a:rPr lang="en-US" altLang="zh-CN" sz="2400" b="1">
                <a:solidFill>
                  <a:prstClr val="black"/>
                </a:solidFill>
              </a:rPr>
              <a:t> </a:t>
            </a:r>
            <a:r>
              <a:rPr lang="en-US" altLang="zh-CN" sz="2400" b="1">
                <a:solidFill>
                  <a:prstClr val="black"/>
                </a:solidFill>
                <a:sym typeface="Symbol" pitchFamily="18" charset="2"/>
              </a:rPr>
              <a:t> </a:t>
            </a:r>
            <a:r>
              <a:rPr lang="en-US" altLang="zh-CN" sz="2400" b="1" i="1">
                <a:solidFill>
                  <a:prstClr val="black"/>
                </a:solidFill>
              </a:rPr>
              <a:t>x</a:t>
            </a:r>
            <a:r>
              <a:rPr lang="en-US" altLang="zh-CN" sz="2400" b="1" baseline="30000">
                <a:solidFill>
                  <a:prstClr val="black"/>
                </a:solidFill>
              </a:rPr>
              <a:t>4</a:t>
            </a:r>
            <a:r>
              <a:rPr lang="en-US" altLang="zh-CN" sz="2400" b="1">
                <a:solidFill>
                  <a:prstClr val="black"/>
                </a:solidFill>
              </a:rPr>
              <a:t>+</a:t>
            </a:r>
            <a:r>
              <a:rPr lang="en-US" altLang="zh-CN" sz="2400" b="1" i="1">
                <a:solidFill>
                  <a:prstClr val="black"/>
                </a:solidFill>
              </a:rPr>
              <a:t>x</a:t>
            </a:r>
            <a:r>
              <a:rPr lang="en-US" altLang="zh-CN" sz="2400" b="1" baseline="30000">
                <a:solidFill>
                  <a:prstClr val="black"/>
                </a:solidFill>
              </a:rPr>
              <a:t>2</a:t>
            </a:r>
            <a:r>
              <a:rPr lang="en-US" altLang="zh-CN" sz="2400" b="1">
                <a:solidFill>
                  <a:prstClr val="black"/>
                </a:solidFill>
              </a:rPr>
              <a:t>+</a:t>
            </a:r>
            <a:r>
              <a:rPr lang="en-US" altLang="zh-CN" sz="2400" b="1" i="1">
                <a:solidFill>
                  <a:prstClr val="black"/>
                </a:solidFill>
              </a:rPr>
              <a:t>x</a:t>
            </a:r>
            <a:r>
              <a:rPr lang="en-US" altLang="zh-CN" sz="2400" b="1">
                <a:solidFill>
                  <a:prstClr val="black"/>
                </a:solidFill>
              </a:rPr>
              <a:t>+1</a:t>
            </a:r>
          </a:p>
        </p:txBody>
      </p:sp>
    </p:spTree>
    <p:extLst>
      <p:ext uri="{BB962C8B-B14F-4D97-AF65-F5344CB8AC3E}">
        <p14:creationId xmlns:p14="http://schemas.microsoft.com/office/powerpoint/2010/main" val="275154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3364"/>
                                        </p:tgtEl>
                                        <p:attrNameLst>
                                          <p:attrName>style.visibility</p:attrName>
                                        </p:attrNameLst>
                                      </p:cBhvr>
                                      <p:to>
                                        <p:strVal val="visible"/>
                                      </p:to>
                                    </p:set>
                                    <p:animEffect transition="in" filter="dissolve">
                                      <p:cBhvr>
                                        <p:cTn id="7" dur="500"/>
                                        <p:tgtEl>
                                          <p:spTgt spid="783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3363">
                                            <p:txEl>
                                              <p:pRg st="3" end="3"/>
                                            </p:txEl>
                                          </p:spTgt>
                                        </p:tgtEl>
                                        <p:attrNameLst>
                                          <p:attrName>style.visibility</p:attrName>
                                        </p:attrNameLst>
                                      </p:cBhvr>
                                      <p:to>
                                        <p:strVal val="visible"/>
                                      </p:to>
                                    </p:set>
                                    <p:animEffect transition="in" filter="blinds(horizontal)">
                                      <p:cBhvr>
                                        <p:cTn id="12" dur="500"/>
                                        <p:tgtEl>
                                          <p:spTgt spid="78336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83363">
                                            <p:txEl>
                                              <p:pRg st="4" end="4"/>
                                            </p:txEl>
                                          </p:spTgt>
                                        </p:tgtEl>
                                        <p:attrNameLst>
                                          <p:attrName>style.visibility</p:attrName>
                                        </p:attrNameLst>
                                      </p:cBhvr>
                                      <p:to>
                                        <p:strVal val="visible"/>
                                      </p:to>
                                    </p:set>
                                    <p:animEffect transition="in" filter="blinds(horizontal)">
                                      <p:cBhvr>
                                        <p:cTn id="15" dur="500"/>
                                        <p:tgtEl>
                                          <p:spTgt spid="78336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83363">
                                            <p:txEl>
                                              <p:pRg st="5" end="5"/>
                                            </p:txEl>
                                          </p:spTgt>
                                        </p:tgtEl>
                                        <p:attrNameLst>
                                          <p:attrName>style.visibility</p:attrName>
                                        </p:attrNameLst>
                                      </p:cBhvr>
                                      <p:to>
                                        <p:strVal val="visible"/>
                                      </p:to>
                                    </p:set>
                                    <p:animEffect transition="in" filter="blinds(horizontal)">
                                      <p:cBhvr>
                                        <p:cTn id="18" dur="500"/>
                                        <p:tgtEl>
                                          <p:spTgt spid="783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69FC307-50C0-4BA0-B448-5420715C2FD5}" type="slidenum">
              <a:rPr lang="en-US" altLang="zh-CN" sz="1200" smtClean="0">
                <a:solidFill>
                  <a:prstClr val="black"/>
                </a:solidFill>
                <a:latin typeface="Arial" pitchFamily="34" charset="0"/>
              </a:rPr>
              <a:pPr>
                <a:spcBef>
                  <a:spcPct val="0"/>
                </a:spcBef>
                <a:buClrTx/>
                <a:buSzTx/>
                <a:buFontTx/>
                <a:buNone/>
              </a:pPr>
              <a:t>23</a:t>
            </a:fld>
            <a:endParaRPr lang="en-US" altLang="zh-CN" sz="1200">
              <a:solidFill>
                <a:prstClr val="black"/>
              </a:solidFill>
              <a:latin typeface="Arial" pitchFamily="34" charset="0"/>
            </a:endParaRPr>
          </a:p>
        </p:txBody>
      </p:sp>
      <p:sp>
        <p:nvSpPr>
          <p:cNvPr id="784387" name="Rectangle 3"/>
          <p:cNvSpPr>
            <a:spLocks noGrp="1" noChangeArrowheads="1"/>
          </p:cNvSpPr>
          <p:nvPr>
            <p:ph type="body" idx="4294967295"/>
          </p:nvPr>
        </p:nvSpPr>
        <p:spPr>
          <a:xfrm>
            <a:off x="972274" y="1284951"/>
            <a:ext cx="10363200" cy="3568700"/>
          </a:xfrm>
          <a:prstGeom prst="rect">
            <a:avLst/>
          </a:prstGeom>
        </p:spPr>
        <p:txBody>
          <a:bodyPr/>
          <a:lstStyle/>
          <a:p>
            <a:pPr marL="0" indent="0">
              <a:lnSpc>
                <a:spcPct val="115000"/>
              </a:lnSpc>
              <a:buNone/>
            </a:pPr>
            <a:r>
              <a:rPr lang="zh-CN" altLang="en-US" sz="2400" b="1" dirty="0">
                <a:solidFill>
                  <a:srgbClr val="FF0000"/>
                </a:solidFill>
                <a:latin typeface="+mn-ea"/>
              </a:rPr>
              <a:t>发送方：</a:t>
            </a:r>
          </a:p>
          <a:p>
            <a:pPr lvl="1">
              <a:lnSpc>
                <a:spcPct val="115000"/>
              </a:lnSpc>
              <a:spcBef>
                <a:spcPct val="15000"/>
              </a:spcBef>
            </a:pPr>
            <a:r>
              <a:rPr lang="zh-CN" altLang="en-US" dirty="0">
                <a:latin typeface="+mn-ea"/>
              </a:rPr>
              <a:t>计算出一个</a:t>
            </a:r>
            <a:r>
              <a:rPr lang="en-US" altLang="zh-CN" dirty="0">
                <a:latin typeface="+mn-ea"/>
              </a:rPr>
              <a:t>r</a:t>
            </a:r>
            <a:r>
              <a:rPr lang="zh-CN" altLang="en-US" dirty="0">
                <a:latin typeface="+mn-ea"/>
              </a:rPr>
              <a:t>位附加比特</a:t>
            </a:r>
            <a:r>
              <a:rPr lang="en-US" altLang="zh-CN" dirty="0">
                <a:latin typeface="+mn-ea"/>
              </a:rPr>
              <a:t>R</a:t>
            </a:r>
            <a:r>
              <a:rPr lang="zh-CN" altLang="en-US" dirty="0">
                <a:latin typeface="+mn-ea"/>
              </a:rPr>
              <a:t>，</a:t>
            </a:r>
            <a:r>
              <a:rPr lang="zh-CN" altLang="en-US" u="sng" dirty="0">
                <a:latin typeface="+mn-ea"/>
              </a:rPr>
              <a:t>添加到</a:t>
            </a:r>
            <a:r>
              <a:rPr lang="en-US" altLang="zh-CN" u="sng" dirty="0">
                <a:latin typeface="+mn-ea"/>
              </a:rPr>
              <a:t>D</a:t>
            </a:r>
            <a:r>
              <a:rPr lang="zh-CN" altLang="en-US" u="sng" dirty="0">
                <a:latin typeface="+mn-ea"/>
              </a:rPr>
              <a:t>的后面产生</a:t>
            </a:r>
            <a:r>
              <a:rPr lang="en-US" altLang="zh-CN" u="sng" dirty="0">
                <a:latin typeface="+mn-ea"/>
              </a:rPr>
              <a:t>DR</a:t>
            </a:r>
            <a:r>
              <a:rPr lang="zh-CN" altLang="en-US" dirty="0">
                <a:latin typeface="+mn-ea"/>
              </a:rPr>
              <a:t>（</a:t>
            </a:r>
            <a:r>
              <a:rPr lang="en-US" altLang="zh-CN" dirty="0" err="1">
                <a:latin typeface="+mn-ea"/>
              </a:rPr>
              <a:t>d+r</a:t>
            </a:r>
            <a:r>
              <a:rPr lang="en-US" altLang="zh-CN" dirty="0">
                <a:latin typeface="+mn-ea"/>
              </a:rPr>
              <a:t> </a:t>
            </a:r>
            <a:r>
              <a:rPr lang="zh-CN" altLang="en-US" dirty="0">
                <a:latin typeface="+mn-ea"/>
              </a:rPr>
              <a:t>比特）</a:t>
            </a:r>
          </a:p>
          <a:p>
            <a:pPr lvl="1">
              <a:lnSpc>
                <a:spcPct val="115000"/>
              </a:lnSpc>
              <a:spcBef>
                <a:spcPct val="15000"/>
              </a:spcBef>
            </a:pPr>
            <a:r>
              <a:rPr lang="en-US" altLang="zh-CN" dirty="0">
                <a:latin typeface="+mn-ea"/>
              </a:rPr>
              <a:t>DR</a:t>
            </a:r>
            <a:r>
              <a:rPr lang="zh-CN" altLang="en-US" dirty="0">
                <a:latin typeface="+mn-ea"/>
              </a:rPr>
              <a:t>能被生成多项式</a:t>
            </a:r>
            <a:r>
              <a:rPr lang="en-US" altLang="zh-CN" dirty="0">
                <a:latin typeface="+mn-ea"/>
              </a:rPr>
              <a:t>G</a:t>
            </a:r>
            <a:r>
              <a:rPr lang="zh-CN" altLang="en-US" dirty="0">
                <a:latin typeface="+mn-ea"/>
              </a:rPr>
              <a:t>模</a:t>
            </a:r>
            <a:r>
              <a:rPr lang="en-US" altLang="zh-CN" dirty="0">
                <a:latin typeface="+mn-ea"/>
              </a:rPr>
              <a:t>2</a:t>
            </a:r>
            <a:r>
              <a:rPr lang="zh-CN" altLang="en-US" dirty="0">
                <a:latin typeface="+mn-ea"/>
              </a:rPr>
              <a:t>运算整除，一起发送。</a:t>
            </a:r>
          </a:p>
          <a:p>
            <a:pPr>
              <a:lnSpc>
                <a:spcPct val="115000"/>
              </a:lnSpc>
            </a:pPr>
            <a:r>
              <a:rPr lang="zh-CN" altLang="en-US" sz="2400" b="1" dirty="0">
                <a:solidFill>
                  <a:srgbClr val="FF0000"/>
                </a:solidFill>
                <a:latin typeface="+mn-ea"/>
              </a:rPr>
              <a:t>接收方</a:t>
            </a:r>
            <a:r>
              <a:rPr lang="zh-CN" altLang="en-US" sz="2400" dirty="0">
                <a:solidFill>
                  <a:schemeClr val="hlink"/>
                </a:solidFill>
                <a:latin typeface="+mn-ea"/>
              </a:rPr>
              <a:t>：</a:t>
            </a:r>
            <a:endParaRPr lang="en-US" altLang="zh-CN" sz="2400" dirty="0">
              <a:solidFill>
                <a:schemeClr val="hlink"/>
              </a:solidFill>
              <a:latin typeface="+mn-ea"/>
            </a:endParaRPr>
          </a:p>
          <a:p>
            <a:pPr lvl="1">
              <a:lnSpc>
                <a:spcPct val="115000"/>
              </a:lnSpc>
            </a:pPr>
            <a:r>
              <a:rPr lang="zh-CN" altLang="en-US" dirty="0">
                <a:latin typeface="+mn-ea"/>
              </a:rPr>
              <a:t>用生成多项式</a:t>
            </a:r>
            <a:r>
              <a:rPr lang="en-US" altLang="zh-CN" dirty="0">
                <a:latin typeface="+mn-ea"/>
              </a:rPr>
              <a:t>G</a:t>
            </a:r>
            <a:r>
              <a:rPr lang="zh-CN" altLang="en-US" dirty="0">
                <a:latin typeface="+mn-ea"/>
              </a:rPr>
              <a:t>去除接收到的</a:t>
            </a:r>
            <a:r>
              <a:rPr lang="en-US" altLang="zh-CN" dirty="0">
                <a:latin typeface="+mn-ea"/>
              </a:rPr>
              <a:t>DR</a:t>
            </a:r>
            <a:r>
              <a:rPr lang="zh-CN" altLang="en-US" dirty="0">
                <a:latin typeface="+mn-ea"/>
              </a:rPr>
              <a:t>（</a:t>
            </a:r>
            <a:r>
              <a:rPr lang="en-US" altLang="zh-CN" dirty="0" err="1">
                <a:latin typeface="+mn-ea"/>
              </a:rPr>
              <a:t>d+r</a:t>
            </a:r>
            <a:r>
              <a:rPr lang="zh-CN" altLang="en-US" dirty="0">
                <a:latin typeface="+mn-ea"/>
              </a:rPr>
              <a:t>比特）</a:t>
            </a:r>
          </a:p>
          <a:p>
            <a:pPr lvl="2">
              <a:lnSpc>
                <a:spcPct val="115000"/>
              </a:lnSpc>
            </a:pPr>
            <a:r>
              <a:rPr lang="zh-CN" altLang="en-US" sz="2400" u="sng" dirty="0">
                <a:solidFill>
                  <a:srgbClr val="FF0000"/>
                </a:solidFill>
                <a:latin typeface="+mn-ea"/>
              </a:rPr>
              <a:t>余数非</a:t>
            </a:r>
            <a:r>
              <a:rPr lang="en-US" altLang="zh-CN" sz="2400" u="sng" dirty="0">
                <a:solidFill>
                  <a:srgbClr val="FF0000"/>
                </a:solidFill>
                <a:latin typeface="+mn-ea"/>
              </a:rPr>
              <a:t>0</a:t>
            </a:r>
            <a:r>
              <a:rPr lang="zh-CN" altLang="en-US" sz="2400" dirty="0">
                <a:latin typeface="+mn-ea"/>
              </a:rPr>
              <a:t>：传输发生差错；</a:t>
            </a:r>
          </a:p>
          <a:p>
            <a:pPr lvl="2">
              <a:lnSpc>
                <a:spcPct val="115000"/>
              </a:lnSpc>
            </a:pPr>
            <a:r>
              <a:rPr lang="zh-CN" altLang="en-US" sz="2400" u="sng" dirty="0">
                <a:solidFill>
                  <a:srgbClr val="FF0000"/>
                </a:solidFill>
                <a:latin typeface="+mn-ea"/>
              </a:rPr>
              <a:t>余数为</a:t>
            </a:r>
            <a:r>
              <a:rPr lang="en-US" altLang="zh-CN" sz="2400" u="sng" dirty="0">
                <a:solidFill>
                  <a:srgbClr val="FF0000"/>
                </a:solidFill>
                <a:latin typeface="+mn-ea"/>
              </a:rPr>
              <a:t>0</a:t>
            </a:r>
            <a:r>
              <a:rPr lang="zh-CN" altLang="en-US" sz="2400" dirty="0">
                <a:latin typeface="+mn-ea"/>
              </a:rPr>
              <a:t>：传输正确，去掉尾部</a:t>
            </a:r>
            <a:r>
              <a:rPr lang="en-US" altLang="zh-CN" sz="2400" dirty="0">
                <a:latin typeface="+mn-ea"/>
              </a:rPr>
              <a:t>r</a:t>
            </a:r>
            <a:r>
              <a:rPr lang="zh-CN" altLang="en-US" sz="2400" dirty="0">
                <a:latin typeface="+mn-ea"/>
              </a:rPr>
              <a:t>位，得所需数据</a:t>
            </a:r>
            <a:r>
              <a:rPr lang="en-US" altLang="zh-CN" sz="2400" dirty="0">
                <a:latin typeface="+mn-ea"/>
              </a:rPr>
              <a:t>D</a:t>
            </a:r>
            <a:r>
              <a:rPr lang="zh-CN" altLang="en-US" sz="2400" dirty="0">
                <a:latin typeface="+mn-ea"/>
              </a:rPr>
              <a:t>。</a:t>
            </a:r>
          </a:p>
        </p:txBody>
      </p:sp>
      <p:sp>
        <p:nvSpPr>
          <p:cNvPr id="25604" name="Rectangle 6"/>
          <p:cNvSpPr>
            <a:spLocks noGrp="1" noChangeArrowheads="1"/>
          </p:cNvSpPr>
          <p:nvPr>
            <p:ph type="title" idx="4294967295"/>
          </p:nvPr>
        </p:nvSpPr>
        <p:spPr>
          <a:xfrm>
            <a:off x="-1" y="228600"/>
            <a:ext cx="12072395" cy="1143000"/>
          </a:xfrm>
          <a:prstGeom prst="rect">
            <a:avLst/>
          </a:prstGeom>
          <a:noFill/>
        </p:spPr>
        <p:txBody>
          <a:bodyPr/>
          <a:lstStyle/>
          <a:p>
            <a:pPr algn="ctr"/>
            <a:r>
              <a:rPr lang="zh-CN" altLang="en-US" dirty="0">
                <a:latin typeface="+mj-ea"/>
              </a:rPr>
              <a:t>循环冗余检测的基本思想</a:t>
            </a:r>
          </a:p>
        </p:txBody>
      </p:sp>
      <p:sp>
        <p:nvSpPr>
          <p:cNvPr id="25605" name="Text Box 7"/>
          <p:cNvSpPr txBox="1">
            <a:spLocks noChangeArrowheads="1"/>
          </p:cNvSpPr>
          <p:nvPr/>
        </p:nvSpPr>
        <p:spPr bwMode="auto">
          <a:xfrm>
            <a:off x="1405467" y="5359401"/>
            <a:ext cx="4013200" cy="366713"/>
          </a:xfrm>
          <a:prstGeom prst="rect">
            <a:avLst/>
          </a:prstGeom>
          <a:solidFill>
            <a:srgbClr val="FFFF00"/>
          </a:solidFill>
          <a:ln>
            <a:no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i="1">
                <a:solidFill>
                  <a:srgbClr val="FF0000"/>
                </a:solidFill>
                <a:latin typeface="Comic Sans MS" pitchFamily="66" charset="0"/>
              </a:rPr>
              <a:t>D </a:t>
            </a:r>
            <a:r>
              <a:rPr lang="en-US" altLang="zh-CN" sz="1800" b="1">
                <a:solidFill>
                  <a:prstClr val="black"/>
                </a:solidFill>
                <a:latin typeface="Comic Sans MS" pitchFamily="66" charset="0"/>
              </a:rPr>
              <a:t>: </a:t>
            </a:r>
            <a:r>
              <a:rPr lang="zh-CN" altLang="en-US" sz="1800" b="1">
                <a:solidFill>
                  <a:prstClr val="black"/>
                </a:solidFill>
                <a:latin typeface="Comic Sans MS" pitchFamily="66" charset="0"/>
              </a:rPr>
              <a:t>要发送的数据（</a:t>
            </a:r>
            <a:r>
              <a:rPr lang="en-US" altLang="zh-CN" sz="1800" b="1" i="1">
                <a:solidFill>
                  <a:srgbClr val="FF0000"/>
                </a:solidFill>
                <a:latin typeface="Comic Sans MS" pitchFamily="66" charset="0"/>
              </a:rPr>
              <a:t>d</a:t>
            </a:r>
            <a:r>
              <a:rPr lang="zh-CN" altLang="en-US" sz="1800" b="1">
                <a:solidFill>
                  <a:prstClr val="black"/>
                </a:solidFill>
                <a:latin typeface="Comic Sans MS" pitchFamily="66" charset="0"/>
              </a:rPr>
              <a:t>位）</a:t>
            </a:r>
          </a:p>
        </p:txBody>
      </p:sp>
      <p:sp>
        <p:nvSpPr>
          <p:cNvPr id="784392" name="Text Box 8"/>
          <p:cNvSpPr txBox="1">
            <a:spLocks noChangeArrowheads="1"/>
          </p:cNvSpPr>
          <p:nvPr/>
        </p:nvSpPr>
        <p:spPr bwMode="auto">
          <a:xfrm>
            <a:off x="5537200" y="5372101"/>
            <a:ext cx="3251200" cy="366713"/>
          </a:xfrm>
          <a:prstGeom prst="rect">
            <a:avLst/>
          </a:prstGeom>
          <a:solidFill>
            <a:srgbClr val="FFFF00"/>
          </a:solidFill>
          <a:ln>
            <a:no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a:solidFill>
                  <a:srgbClr val="FF0000"/>
                </a:solidFill>
                <a:latin typeface="Comic Sans MS" pitchFamily="66" charset="0"/>
              </a:rPr>
              <a:t>R </a:t>
            </a:r>
            <a:r>
              <a:rPr lang="en-US" altLang="zh-CN" sz="1800" b="1">
                <a:solidFill>
                  <a:prstClr val="black"/>
                </a:solidFill>
                <a:latin typeface="Comic Sans MS" pitchFamily="66" charset="0"/>
              </a:rPr>
              <a:t>: CRC</a:t>
            </a:r>
            <a:r>
              <a:rPr lang="zh-CN" altLang="en-US" sz="1800" b="1">
                <a:solidFill>
                  <a:prstClr val="black"/>
                </a:solidFill>
                <a:latin typeface="Comic Sans MS" pitchFamily="66" charset="0"/>
              </a:rPr>
              <a:t>校验（</a:t>
            </a:r>
            <a:r>
              <a:rPr lang="en-US" altLang="zh-CN" sz="1800" b="1" i="1">
                <a:solidFill>
                  <a:srgbClr val="FF0000"/>
                </a:solidFill>
                <a:latin typeface="Comic Sans MS" pitchFamily="66" charset="0"/>
              </a:rPr>
              <a:t>r</a:t>
            </a:r>
            <a:r>
              <a:rPr lang="zh-CN" altLang="en-US" sz="1800" b="1">
                <a:solidFill>
                  <a:prstClr val="black"/>
                </a:solidFill>
                <a:latin typeface="Comic Sans MS" pitchFamily="66" charset="0"/>
              </a:rPr>
              <a:t>位）</a:t>
            </a:r>
          </a:p>
        </p:txBody>
      </p:sp>
      <p:sp>
        <p:nvSpPr>
          <p:cNvPr id="784393" name="AutoShape 9"/>
          <p:cNvSpPr>
            <a:spLocks/>
          </p:cNvSpPr>
          <p:nvPr/>
        </p:nvSpPr>
        <p:spPr bwMode="auto">
          <a:xfrm rot="5399957" flipH="1">
            <a:off x="5089058" y="2431457"/>
            <a:ext cx="67514" cy="6977498"/>
          </a:xfrm>
          <a:prstGeom prst="leftBrace">
            <a:avLst>
              <a:gd name="adj1" fmla="val 31529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84394" name="Text Box 10"/>
          <p:cNvSpPr txBox="1">
            <a:spLocks noChangeArrowheads="1"/>
          </p:cNvSpPr>
          <p:nvPr/>
        </p:nvSpPr>
        <p:spPr bwMode="auto">
          <a:xfrm>
            <a:off x="4114800" y="6121401"/>
            <a:ext cx="2455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1800" b="1">
                <a:solidFill>
                  <a:srgbClr val="FF0000"/>
                </a:solidFill>
                <a:latin typeface="Comic Sans MS" pitchFamily="66" charset="0"/>
              </a:rPr>
              <a:t>DR</a:t>
            </a:r>
            <a:r>
              <a:rPr lang="zh-CN" altLang="en-US" sz="1800" b="1">
                <a:solidFill>
                  <a:srgbClr val="FF0000"/>
                </a:solidFill>
                <a:latin typeface="Comic Sans MS" pitchFamily="66" charset="0"/>
              </a:rPr>
              <a:t>（</a:t>
            </a:r>
            <a:r>
              <a:rPr lang="en-US" altLang="zh-CN" sz="1800" b="1">
                <a:solidFill>
                  <a:srgbClr val="FF0000"/>
                </a:solidFill>
                <a:latin typeface="Comic Sans MS" pitchFamily="66" charset="0"/>
              </a:rPr>
              <a:t>d+r</a:t>
            </a:r>
            <a:r>
              <a:rPr lang="zh-CN" altLang="en-US" sz="1800" b="1">
                <a:solidFill>
                  <a:srgbClr val="FF0000"/>
                </a:solidFill>
                <a:latin typeface="Comic Sans MS" pitchFamily="66" charset="0"/>
              </a:rPr>
              <a:t>位）</a:t>
            </a:r>
          </a:p>
        </p:txBody>
      </p:sp>
    </p:spTree>
    <p:extLst>
      <p:ext uri="{BB962C8B-B14F-4D97-AF65-F5344CB8AC3E}">
        <p14:creationId xmlns:p14="http://schemas.microsoft.com/office/powerpoint/2010/main" val="3331291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4392"/>
                                        </p:tgtEl>
                                        <p:attrNameLst>
                                          <p:attrName>style.visibility</p:attrName>
                                        </p:attrNameLst>
                                      </p:cBhvr>
                                      <p:to>
                                        <p:strVal val="visible"/>
                                      </p:to>
                                    </p:set>
                                    <p:animEffect transition="in" filter="blinds(horizontal)">
                                      <p:cBhvr>
                                        <p:cTn id="7" dur="500"/>
                                        <p:tgtEl>
                                          <p:spTgt spid="78439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84393"/>
                                        </p:tgtEl>
                                        <p:attrNameLst>
                                          <p:attrName>style.visibility</p:attrName>
                                        </p:attrNameLst>
                                      </p:cBhvr>
                                      <p:to>
                                        <p:strVal val="visible"/>
                                      </p:to>
                                    </p:set>
                                    <p:animEffect transition="in" filter="wipe(down)">
                                      <p:cBhvr>
                                        <p:cTn id="11" dur="500"/>
                                        <p:tgtEl>
                                          <p:spTgt spid="784393"/>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84394"/>
                                        </p:tgtEl>
                                        <p:attrNameLst>
                                          <p:attrName>style.visibility</p:attrName>
                                        </p:attrNameLst>
                                      </p:cBhvr>
                                      <p:to>
                                        <p:strVal val="visible"/>
                                      </p:to>
                                    </p:set>
                                    <p:animEffect transition="in" filter="wipe(down)">
                                      <p:cBhvr>
                                        <p:cTn id="15" dur="500"/>
                                        <p:tgtEl>
                                          <p:spTgt spid="78439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784387">
                                            <p:txEl>
                                              <p:pRg st="3" end="3"/>
                                            </p:txEl>
                                          </p:spTgt>
                                        </p:tgtEl>
                                        <p:attrNameLst>
                                          <p:attrName>style.visibility</p:attrName>
                                        </p:attrNameLst>
                                      </p:cBhvr>
                                      <p:to>
                                        <p:strVal val="visible"/>
                                      </p:to>
                                    </p:set>
                                    <p:animEffect transition="in" filter="blinds(horizontal)">
                                      <p:cBhvr>
                                        <p:cTn id="20" dur="500"/>
                                        <p:tgtEl>
                                          <p:spTgt spid="78438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84387">
                                            <p:txEl>
                                              <p:pRg st="4" end="4"/>
                                            </p:txEl>
                                          </p:spTgt>
                                        </p:tgtEl>
                                        <p:attrNameLst>
                                          <p:attrName>style.visibility</p:attrName>
                                        </p:attrNameLst>
                                      </p:cBhvr>
                                      <p:to>
                                        <p:strVal val="visible"/>
                                      </p:to>
                                    </p:set>
                                    <p:animEffect transition="in" filter="blinds(horizontal)">
                                      <p:cBhvr>
                                        <p:cTn id="25" dur="500"/>
                                        <p:tgtEl>
                                          <p:spTgt spid="784387">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84387">
                                            <p:txEl>
                                              <p:pRg st="5" end="5"/>
                                            </p:txEl>
                                          </p:spTgt>
                                        </p:tgtEl>
                                        <p:attrNameLst>
                                          <p:attrName>style.visibility</p:attrName>
                                        </p:attrNameLst>
                                      </p:cBhvr>
                                      <p:to>
                                        <p:strVal val="visible"/>
                                      </p:to>
                                    </p:set>
                                    <p:animEffect transition="in" filter="blinds(horizontal)">
                                      <p:cBhvr>
                                        <p:cTn id="28" dur="500"/>
                                        <p:tgtEl>
                                          <p:spTgt spid="784387">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84387">
                                            <p:txEl>
                                              <p:pRg st="6" end="6"/>
                                            </p:txEl>
                                          </p:spTgt>
                                        </p:tgtEl>
                                        <p:attrNameLst>
                                          <p:attrName>style.visibility</p:attrName>
                                        </p:attrNameLst>
                                      </p:cBhvr>
                                      <p:to>
                                        <p:strVal val="visible"/>
                                      </p:to>
                                    </p:set>
                                    <p:animEffect transition="in" filter="blinds(horizontal)">
                                      <p:cBhvr>
                                        <p:cTn id="31" dur="500"/>
                                        <p:tgtEl>
                                          <p:spTgt spid="784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92" grpId="0" animBg="1"/>
      <p:bldP spid="784393" grpId="0" animBg="1"/>
      <p:bldP spid="78439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4E7BCE-7D02-497B-A26D-B66720F1E56A}" type="slidenum">
              <a:rPr lang="en-US" altLang="zh-CN" sz="1200" smtClean="0">
                <a:solidFill>
                  <a:prstClr val="black"/>
                </a:solidFill>
                <a:latin typeface="Arial" pitchFamily="34" charset="0"/>
              </a:rPr>
              <a:pPr>
                <a:spcBef>
                  <a:spcPct val="0"/>
                </a:spcBef>
                <a:buClrTx/>
                <a:buSzTx/>
                <a:buFontTx/>
                <a:buNone/>
              </a:pPr>
              <a:t>24</a:t>
            </a:fld>
            <a:endParaRPr lang="en-US" altLang="zh-CN" sz="1200">
              <a:solidFill>
                <a:prstClr val="black"/>
              </a:solidFill>
              <a:latin typeface="Arial" pitchFamily="34" charset="0"/>
            </a:endParaRPr>
          </a:p>
        </p:txBody>
      </p:sp>
      <p:sp>
        <p:nvSpPr>
          <p:cNvPr id="26627"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latin typeface="+mj-ea"/>
              </a:rPr>
              <a:t>什么是模</a:t>
            </a:r>
            <a:r>
              <a:rPr lang="en-US" altLang="zh-CN" dirty="0">
                <a:latin typeface="+mj-ea"/>
              </a:rPr>
              <a:t>2</a:t>
            </a:r>
            <a:r>
              <a:rPr lang="zh-CN" altLang="en-US" dirty="0">
                <a:latin typeface="+mj-ea"/>
              </a:rPr>
              <a:t>运算</a:t>
            </a:r>
          </a:p>
        </p:txBody>
      </p:sp>
      <p:sp>
        <p:nvSpPr>
          <p:cNvPr id="785411" name="Rectangle 3"/>
          <p:cNvSpPr>
            <a:spLocks noGrp="1" noChangeArrowheads="1"/>
          </p:cNvSpPr>
          <p:nvPr>
            <p:ph type="body" idx="4294967295"/>
          </p:nvPr>
        </p:nvSpPr>
        <p:spPr>
          <a:xfrm>
            <a:off x="944523" y="1391856"/>
            <a:ext cx="10888662" cy="4648200"/>
          </a:xfrm>
          <a:prstGeom prst="rect">
            <a:avLst/>
          </a:prstGeom>
        </p:spPr>
        <p:txBody>
          <a:bodyPr/>
          <a:lstStyle/>
          <a:p>
            <a:pPr>
              <a:lnSpc>
                <a:spcPct val="105000"/>
              </a:lnSpc>
            </a:pPr>
            <a:r>
              <a:rPr lang="zh-CN" altLang="en-US" sz="2400" dirty="0">
                <a:solidFill>
                  <a:srgbClr val="FF0000"/>
                </a:solidFill>
                <a:latin typeface="+mn-ea"/>
              </a:rPr>
              <a:t>加法不进位，减法不借位</a:t>
            </a:r>
            <a:r>
              <a:rPr lang="zh-CN" altLang="en-US" sz="2400" dirty="0">
                <a:latin typeface="+mn-ea"/>
              </a:rPr>
              <a:t>，即操作数按位异或 </a:t>
            </a:r>
            <a:r>
              <a:rPr lang="en-US" altLang="zh-CN" sz="2400" dirty="0">
                <a:latin typeface="+mn-ea"/>
              </a:rPr>
              <a:t>(XOR)</a:t>
            </a:r>
          </a:p>
          <a:p>
            <a:pPr eaLnBrk="1">
              <a:lnSpc>
                <a:spcPct val="105000"/>
              </a:lnSpc>
              <a:buFont typeface="Wingdings" pitchFamily="2" charset="2"/>
              <a:buNone/>
            </a:pPr>
            <a:r>
              <a:rPr lang="zh-CN" altLang="en-US" sz="2400" dirty="0">
                <a:latin typeface="+mn-ea"/>
              </a:rPr>
              <a:t>例</a:t>
            </a:r>
          </a:p>
          <a:p>
            <a:pPr eaLnBrk="1">
              <a:lnSpc>
                <a:spcPct val="105000"/>
              </a:lnSpc>
              <a:buFont typeface="Wingdings" pitchFamily="2" charset="2"/>
              <a:buNone/>
            </a:pPr>
            <a:r>
              <a:rPr lang="en-US" altLang="zh-CN" sz="2400" dirty="0">
                <a:latin typeface="+mn-ea"/>
              </a:rPr>
              <a:t>     1011  XOR  0101=1110    </a:t>
            </a:r>
            <a:r>
              <a:rPr lang="zh-CN" altLang="en-US" sz="2400" dirty="0">
                <a:latin typeface="+mn-ea"/>
              </a:rPr>
              <a:t>；   </a:t>
            </a:r>
            <a:r>
              <a:rPr lang="en-US" altLang="zh-CN" sz="2400" dirty="0">
                <a:latin typeface="+mn-ea"/>
              </a:rPr>
              <a:t>1011-0101=1110</a:t>
            </a:r>
          </a:p>
          <a:p>
            <a:pPr eaLnBrk="1">
              <a:lnSpc>
                <a:spcPct val="105000"/>
              </a:lnSpc>
              <a:buFont typeface="Wingdings" pitchFamily="2" charset="2"/>
              <a:buNone/>
            </a:pPr>
            <a:r>
              <a:rPr lang="en-US" altLang="zh-CN" sz="2400" dirty="0">
                <a:latin typeface="+mn-ea"/>
              </a:rPr>
              <a:t>     1001  XOR  1101=0100    </a:t>
            </a:r>
            <a:r>
              <a:rPr lang="zh-CN" altLang="en-US" sz="2400" dirty="0">
                <a:latin typeface="+mn-ea"/>
              </a:rPr>
              <a:t>；   </a:t>
            </a:r>
            <a:r>
              <a:rPr lang="en-US" altLang="zh-CN" sz="2400" dirty="0">
                <a:latin typeface="+mn-ea"/>
              </a:rPr>
              <a:t>1001-1101=0100</a:t>
            </a:r>
          </a:p>
          <a:p>
            <a:pPr>
              <a:lnSpc>
                <a:spcPct val="105000"/>
              </a:lnSpc>
            </a:pPr>
            <a:r>
              <a:rPr lang="zh-CN" altLang="en-US" sz="2400" dirty="0">
                <a:solidFill>
                  <a:srgbClr val="FF0000"/>
                </a:solidFill>
                <a:latin typeface="+mn-ea"/>
              </a:rPr>
              <a:t>乘法和除法与二进制运算类似</a:t>
            </a:r>
            <a:r>
              <a:rPr lang="zh-CN" altLang="en-US" sz="2400" dirty="0">
                <a:latin typeface="+mn-ea"/>
              </a:rPr>
              <a:t>，其中加法或减法没有进位或借位。</a:t>
            </a:r>
          </a:p>
          <a:p>
            <a:pPr>
              <a:lnSpc>
                <a:spcPct val="105000"/>
              </a:lnSpc>
            </a:pPr>
            <a:r>
              <a:rPr lang="zh-CN" altLang="en-US" sz="2400" dirty="0">
                <a:solidFill>
                  <a:srgbClr val="FF0000"/>
                </a:solidFill>
                <a:latin typeface="+mn-ea"/>
              </a:rPr>
              <a:t>乘以</a:t>
            </a:r>
            <a:r>
              <a:rPr lang="en-US" altLang="zh-CN" sz="2400" dirty="0">
                <a:solidFill>
                  <a:srgbClr val="FF0000"/>
                </a:solidFill>
                <a:latin typeface="+mn-ea"/>
              </a:rPr>
              <a:t>2</a:t>
            </a:r>
            <a:r>
              <a:rPr lang="en-US" altLang="zh-CN" sz="2400" i="1" baseline="30000" dirty="0">
                <a:solidFill>
                  <a:srgbClr val="FF0000"/>
                </a:solidFill>
                <a:latin typeface="+mn-ea"/>
              </a:rPr>
              <a:t>r</a:t>
            </a:r>
            <a:r>
              <a:rPr lang="zh-CN" altLang="en-US" sz="2400" dirty="0">
                <a:solidFill>
                  <a:srgbClr val="FF0000"/>
                </a:solidFill>
                <a:latin typeface="+mn-ea"/>
              </a:rPr>
              <a:t>，即比特模式左移</a:t>
            </a:r>
            <a:r>
              <a:rPr lang="en-US" altLang="zh-CN" sz="2400" i="1" dirty="0">
                <a:solidFill>
                  <a:srgbClr val="FF0000"/>
                </a:solidFill>
                <a:latin typeface="+mn-ea"/>
              </a:rPr>
              <a:t>r </a:t>
            </a:r>
            <a:r>
              <a:rPr lang="zh-CN" altLang="en-US" sz="2400" dirty="0">
                <a:solidFill>
                  <a:srgbClr val="FF0000"/>
                </a:solidFill>
                <a:latin typeface="+mn-ea"/>
              </a:rPr>
              <a:t>个位置</a:t>
            </a:r>
            <a:r>
              <a:rPr lang="zh-CN" altLang="en-US" sz="2400" dirty="0">
                <a:latin typeface="+mn-ea"/>
              </a:rPr>
              <a:t>。</a:t>
            </a:r>
            <a:endParaRPr lang="zh-CN" altLang="pt-BR" sz="2400" i="1" dirty="0">
              <a:latin typeface="+mn-ea"/>
            </a:endParaRPr>
          </a:p>
          <a:p>
            <a:pPr eaLnBrk="1">
              <a:lnSpc>
                <a:spcPct val="105000"/>
              </a:lnSpc>
              <a:buFont typeface="Wingdings" pitchFamily="2" charset="2"/>
              <a:buNone/>
            </a:pPr>
            <a:r>
              <a:rPr lang="pt-BR" altLang="zh-CN" sz="2400" i="1" dirty="0">
                <a:latin typeface="+mn-ea"/>
              </a:rPr>
              <a:t>          D</a:t>
            </a:r>
            <a:r>
              <a:rPr lang="pt-BR" altLang="zh-CN" sz="2400" dirty="0">
                <a:latin typeface="+mn-ea"/>
              </a:rPr>
              <a:t>×2</a:t>
            </a:r>
            <a:r>
              <a:rPr lang="pt-BR" altLang="zh-CN" sz="2400" i="1" baseline="30000" dirty="0">
                <a:latin typeface="+mn-ea"/>
              </a:rPr>
              <a:t>r</a:t>
            </a:r>
            <a:r>
              <a:rPr lang="pt-BR" altLang="zh-CN" sz="2400" baseline="30000" dirty="0">
                <a:latin typeface="+mn-ea"/>
              </a:rPr>
              <a:t> </a:t>
            </a:r>
            <a:r>
              <a:rPr lang="pt-BR" altLang="zh-CN" sz="2400" dirty="0">
                <a:latin typeface="+mn-ea"/>
              </a:rPr>
              <a:t> XOR  </a:t>
            </a:r>
            <a:r>
              <a:rPr lang="pt-BR" altLang="zh-CN" sz="2400" i="1" dirty="0">
                <a:latin typeface="+mn-ea"/>
              </a:rPr>
              <a:t>R </a:t>
            </a:r>
            <a:r>
              <a:rPr lang="pt-BR" altLang="zh-CN" sz="2400" dirty="0">
                <a:latin typeface="+mn-ea"/>
              </a:rPr>
              <a:t>= </a:t>
            </a:r>
            <a:r>
              <a:rPr lang="pt-BR" altLang="zh-CN" sz="2400" i="1" dirty="0">
                <a:latin typeface="+mn-ea"/>
              </a:rPr>
              <a:t>D </a:t>
            </a:r>
            <a:r>
              <a:rPr lang="pt-BR" altLang="zh-CN" sz="2400" dirty="0">
                <a:solidFill>
                  <a:srgbClr val="FF0000"/>
                </a:solidFill>
                <a:latin typeface="+mn-ea"/>
              </a:rPr>
              <a:t>00…00</a:t>
            </a:r>
            <a:r>
              <a:rPr lang="pt-BR" altLang="zh-CN" sz="2400" dirty="0">
                <a:latin typeface="+mn-ea"/>
              </a:rPr>
              <a:t>  XOR  </a:t>
            </a:r>
            <a:r>
              <a:rPr lang="pt-BR" altLang="zh-CN" sz="2400" i="1" dirty="0">
                <a:latin typeface="+mn-ea"/>
              </a:rPr>
              <a:t>R</a:t>
            </a:r>
            <a:endParaRPr lang="pt-BR" altLang="zh-CN" sz="2400" dirty="0">
              <a:latin typeface="+mn-ea"/>
            </a:endParaRPr>
          </a:p>
          <a:p>
            <a:pPr eaLnBrk="1">
              <a:lnSpc>
                <a:spcPct val="105000"/>
              </a:lnSpc>
              <a:buFont typeface="Wingdings" pitchFamily="2" charset="2"/>
              <a:buNone/>
            </a:pPr>
            <a:r>
              <a:rPr lang="pt-BR" altLang="zh-CN" sz="2400" dirty="0">
                <a:latin typeface="+mn-ea"/>
              </a:rPr>
              <a:t>                                    = </a:t>
            </a:r>
            <a:r>
              <a:rPr lang="pt-BR" altLang="zh-CN" sz="2400" i="1" dirty="0">
                <a:latin typeface="+mn-ea"/>
              </a:rPr>
              <a:t>DR  </a:t>
            </a:r>
            <a:r>
              <a:rPr lang="pt-BR" altLang="zh-CN" sz="2400" dirty="0">
                <a:latin typeface="+mn-ea"/>
              </a:rPr>
              <a:t>(</a:t>
            </a:r>
            <a:r>
              <a:rPr lang="pt-BR" altLang="zh-CN" sz="2400" i="1" dirty="0">
                <a:latin typeface="+mn-ea"/>
              </a:rPr>
              <a:t>d+r</a:t>
            </a:r>
            <a:r>
              <a:rPr lang="pt-BR" altLang="zh-CN" sz="2400" dirty="0">
                <a:latin typeface="+mn-ea"/>
              </a:rPr>
              <a:t> </a:t>
            </a:r>
            <a:r>
              <a:rPr lang="zh-CN" altLang="pt-BR" sz="2400" dirty="0">
                <a:latin typeface="+mn-ea"/>
              </a:rPr>
              <a:t>比特</a:t>
            </a:r>
            <a:r>
              <a:rPr lang="pt-BR" altLang="zh-CN" sz="2400" dirty="0">
                <a:latin typeface="+mn-ea"/>
              </a:rPr>
              <a:t>)</a:t>
            </a:r>
            <a:endParaRPr lang="zh-CN" altLang="en-US" sz="2400" dirty="0">
              <a:latin typeface="+mn-ea"/>
            </a:endParaRPr>
          </a:p>
        </p:txBody>
      </p:sp>
    </p:spTree>
    <p:extLst>
      <p:ext uri="{BB962C8B-B14F-4D97-AF65-F5344CB8AC3E}">
        <p14:creationId xmlns:p14="http://schemas.microsoft.com/office/powerpoint/2010/main" val="42629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5411">
                                            <p:txEl>
                                              <p:pRg st="0" end="0"/>
                                            </p:txEl>
                                          </p:spTgt>
                                        </p:tgtEl>
                                        <p:attrNameLst>
                                          <p:attrName>style.visibility</p:attrName>
                                        </p:attrNameLst>
                                      </p:cBhvr>
                                      <p:to>
                                        <p:strVal val="visible"/>
                                      </p:to>
                                    </p:set>
                                    <p:animEffect transition="in" filter="blinds(horizontal)">
                                      <p:cBhvr>
                                        <p:cTn id="7" dur="500"/>
                                        <p:tgtEl>
                                          <p:spTgt spid="785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5411">
                                            <p:txEl>
                                              <p:pRg st="1" end="1"/>
                                            </p:txEl>
                                          </p:spTgt>
                                        </p:tgtEl>
                                        <p:attrNameLst>
                                          <p:attrName>style.visibility</p:attrName>
                                        </p:attrNameLst>
                                      </p:cBhvr>
                                      <p:to>
                                        <p:strVal val="visible"/>
                                      </p:to>
                                    </p:set>
                                    <p:animEffect transition="in" filter="blinds(horizontal)">
                                      <p:cBhvr>
                                        <p:cTn id="12" dur="500"/>
                                        <p:tgtEl>
                                          <p:spTgt spid="785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5411">
                                            <p:txEl>
                                              <p:pRg st="2" end="2"/>
                                            </p:txEl>
                                          </p:spTgt>
                                        </p:tgtEl>
                                        <p:attrNameLst>
                                          <p:attrName>style.visibility</p:attrName>
                                        </p:attrNameLst>
                                      </p:cBhvr>
                                      <p:to>
                                        <p:strVal val="visible"/>
                                      </p:to>
                                    </p:set>
                                    <p:animEffect transition="in" filter="blinds(horizontal)">
                                      <p:cBhvr>
                                        <p:cTn id="17" dur="500"/>
                                        <p:tgtEl>
                                          <p:spTgt spid="785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85411">
                                            <p:txEl>
                                              <p:pRg st="3" end="3"/>
                                            </p:txEl>
                                          </p:spTgt>
                                        </p:tgtEl>
                                        <p:attrNameLst>
                                          <p:attrName>style.visibility</p:attrName>
                                        </p:attrNameLst>
                                      </p:cBhvr>
                                      <p:to>
                                        <p:strVal val="visible"/>
                                      </p:to>
                                    </p:set>
                                    <p:animEffect transition="in" filter="blinds(horizontal)">
                                      <p:cBhvr>
                                        <p:cTn id="22" dur="500"/>
                                        <p:tgtEl>
                                          <p:spTgt spid="7854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85411">
                                            <p:txEl>
                                              <p:pRg st="4" end="4"/>
                                            </p:txEl>
                                          </p:spTgt>
                                        </p:tgtEl>
                                        <p:attrNameLst>
                                          <p:attrName>style.visibility</p:attrName>
                                        </p:attrNameLst>
                                      </p:cBhvr>
                                      <p:to>
                                        <p:strVal val="visible"/>
                                      </p:to>
                                    </p:set>
                                    <p:animEffect transition="in" filter="blinds(horizontal)">
                                      <p:cBhvr>
                                        <p:cTn id="27" dur="500"/>
                                        <p:tgtEl>
                                          <p:spTgt spid="7854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85411">
                                            <p:txEl>
                                              <p:pRg st="5" end="5"/>
                                            </p:txEl>
                                          </p:spTgt>
                                        </p:tgtEl>
                                        <p:attrNameLst>
                                          <p:attrName>style.visibility</p:attrName>
                                        </p:attrNameLst>
                                      </p:cBhvr>
                                      <p:to>
                                        <p:strVal val="visible"/>
                                      </p:to>
                                    </p:set>
                                    <p:animEffect transition="in" filter="blinds(horizontal)">
                                      <p:cBhvr>
                                        <p:cTn id="32" dur="500"/>
                                        <p:tgtEl>
                                          <p:spTgt spid="7854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85411">
                                            <p:txEl>
                                              <p:pRg st="6" end="6"/>
                                            </p:txEl>
                                          </p:spTgt>
                                        </p:tgtEl>
                                        <p:attrNameLst>
                                          <p:attrName>style.visibility</p:attrName>
                                        </p:attrNameLst>
                                      </p:cBhvr>
                                      <p:to>
                                        <p:strVal val="visible"/>
                                      </p:to>
                                    </p:set>
                                    <p:animEffect transition="in" filter="blinds(horizontal)">
                                      <p:cBhvr>
                                        <p:cTn id="37" dur="500"/>
                                        <p:tgtEl>
                                          <p:spTgt spid="78541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85411">
                                            <p:txEl>
                                              <p:pRg st="7" end="7"/>
                                            </p:txEl>
                                          </p:spTgt>
                                        </p:tgtEl>
                                        <p:attrNameLst>
                                          <p:attrName>style.visibility</p:attrName>
                                        </p:attrNameLst>
                                      </p:cBhvr>
                                      <p:to>
                                        <p:strVal val="visible"/>
                                      </p:to>
                                    </p:set>
                                    <p:animEffect transition="in" filter="blinds(horizontal)">
                                      <p:cBhvr>
                                        <p:cTn id="42" dur="500"/>
                                        <p:tgtEl>
                                          <p:spTgt spid="7854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1A7BB63-EDA8-4C8C-91E9-C9A68975237D}" type="slidenum">
              <a:rPr lang="en-US" altLang="zh-CN" sz="1200" smtClean="0">
                <a:solidFill>
                  <a:prstClr val="black"/>
                </a:solidFill>
                <a:latin typeface="Arial" pitchFamily="34" charset="0"/>
              </a:rPr>
              <a:pPr>
                <a:spcBef>
                  <a:spcPct val="0"/>
                </a:spcBef>
                <a:buClrTx/>
                <a:buSzTx/>
                <a:buFontTx/>
                <a:buNone/>
              </a:pPr>
              <a:t>25</a:t>
            </a:fld>
            <a:endParaRPr lang="en-US" altLang="zh-CN" sz="1200">
              <a:solidFill>
                <a:prstClr val="black"/>
              </a:solidFill>
              <a:latin typeface="Arial" pitchFamily="34" charset="0"/>
            </a:endParaRPr>
          </a:p>
        </p:txBody>
      </p:sp>
      <p:sp>
        <p:nvSpPr>
          <p:cNvPr id="27651" name="Rectangle 2"/>
          <p:cNvSpPr>
            <a:spLocks noGrp="1" noChangeArrowheads="1"/>
          </p:cNvSpPr>
          <p:nvPr>
            <p:ph type="title" idx="4294967295"/>
          </p:nvPr>
        </p:nvSpPr>
        <p:spPr>
          <a:xfrm>
            <a:off x="154329" y="273756"/>
            <a:ext cx="12037671" cy="963592"/>
          </a:xfrm>
          <a:prstGeom prst="rect">
            <a:avLst/>
          </a:prstGeom>
        </p:spPr>
        <p:txBody>
          <a:bodyPr/>
          <a:lstStyle/>
          <a:p>
            <a:pPr algn="ctr"/>
            <a:r>
              <a:rPr lang="zh-CN" altLang="en-US" dirty="0">
                <a:latin typeface="+mj-ea"/>
              </a:rPr>
              <a:t>计算</a:t>
            </a:r>
            <a:r>
              <a:rPr lang="pt-BR" altLang="zh-CN" dirty="0">
                <a:latin typeface="+mj-ea"/>
              </a:rPr>
              <a:t>R</a:t>
            </a:r>
            <a:r>
              <a:rPr lang="zh-CN" altLang="pt-BR" dirty="0">
                <a:latin typeface="+mj-ea"/>
              </a:rPr>
              <a:t>（</a:t>
            </a:r>
            <a:r>
              <a:rPr lang="pt-BR" altLang="zh-CN" dirty="0">
                <a:latin typeface="+mj-ea"/>
              </a:rPr>
              <a:t>CRC</a:t>
            </a:r>
            <a:r>
              <a:rPr lang="zh-CN" altLang="pt-BR" dirty="0">
                <a:latin typeface="+mj-ea"/>
              </a:rPr>
              <a:t>比特）</a:t>
            </a:r>
            <a:endParaRPr lang="zh-CN" altLang="en-US" dirty="0">
              <a:latin typeface="+mj-ea"/>
            </a:endParaRPr>
          </a:p>
        </p:txBody>
      </p:sp>
      <p:sp>
        <p:nvSpPr>
          <p:cNvPr id="786435" name="Rectangle 3"/>
          <p:cNvSpPr>
            <a:spLocks noGrp="1" noChangeArrowheads="1"/>
          </p:cNvSpPr>
          <p:nvPr>
            <p:ph type="body" idx="4294967295"/>
          </p:nvPr>
        </p:nvSpPr>
        <p:spPr>
          <a:xfrm>
            <a:off x="798653" y="1426579"/>
            <a:ext cx="10363200" cy="4648200"/>
          </a:xfrm>
          <a:prstGeom prst="rect">
            <a:avLst/>
          </a:prstGeom>
        </p:spPr>
        <p:txBody>
          <a:bodyPr/>
          <a:lstStyle/>
          <a:p>
            <a:pPr>
              <a:lnSpc>
                <a:spcPct val="130000"/>
              </a:lnSpc>
            </a:pPr>
            <a:r>
              <a:rPr lang="pt-BR" altLang="zh-CN" sz="2400" dirty="0">
                <a:latin typeface="+mn-ea"/>
              </a:rPr>
              <a:t>DR</a:t>
            </a:r>
            <a:r>
              <a:rPr lang="zh-CN" altLang="pt-BR" sz="2400" dirty="0">
                <a:latin typeface="+mn-ea"/>
              </a:rPr>
              <a:t>能被</a:t>
            </a:r>
            <a:r>
              <a:rPr lang="pt-BR" altLang="zh-CN" sz="2400" dirty="0">
                <a:latin typeface="+mn-ea"/>
              </a:rPr>
              <a:t>G</a:t>
            </a:r>
            <a:r>
              <a:rPr lang="zh-CN" altLang="pt-BR" sz="2400" dirty="0">
                <a:latin typeface="+mn-ea"/>
              </a:rPr>
              <a:t>模</a:t>
            </a:r>
            <a:r>
              <a:rPr lang="pt-BR" altLang="zh-CN" sz="2400" dirty="0">
                <a:latin typeface="+mn-ea"/>
              </a:rPr>
              <a:t>2</a:t>
            </a:r>
            <a:r>
              <a:rPr lang="zh-CN" altLang="pt-BR" sz="2400" dirty="0">
                <a:latin typeface="+mn-ea"/>
              </a:rPr>
              <a:t>运算整除：即</a:t>
            </a:r>
          </a:p>
          <a:p>
            <a:pPr marL="0" indent="0">
              <a:lnSpc>
                <a:spcPct val="130000"/>
              </a:lnSpc>
              <a:buNone/>
            </a:pPr>
            <a:r>
              <a:rPr lang="pt-BR" altLang="zh-CN" sz="2400" dirty="0">
                <a:latin typeface="+mn-ea"/>
              </a:rPr>
              <a:t>                             D×2</a:t>
            </a:r>
            <a:r>
              <a:rPr lang="pt-BR" altLang="zh-CN" sz="2400" baseline="30000" dirty="0">
                <a:latin typeface="+mn-ea"/>
              </a:rPr>
              <a:t>r</a:t>
            </a:r>
            <a:r>
              <a:rPr lang="pt-BR" altLang="zh-CN" sz="2400" dirty="0">
                <a:latin typeface="+mn-ea"/>
              </a:rPr>
              <a:t>  XOR  R = nG</a:t>
            </a:r>
          </a:p>
          <a:p>
            <a:pPr>
              <a:lnSpc>
                <a:spcPct val="130000"/>
              </a:lnSpc>
            </a:pPr>
            <a:r>
              <a:rPr lang="zh-CN" altLang="pt-BR" sz="2400" dirty="0">
                <a:latin typeface="+mn-ea"/>
              </a:rPr>
              <a:t>等式两边都用</a:t>
            </a:r>
            <a:r>
              <a:rPr lang="en-US" altLang="zh-CN" sz="2400" dirty="0">
                <a:latin typeface="+mn-ea"/>
              </a:rPr>
              <a:t>R</a:t>
            </a:r>
            <a:r>
              <a:rPr lang="zh-CN" altLang="en-US" sz="2400" dirty="0">
                <a:latin typeface="+mn-ea"/>
              </a:rPr>
              <a:t>异或，得到</a:t>
            </a:r>
          </a:p>
          <a:p>
            <a:pPr marL="0" indent="0">
              <a:lnSpc>
                <a:spcPct val="130000"/>
              </a:lnSpc>
              <a:buNone/>
            </a:pPr>
            <a:r>
              <a:rPr lang="zh-CN" altLang="en-US" sz="2400" dirty="0">
                <a:latin typeface="+mn-ea"/>
              </a:rPr>
              <a:t>                             </a:t>
            </a:r>
            <a:r>
              <a:rPr lang="en-US" altLang="zh-CN" sz="2400" dirty="0">
                <a:latin typeface="+mn-ea"/>
              </a:rPr>
              <a:t>D×2</a:t>
            </a:r>
            <a:r>
              <a:rPr lang="en-US" altLang="zh-CN" sz="2400" baseline="30000" dirty="0">
                <a:latin typeface="+mn-ea"/>
              </a:rPr>
              <a:t>r</a:t>
            </a:r>
            <a:r>
              <a:rPr lang="en-US" altLang="zh-CN" sz="2400" dirty="0">
                <a:latin typeface="+mn-ea"/>
              </a:rPr>
              <a:t> = </a:t>
            </a:r>
            <a:r>
              <a:rPr lang="en-US" altLang="zh-CN" sz="2400" dirty="0" err="1">
                <a:latin typeface="+mn-ea"/>
              </a:rPr>
              <a:t>nG</a:t>
            </a:r>
            <a:r>
              <a:rPr lang="en-US" altLang="zh-CN" sz="2400" dirty="0">
                <a:latin typeface="+mn-ea"/>
              </a:rPr>
              <a:t>  XOR  R     </a:t>
            </a:r>
          </a:p>
          <a:p>
            <a:pPr>
              <a:lnSpc>
                <a:spcPct val="130000"/>
              </a:lnSpc>
            </a:pPr>
            <a:r>
              <a:rPr lang="zh-CN" altLang="en-US" sz="2400" dirty="0">
                <a:latin typeface="+mn-ea"/>
              </a:rPr>
              <a:t>即</a:t>
            </a:r>
            <a:r>
              <a:rPr lang="zh-CN" altLang="en-US" sz="2400" u="sng" dirty="0">
                <a:latin typeface="+mn-ea"/>
              </a:rPr>
              <a:t>用</a:t>
            </a:r>
            <a:r>
              <a:rPr lang="en-US" altLang="zh-CN" sz="2400" u="sng" dirty="0">
                <a:latin typeface="+mn-ea"/>
              </a:rPr>
              <a:t>G</a:t>
            </a:r>
            <a:r>
              <a:rPr lang="zh-CN" altLang="en-US" sz="2400" u="sng" dirty="0">
                <a:latin typeface="+mn-ea"/>
              </a:rPr>
              <a:t>来除</a:t>
            </a:r>
            <a:r>
              <a:rPr lang="en-US" altLang="zh-CN" sz="2400" u="sng" dirty="0">
                <a:latin typeface="+mn-ea"/>
              </a:rPr>
              <a:t>D×2</a:t>
            </a:r>
            <a:r>
              <a:rPr lang="en-US" altLang="zh-CN" sz="2400" u="sng" baseline="30000" dirty="0">
                <a:latin typeface="+mn-ea"/>
              </a:rPr>
              <a:t>r</a:t>
            </a:r>
            <a:r>
              <a:rPr lang="zh-CN" altLang="en-US" sz="2400" u="sng" dirty="0">
                <a:latin typeface="+mn-ea"/>
              </a:rPr>
              <a:t>，余数值刚好为</a:t>
            </a:r>
            <a:r>
              <a:rPr lang="en-US" altLang="zh-CN" sz="2400" u="sng" dirty="0">
                <a:latin typeface="+mn-ea"/>
              </a:rPr>
              <a:t>R</a:t>
            </a:r>
            <a:r>
              <a:rPr lang="zh-CN" altLang="en-US" sz="2400" dirty="0">
                <a:latin typeface="+mn-ea"/>
              </a:rPr>
              <a:t>。</a:t>
            </a:r>
          </a:p>
          <a:p>
            <a:pPr>
              <a:lnSpc>
                <a:spcPct val="130000"/>
              </a:lnSpc>
            </a:pPr>
            <a:r>
              <a:rPr lang="en-US" altLang="zh-CN" sz="2400" b="1" dirty="0">
                <a:solidFill>
                  <a:srgbClr val="FF0000"/>
                </a:solidFill>
                <a:latin typeface="+mn-ea"/>
              </a:rPr>
              <a:t>R</a:t>
            </a:r>
            <a:r>
              <a:rPr lang="zh-CN" altLang="en-US" sz="2400" b="1" dirty="0">
                <a:solidFill>
                  <a:srgbClr val="FF0000"/>
                </a:solidFill>
                <a:latin typeface="+mn-ea"/>
              </a:rPr>
              <a:t>的计算：将数据</a:t>
            </a:r>
            <a:r>
              <a:rPr lang="en-US" altLang="zh-CN" sz="2400" b="1" dirty="0">
                <a:solidFill>
                  <a:srgbClr val="FF0000"/>
                </a:solidFill>
                <a:latin typeface="+mn-ea"/>
              </a:rPr>
              <a:t>D</a:t>
            </a:r>
            <a:r>
              <a:rPr lang="zh-CN" altLang="en-US" sz="2400" b="1" dirty="0">
                <a:solidFill>
                  <a:srgbClr val="FF0000"/>
                </a:solidFill>
                <a:latin typeface="+mn-ea"/>
              </a:rPr>
              <a:t>后面添加</a:t>
            </a:r>
            <a:r>
              <a:rPr lang="en-US" altLang="zh-CN" sz="2400" b="1" dirty="0">
                <a:solidFill>
                  <a:srgbClr val="FF0000"/>
                </a:solidFill>
                <a:latin typeface="+mn-ea"/>
              </a:rPr>
              <a:t>r</a:t>
            </a:r>
            <a:r>
              <a:rPr lang="zh-CN" altLang="en-US" sz="2400" b="1" dirty="0">
                <a:solidFill>
                  <a:srgbClr val="FF0000"/>
                </a:solidFill>
                <a:latin typeface="+mn-ea"/>
              </a:rPr>
              <a:t>个</a:t>
            </a:r>
            <a:r>
              <a:rPr lang="en-US" altLang="zh-CN" sz="2400" b="1" dirty="0">
                <a:solidFill>
                  <a:srgbClr val="FF0000"/>
                </a:solidFill>
                <a:latin typeface="+mn-ea"/>
              </a:rPr>
              <a:t>0</a:t>
            </a:r>
            <a:r>
              <a:rPr lang="zh-CN" altLang="en-US" sz="2400" b="1" dirty="0">
                <a:solidFill>
                  <a:srgbClr val="FF0000"/>
                </a:solidFill>
                <a:latin typeface="+mn-ea"/>
              </a:rPr>
              <a:t>，除以给定的生成多项式</a:t>
            </a:r>
            <a:r>
              <a:rPr lang="en-US" altLang="zh-CN" sz="2400" b="1" dirty="0">
                <a:solidFill>
                  <a:srgbClr val="FF0000"/>
                </a:solidFill>
                <a:latin typeface="+mn-ea"/>
              </a:rPr>
              <a:t>G</a:t>
            </a:r>
            <a:r>
              <a:rPr lang="zh-CN" altLang="en-US" sz="2400" b="1" dirty="0">
                <a:solidFill>
                  <a:srgbClr val="FF0000"/>
                </a:solidFill>
                <a:latin typeface="+mn-ea"/>
              </a:rPr>
              <a:t>，所得余数即为</a:t>
            </a:r>
            <a:r>
              <a:rPr lang="en-US" altLang="zh-CN" sz="2400" b="1" dirty="0">
                <a:solidFill>
                  <a:srgbClr val="FF0000"/>
                </a:solidFill>
                <a:latin typeface="+mn-ea"/>
              </a:rPr>
              <a:t>R</a:t>
            </a:r>
            <a:r>
              <a:rPr lang="zh-CN" altLang="en-US" sz="2400" b="1" dirty="0">
                <a:solidFill>
                  <a:srgbClr val="FF0000"/>
                </a:solidFill>
                <a:latin typeface="+mn-ea"/>
              </a:rPr>
              <a:t>（</a:t>
            </a:r>
            <a:r>
              <a:rPr lang="en-US" altLang="zh-CN" sz="2400" b="1" dirty="0">
                <a:solidFill>
                  <a:srgbClr val="FF0000"/>
                </a:solidFill>
                <a:latin typeface="+mn-ea"/>
              </a:rPr>
              <a:t>r</a:t>
            </a:r>
            <a:r>
              <a:rPr lang="zh-CN" altLang="en-US" sz="2400" b="1" dirty="0">
                <a:solidFill>
                  <a:srgbClr val="FF0000"/>
                </a:solidFill>
                <a:latin typeface="+mn-ea"/>
              </a:rPr>
              <a:t>位）。</a:t>
            </a:r>
          </a:p>
        </p:txBody>
      </p:sp>
    </p:spTree>
    <p:extLst>
      <p:ext uri="{BB962C8B-B14F-4D97-AF65-F5344CB8AC3E}">
        <p14:creationId xmlns:p14="http://schemas.microsoft.com/office/powerpoint/2010/main" val="2704428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6435">
                                            <p:txEl>
                                              <p:pRg st="5" end="5"/>
                                            </p:txEl>
                                          </p:spTgt>
                                        </p:tgtEl>
                                        <p:attrNameLst>
                                          <p:attrName>style.visibility</p:attrName>
                                        </p:attrNameLst>
                                      </p:cBhvr>
                                      <p:to>
                                        <p:strVal val="visible"/>
                                      </p:to>
                                    </p:set>
                                    <p:animEffect transition="in" filter="blinds(horizontal)">
                                      <p:cBhvr>
                                        <p:cTn id="7" dur="500"/>
                                        <p:tgtEl>
                                          <p:spTgt spid="7864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0042CD-BADD-412E-B151-C0EAFF8A6B58}" type="slidenum">
              <a:rPr lang="en-US" altLang="zh-CN" sz="1200" smtClean="0">
                <a:solidFill>
                  <a:prstClr val="black"/>
                </a:solidFill>
                <a:latin typeface="Arial" pitchFamily="34" charset="0"/>
              </a:rPr>
              <a:pPr>
                <a:spcBef>
                  <a:spcPct val="0"/>
                </a:spcBef>
                <a:buClrTx/>
                <a:buSzTx/>
                <a:buFontTx/>
                <a:buNone/>
              </a:pPr>
              <a:t>26</a:t>
            </a:fld>
            <a:endParaRPr lang="en-US" altLang="zh-CN" sz="1200">
              <a:solidFill>
                <a:prstClr val="black"/>
              </a:solidFill>
              <a:latin typeface="Arial" pitchFamily="34" charset="0"/>
            </a:endParaRPr>
          </a:p>
        </p:txBody>
      </p:sp>
      <p:sp>
        <p:nvSpPr>
          <p:cNvPr id="28675" name="Rectangle 2"/>
          <p:cNvSpPr>
            <a:spLocks noGrp="1" noChangeArrowheads="1"/>
          </p:cNvSpPr>
          <p:nvPr>
            <p:ph type="title" idx="4294967295"/>
          </p:nvPr>
        </p:nvSpPr>
        <p:spPr>
          <a:xfrm>
            <a:off x="0" y="228600"/>
            <a:ext cx="11991372" cy="1143000"/>
          </a:xfrm>
          <a:prstGeom prst="rect">
            <a:avLst/>
          </a:prstGeom>
        </p:spPr>
        <p:txBody>
          <a:bodyPr/>
          <a:lstStyle/>
          <a:p>
            <a:pPr algn="ctr"/>
            <a:r>
              <a:rPr lang="en-US" altLang="zh-CN" dirty="0"/>
              <a:t>CRC</a:t>
            </a:r>
            <a:r>
              <a:rPr lang="zh-CN" altLang="en-US" dirty="0"/>
              <a:t>编码的例子</a:t>
            </a:r>
          </a:p>
        </p:txBody>
      </p:sp>
      <p:sp>
        <p:nvSpPr>
          <p:cNvPr id="28676" name="Rectangle 3"/>
          <p:cNvSpPr>
            <a:spLocks noGrp="1" noChangeArrowheads="1"/>
          </p:cNvSpPr>
          <p:nvPr>
            <p:ph type="body" idx="4294967295"/>
          </p:nvPr>
        </p:nvSpPr>
        <p:spPr>
          <a:xfrm>
            <a:off x="358814" y="1397000"/>
            <a:ext cx="10004385" cy="736600"/>
          </a:xfrm>
          <a:prstGeom prst="rect">
            <a:avLst/>
          </a:prstGeom>
        </p:spPr>
        <p:txBody>
          <a:bodyPr/>
          <a:lstStyle/>
          <a:p>
            <a:pPr eaLnBrk="1">
              <a:buFont typeface="ZapfDingbats" pitchFamily="82" charset="2"/>
              <a:buNone/>
            </a:pPr>
            <a:r>
              <a:rPr lang="zh-CN" altLang="en-US" sz="2400" dirty="0">
                <a:latin typeface="+mn-ea"/>
              </a:rPr>
              <a:t>设 </a:t>
            </a:r>
            <a:r>
              <a:rPr lang="en-US" altLang="zh-CN" sz="2400" dirty="0">
                <a:latin typeface="+mn-ea"/>
              </a:rPr>
              <a:t>(</a:t>
            </a:r>
            <a:r>
              <a:rPr lang="zh-CN" altLang="en-US" sz="2400" dirty="0">
                <a:latin typeface="+mn-ea"/>
              </a:rPr>
              <a:t>数据</a:t>
            </a:r>
            <a:r>
              <a:rPr lang="en-US" altLang="zh-CN" sz="2400" dirty="0">
                <a:latin typeface="+mn-ea"/>
              </a:rPr>
              <a:t>)   D = 101110,d = 6,  G (</a:t>
            </a:r>
            <a:r>
              <a:rPr lang="zh-CN" altLang="en-US" sz="2400" dirty="0">
                <a:latin typeface="+mn-ea"/>
              </a:rPr>
              <a:t>生成多项式</a:t>
            </a:r>
            <a:r>
              <a:rPr lang="en-US" altLang="zh-CN" sz="2400" dirty="0">
                <a:latin typeface="+mn-ea"/>
              </a:rPr>
              <a:t>) = 1001,  r = 3</a:t>
            </a:r>
            <a:endParaRPr lang="zh-CN" altLang="en-US" sz="2400" dirty="0">
              <a:latin typeface="+mn-ea"/>
            </a:endParaRPr>
          </a:p>
        </p:txBody>
      </p:sp>
      <p:sp>
        <p:nvSpPr>
          <p:cNvPr id="787461" name="Text Box 5"/>
          <p:cNvSpPr txBox="1">
            <a:spLocks noChangeArrowheads="1"/>
          </p:cNvSpPr>
          <p:nvPr/>
        </p:nvSpPr>
        <p:spPr bwMode="auto">
          <a:xfrm>
            <a:off x="849347" y="3746658"/>
            <a:ext cx="36879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2400" dirty="0">
                <a:solidFill>
                  <a:prstClr val="black"/>
                </a:solidFill>
                <a:latin typeface="Microsoft YaHei"/>
                <a:ea typeface="Microsoft YaHei"/>
              </a:rPr>
              <a:t>实际传输的数据形式是： </a:t>
            </a:r>
            <a:r>
              <a:rPr lang="en-US" altLang="zh-CN" sz="2400" dirty="0">
                <a:solidFill>
                  <a:prstClr val="black"/>
                </a:solidFill>
                <a:latin typeface="Microsoft YaHei"/>
                <a:ea typeface="Microsoft YaHei"/>
              </a:rPr>
              <a:t>101110 </a:t>
            </a:r>
            <a:r>
              <a:rPr lang="en-US" altLang="zh-CN" sz="2400" dirty="0">
                <a:solidFill>
                  <a:srgbClr val="FF0000"/>
                </a:solidFill>
                <a:latin typeface="Microsoft YaHei"/>
                <a:ea typeface="Microsoft YaHei"/>
              </a:rPr>
              <a:t>011</a:t>
            </a:r>
            <a:endParaRPr lang="zh-CN" altLang="en-US" sz="2400" dirty="0">
              <a:solidFill>
                <a:srgbClr val="FF0000"/>
              </a:solidFill>
              <a:latin typeface="Microsoft YaHei"/>
              <a:ea typeface="Microsoft YaHei"/>
            </a:endParaRPr>
          </a:p>
        </p:txBody>
      </p:sp>
      <p:pic>
        <p:nvPicPr>
          <p:cNvPr id="787462" name="Picture 6" descr="525 CRC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067" y="1946275"/>
            <a:ext cx="4781551"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7463" name="Line 7"/>
          <p:cNvSpPr>
            <a:spLocks noChangeShapeType="1"/>
          </p:cNvSpPr>
          <p:nvPr/>
        </p:nvSpPr>
        <p:spPr bwMode="auto">
          <a:xfrm>
            <a:off x="7721600" y="2641600"/>
            <a:ext cx="1540933"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4" name="Line 8"/>
          <p:cNvSpPr>
            <a:spLocks noChangeShapeType="1"/>
          </p:cNvSpPr>
          <p:nvPr/>
        </p:nvSpPr>
        <p:spPr bwMode="auto">
          <a:xfrm>
            <a:off x="6282267" y="2628900"/>
            <a:ext cx="982133"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5" name="Line 9"/>
          <p:cNvSpPr>
            <a:spLocks noChangeShapeType="1"/>
          </p:cNvSpPr>
          <p:nvPr/>
        </p:nvSpPr>
        <p:spPr bwMode="auto">
          <a:xfrm>
            <a:off x="9228667" y="6096000"/>
            <a:ext cx="9652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87466" name="Rectangle 10"/>
          <p:cNvSpPr>
            <a:spLocks noChangeArrowheads="1"/>
          </p:cNvSpPr>
          <p:nvPr/>
        </p:nvSpPr>
        <p:spPr bwMode="auto">
          <a:xfrm>
            <a:off x="9364134" y="2298700"/>
            <a:ext cx="829733" cy="304800"/>
          </a:xfrm>
          <a:prstGeom prst="rect">
            <a:avLst/>
          </a:prstGeom>
          <a:noFill/>
          <a:ln w="38100">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87467" name="AutoShape 11"/>
          <p:cNvSpPr>
            <a:spLocks noChangeArrowheads="1"/>
          </p:cNvSpPr>
          <p:nvPr/>
        </p:nvSpPr>
        <p:spPr bwMode="auto">
          <a:xfrm>
            <a:off x="7063933" y="604295"/>
            <a:ext cx="1803400" cy="438150"/>
          </a:xfrm>
          <a:prstGeom prst="wedgeEllipseCallout">
            <a:avLst>
              <a:gd name="adj1" fmla="val -34104"/>
              <a:gd name="adj2" fmla="val 122239"/>
            </a:avLst>
          </a:prstGeom>
          <a:solidFill>
            <a:srgbClr val="FFFF00"/>
          </a:solidFill>
          <a:ln w="9525">
            <a:solidFill>
              <a:schemeClr val="tx1"/>
            </a:solidFill>
            <a:miter lim="800000"/>
            <a:headEnd/>
            <a:tailEnd/>
          </a:ln>
          <a:effec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b="1" i="1">
                <a:solidFill>
                  <a:srgbClr val="FF0000"/>
                </a:solidFill>
              </a:rPr>
              <a:t>r</a:t>
            </a:r>
            <a:r>
              <a:rPr lang="en-US" altLang="zh-CN" sz="2000" b="1">
                <a:solidFill>
                  <a:srgbClr val="FF0000"/>
                </a:solidFill>
              </a:rPr>
              <a:t>+1</a:t>
            </a:r>
            <a:r>
              <a:rPr lang="zh-CN" altLang="en-US" sz="2000" b="1">
                <a:solidFill>
                  <a:srgbClr val="FF0000"/>
                </a:solidFill>
              </a:rPr>
              <a:t>位</a:t>
            </a:r>
          </a:p>
        </p:txBody>
      </p:sp>
      <p:sp>
        <p:nvSpPr>
          <p:cNvPr id="787468" name="AutoShape 12"/>
          <p:cNvSpPr>
            <a:spLocks noChangeArrowheads="1"/>
          </p:cNvSpPr>
          <p:nvPr/>
        </p:nvSpPr>
        <p:spPr bwMode="auto">
          <a:xfrm>
            <a:off x="9032752" y="661525"/>
            <a:ext cx="2654300" cy="723900"/>
          </a:xfrm>
          <a:prstGeom prst="wedgeEllipseCallout">
            <a:avLst>
              <a:gd name="adj1" fmla="val -8773"/>
              <a:gd name="adj2" fmla="val 172588"/>
            </a:avLst>
          </a:prstGeom>
          <a:solidFill>
            <a:srgbClr val="FFFF00"/>
          </a:solidFill>
          <a:ln w="9525">
            <a:solidFill>
              <a:schemeClr val="tx1"/>
            </a:solidFill>
            <a:miter lim="800000"/>
            <a:headEnd/>
            <a:tailEnd/>
          </a:ln>
          <a:effec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b="1" i="1">
                <a:solidFill>
                  <a:srgbClr val="FF0000"/>
                </a:solidFill>
              </a:rPr>
              <a:t>D</a:t>
            </a:r>
            <a:r>
              <a:rPr lang="zh-CN" altLang="en-US" sz="2000" b="1">
                <a:solidFill>
                  <a:srgbClr val="FF0000"/>
                </a:solidFill>
              </a:rPr>
              <a:t>后添加</a:t>
            </a:r>
            <a:r>
              <a:rPr lang="en-US" altLang="zh-CN" sz="2000" b="1">
                <a:solidFill>
                  <a:srgbClr val="FF0000"/>
                </a:solidFill>
              </a:rPr>
              <a:t>3</a:t>
            </a:r>
            <a:r>
              <a:rPr lang="zh-CN" altLang="en-US" sz="2000" b="1">
                <a:solidFill>
                  <a:srgbClr val="FF0000"/>
                </a:solidFill>
              </a:rPr>
              <a:t>个</a:t>
            </a:r>
            <a:r>
              <a:rPr lang="en-US" altLang="zh-CN" sz="2000" b="1">
                <a:solidFill>
                  <a:srgbClr val="FF0000"/>
                </a:solidFill>
              </a:rPr>
              <a:t>0</a:t>
            </a:r>
          </a:p>
        </p:txBody>
      </p:sp>
      <p:sp>
        <p:nvSpPr>
          <p:cNvPr id="787469" name="AutoShape 13"/>
          <p:cNvSpPr>
            <a:spLocks noChangeArrowheads="1"/>
          </p:cNvSpPr>
          <p:nvPr/>
        </p:nvSpPr>
        <p:spPr bwMode="auto">
          <a:xfrm>
            <a:off x="10261601" y="5019676"/>
            <a:ext cx="1460500" cy="485775"/>
          </a:xfrm>
          <a:prstGeom prst="wedgeEllipseCallout">
            <a:avLst>
              <a:gd name="adj1" fmla="val -57681"/>
              <a:gd name="adj2" fmla="val 11111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b="1" dirty="0">
                <a:solidFill>
                  <a:srgbClr val="FFFF00"/>
                </a:solidFill>
                <a:latin typeface="+mn-ea"/>
                <a:ea typeface="+mn-ea"/>
              </a:rPr>
              <a:t>3</a:t>
            </a:r>
            <a:r>
              <a:rPr lang="zh-CN" altLang="en-US" sz="2000" b="1" dirty="0">
                <a:solidFill>
                  <a:srgbClr val="FFFF00"/>
                </a:solidFill>
                <a:latin typeface="+mn-ea"/>
                <a:ea typeface="+mn-ea"/>
              </a:rPr>
              <a:t>位</a:t>
            </a:r>
          </a:p>
        </p:txBody>
      </p:sp>
    </p:spTree>
    <p:extLst>
      <p:ext uri="{BB962C8B-B14F-4D97-AF65-F5344CB8AC3E}">
        <p14:creationId xmlns:p14="http://schemas.microsoft.com/office/powerpoint/2010/main" val="2910345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7467"/>
                                        </p:tgtEl>
                                        <p:attrNameLst>
                                          <p:attrName>style.visibility</p:attrName>
                                        </p:attrNameLst>
                                      </p:cBhvr>
                                      <p:to>
                                        <p:strVal val="visible"/>
                                      </p:to>
                                    </p:set>
                                    <p:animEffect transition="in" filter="dissolve">
                                      <p:cBhvr>
                                        <p:cTn id="7" dur="500"/>
                                        <p:tgtEl>
                                          <p:spTgt spid="787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7462"/>
                                        </p:tgtEl>
                                        <p:attrNameLst>
                                          <p:attrName>style.visibility</p:attrName>
                                        </p:attrNameLst>
                                      </p:cBhvr>
                                      <p:to>
                                        <p:strVal val="visible"/>
                                      </p:to>
                                    </p:set>
                                    <p:animEffect transition="in" filter="blinds(horizontal)">
                                      <p:cBhvr>
                                        <p:cTn id="12" dur="500"/>
                                        <p:tgtEl>
                                          <p:spTgt spid="7874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87463"/>
                                        </p:tgtEl>
                                        <p:attrNameLst>
                                          <p:attrName>style.visibility</p:attrName>
                                        </p:attrNameLst>
                                      </p:cBhvr>
                                      <p:to>
                                        <p:strVal val="visible"/>
                                      </p:to>
                                    </p:set>
                                    <p:animEffect transition="in" filter="wipe(down)">
                                      <p:cBhvr>
                                        <p:cTn id="17" dur="500"/>
                                        <p:tgtEl>
                                          <p:spTgt spid="7874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87466"/>
                                        </p:tgtEl>
                                        <p:attrNameLst>
                                          <p:attrName>style.visibility</p:attrName>
                                        </p:attrNameLst>
                                      </p:cBhvr>
                                      <p:to>
                                        <p:strVal val="visible"/>
                                      </p:to>
                                    </p:set>
                                    <p:animEffect transition="in" filter="wipe(down)">
                                      <p:cBhvr>
                                        <p:cTn id="22" dur="500"/>
                                        <p:tgtEl>
                                          <p:spTgt spid="787466"/>
                                        </p:tgtEl>
                                      </p:cBhvr>
                                    </p:animEffect>
                                  </p:childTnLst>
                                </p:cTn>
                              </p:par>
                            </p:childTnLst>
                          </p:cTn>
                        </p:par>
                        <p:par>
                          <p:cTn id="23" fill="hold" nodeType="afterGroup">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787468"/>
                                        </p:tgtEl>
                                        <p:attrNameLst>
                                          <p:attrName>style.visibility</p:attrName>
                                        </p:attrNameLst>
                                      </p:cBhvr>
                                      <p:to>
                                        <p:strVal val="visible"/>
                                      </p:to>
                                    </p:set>
                                    <p:animEffect transition="in" filter="dissolve">
                                      <p:cBhvr>
                                        <p:cTn id="26" dur="500"/>
                                        <p:tgtEl>
                                          <p:spTgt spid="78746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87464"/>
                                        </p:tgtEl>
                                        <p:attrNameLst>
                                          <p:attrName>style.visibility</p:attrName>
                                        </p:attrNameLst>
                                      </p:cBhvr>
                                      <p:to>
                                        <p:strVal val="visible"/>
                                      </p:to>
                                    </p:set>
                                    <p:animEffect transition="in" filter="wipe(down)">
                                      <p:cBhvr>
                                        <p:cTn id="31" dur="500"/>
                                        <p:tgtEl>
                                          <p:spTgt spid="78746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87469"/>
                                        </p:tgtEl>
                                        <p:attrNameLst>
                                          <p:attrName>style.visibility</p:attrName>
                                        </p:attrNameLst>
                                      </p:cBhvr>
                                      <p:to>
                                        <p:strVal val="visible"/>
                                      </p:to>
                                    </p:set>
                                    <p:animEffect transition="in" filter="dissolve">
                                      <p:cBhvr>
                                        <p:cTn id="36" dur="500"/>
                                        <p:tgtEl>
                                          <p:spTgt spid="78746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87465"/>
                                        </p:tgtEl>
                                        <p:attrNameLst>
                                          <p:attrName>style.visibility</p:attrName>
                                        </p:attrNameLst>
                                      </p:cBhvr>
                                      <p:to>
                                        <p:strVal val="visible"/>
                                      </p:to>
                                    </p:set>
                                    <p:animEffect transition="in" filter="wipe(down)">
                                      <p:cBhvr>
                                        <p:cTn id="41" dur="500"/>
                                        <p:tgtEl>
                                          <p:spTgt spid="78746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787461">
                                            <p:txEl>
                                              <p:pRg st="0" end="0"/>
                                            </p:txEl>
                                          </p:spTgt>
                                        </p:tgtEl>
                                        <p:attrNameLst>
                                          <p:attrName>style.visibility</p:attrName>
                                        </p:attrNameLst>
                                      </p:cBhvr>
                                      <p:to>
                                        <p:strVal val="visible"/>
                                      </p:to>
                                    </p:set>
                                    <p:animEffect transition="in" filter="dissolve">
                                      <p:cBhvr>
                                        <p:cTn id="46" dur="500"/>
                                        <p:tgtEl>
                                          <p:spTgt spid="7874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63" grpId="0" animBg="1"/>
      <p:bldP spid="787464" grpId="0" animBg="1"/>
      <p:bldP spid="787465" grpId="0" animBg="1"/>
      <p:bldP spid="787466" grpId="0" animBg="1"/>
      <p:bldP spid="787467" grpId="0" animBg="1"/>
      <p:bldP spid="787468" grpId="0" animBg="1"/>
      <p:bldP spid="7874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1A7BB63-EDA8-4C8C-91E9-C9A68975237D}" type="slidenum">
              <a:rPr lang="en-US" altLang="zh-CN" sz="1200" smtClean="0">
                <a:solidFill>
                  <a:prstClr val="black"/>
                </a:solidFill>
                <a:latin typeface="Arial" pitchFamily="34" charset="0"/>
              </a:rPr>
              <a:pPr>
                <a:spcBef>
                  <a:spcPct val="0"/>
                </a:spcBef>
                <a:buClrTx/>
                <a:buSzTx/>
                <a:buFontTx/>
                <a:buNone/>
              </a:pPr>
              <a:t>27</a:t>
            </a:fld>
            <a:endParaRPr lang="en-US" altLang="zh-CN" sz="1200">
              <a:solidFill>
                <a:prstClr val="black"/>
              </a:solidFill>
              <a:latin typeface="Arial" pitchFamily="34" charset="0"/>
            </a:endParaRPr>
          </a:p>
        </p:txBody>
      </p:sp>
      <p:sp>
        <p:nvSpPr>
          <p:cNvPr id="27651" name="Rectangle 2"/>
          <p:cNvSpPr>
            <a:spLocks noGrp="1" noChangeArrowheads="1"/>
          </p:cNvSpPr>
          <p:nvPr>
            <p:ph type="title" idx="4294967295"/>
          </p:nvPr>
        </p:nvSpPr>
        <p:spPr>
          <a:xfrm>
            <a:off x="154329" y="273756"/>
            <a:ext cx="12037671" cy="963592"/>
          </a:xfrm>
          <a:prstGeom prst="rect">
            <a:avLst/>
          </a:prstGeom>
        </p:spPr>
        <p:txBody>
          <a:bodyPr/>
          <a:lstStyle/>
          <a:p>
            <a:pPr algn="ctr"/>
            <a:r>
              <a:rPr lang="en-US" altLang="zh-CN" dirty="0"/>
              <a:t>CRC</a:t>
            </a:r>
            <a:r>
              <a:rPr lang="zh-CN" altLang="en-US" dirty="0"/>
              <a:t>练习</a:t>
            </a:r>
            <a:endParaRPr lang="zh-CN" altLang="en-US" dirty="0">
              <a:latin typeface="+mj-ea"/>
            </a:endParaRPr>
          </a:p>
        </p:txBody>
      </p:sp>
      <p:sp>
        <p:nvSpPr>
          <p:cNvPr id="786435" name="Rectangle 3"/>
          <p:cNvSpPr>
            <a:spLocks noGrp="1" noChangeArrowheads="1"/>
          </p:cNvSpPr>
          <p:nvPr>
            <p:ph type="body" idx="4294967295"/>
          </p:nvPr>
        </p:nvSpPr>
        <p:spPr>
          <a:xfrm>
            <a:off x="798653" y="1426579"/>
            <a:ext cx="10363200" cy="4648200"/>
          </a:xfrm>
          <a:prstGeom prst="rect">
            <a:avLst/>
          </a:prstGeom>
        </p:spPr>
        <p:txBody>
          <a:bodyPr/>
          <a:lstStyle/>
          <a:p>
            <a:pPr>
              <a:buClr>
                <a:srgbClr val="FF9900"/>
              </a:buClr>
              <a:buNone/>
            </a:pPr>
            <a:r>
              <a:rPr lang="zh-CN" altLang="en-US" sz="2400" dirty="0">
                <a:solidFill>
                  <a:srgbClr val="000000"/>
                </a:solidFill>
                <a:latin typeface="+mn-ea"/>
              </a:rPr>
              <a:t>假设</a:t>
            </a:r>
            <a:r>
              <a:rPr lang="en-US" altLang="zh-CN" sz="2400"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通信双方协商的生成多项式为</a:t>
            </a:r>
            <a:r>
              <a:rPr lang="en-US" altLang="zh-CN" dirty="0">
                <a:solidFill>
                  <a:srgbClr val="000000"/>
                </a:solidFill>
                <a:latin typeface="+mn-ea"/>
              </a:rPr>
              <a:t>:</a:t>
            </a:r>
          </a:p>
          <a:p>
            <a:pPr lvl="1">
              <a:buClr>
                <a:srgbClr val="FF9900"/>
              </a:buClr>
              <a:buNone/>
            </a:pPr>
            <a:r>
              <a:rPr lang="en-US" altLang="zh-CN" dirty="0">
                <a:solidFill>
                  <a:srgbClr val="000000"/>
                </a:solidFill>
                <a:latin typeface="+mn-ea"/>
              </a:rPr>
              <a:t>   G=X</a:t>
            </a:r>
            <a:r>
              <a:rPr lang="en-US" altLang="zh-CN" baseline="30000" dirty="0">
                <a:solidFill>
                  <a:srgbClr val="000000"/>
                </a:solidFill>
                <a:latin typeface="+mn-ea"/>
              </a:rPr>
              <a:t>4</a:t>
            </a:r>
            <a:r>
              <a:rPr lang="en-US" altLang="zh-CN" dirty="0">
                <a:solidFill>
                  <a:srgbClr val="000000"/>
                </a:solidFill>
                <a:latin typeface="+mn-ea"/>
              </a:rPr>
              <a:t>+X</a:t>
            </a:r>
            <a:r>
              <a:rPr lang="en-US" altLang="zh-CN" baseline="30000" dirty="0">
                <a:solidFill>
                  <a:srgbClr val="000000"/>
                </a:solidFill>
                <a:latin typeface="+mn-ea"/>
              </a:rPr>
              <a:t>2</a:t>
            </a:r>
            <a:r>
              <a:rPr lang="en-US" altLang="zh-CN" dirty="0">
                <a:solidFill>
                  <a:srgbClr val="000000"/>
                </a:solidFill>
                <a:latin typeface="+mn-ea"/>
              </a:rPr>
              <a:t>+X+1</a:t>
            </a:r>
          </a:p>
          <a:p>
            <a:pPr lvl="1">
              <a:buClr>
                <a:srgbClr val="FF9900"/>
              </a:buClr>
              <a:buFont typeface="Wingdings" panose="05000000000000000000" pitchFamily="2" charset="2"/>
              <a:buChar char="Ø"/>
            </a:pPr>
            <a:r>
              <a:rPr lang="zh-CN" altLang="en-US" dirty="0">
                <a:solidFill>
                  <a:srgbClr val="000000"/>
                </a:solidFill>
                <a:latin typeface="+mn-ea"/>
              </a:rPr>
              <a:t>发送方要发送的数据为</a:t>
            </a:r>
            <a:r>
              <a:rPr lang="en-US" altLang="zh-CN" dirty="0">
                <a:solidFill>
                  <a:srgbClr val="000000"/>
                </a:solidFill>
                <a:latin typeface="+mn-ea"/>
              </a:rPr>
              <a:t>:</a:t>
            </a:r>
          </a:p>
          <a:p>
            <a:pPr lvl="1">
              <a:buClr>
                <a:srgbClr val="FF9900"/>
              </a:buClr>
              <a:buNone/>
            </a:pPr>
            <a:r>
              <a:rPr lang="en-US" altLang="zh-CN" dirty="0">
                <a:solidFill>
                  <a:srgbClr val="000000"/>
                </a:solidFill>
                <a:latin typeface="+mn-ea"/>
              </a:rPr>
              <a:t>   D=11001100</a:t>
            </a:r>
          </a:p>
          <a:p>
            <a:pPr>
              <a:buClr>
                <a:srgbClr val="FF9900"/>
              </a:buClr>
              <a:buNone/>
            </a:pPr>
            <a:r>
              <a:rPr lang="zh-CN" altLang="en-US" sz="2400" dirty="0">
                <a:solidFill>
                  <a:srgbClr val="000000"/>
                </a:solidFill>
                <a:latin typeface="+mn-ea"/>
              </a:rPr>
              <a:t>问题</a:t>
            </a:r>
            <a:r>
              <a:rPr lang="en-US" altLang="zh-CN" sz="2400" dirty="0">
                <a:solidFill>
                  <a:srgbClr val="000000"/>
                </a:solidFill>
                <a:latin typeface="+mn-ea"/>
              </a:rPr>
              <a:t>:</a:t>
            </a:r>
          </a:p>
          <a:p>
            <a:pPr lvl="1">
              <a:buClr>
                <a:srgbClr val="FF9900"/>
              </a:buClr>
              <a:buFont typeface="Wingdings" panose="05000000000000000000" pitchFamily="2" charset="2"/>
              <a:buChar char="Ø"/>
            </a:pPr>
            <a:r>
              <a:rPr lang="en-US" altLang="zh-CN" dirty="0">
                <a:solidFill>
                  <a:srgbClr val="000000"/>
                </a:solidFill>
                <a:latin typeface="+mn-ea"/>
              </a:rPr>
              <a:t>CRC</a:t>
            </a:r>
            <a:r>
              <a:rPr lang="zh-CN" altLang="en-US" dirty="0">
                <a:solidFill>
                  <a:srgbClr val="000000"/>
                </a:solidFill>
                <a:latin typeface="+mn-ea"/>
              </a:rPr>
              <a:t>校验信息需要多少位</a:t>
            </a:r>
            <a:r>
              <a:rPr lang="en-US" altLang="zh-CN"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发送方最终发送的数据是多少位</a:t>
            </a:r>
            <a:r>
              <a:rPr lang="en-US" altLang="zh-CN"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发送方最终发送的数据内容是什么</a:t>
            </a:r>
            <a:r>
              <a:rPr lang="en-US" altLang="zh-CN"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如果传输过程中出现一位错误能否检测</a:t>
            </a:r>
            <a:r>
              <a:rPr lang="en-US" altLang="zh-CN" dirty="0">
                <a:solidFill>
                  <a:srgbClr val="000000"/>
                </a:solidFill>
                <a:latin typeface="+mn-ea"/>
              </a:rPr>
              <a:t>?</a:t>
            </a:r>
            <a:r>
              <a:rPr lang="zh-CN" altLang="en-US" dirty="0">
                <a:solidFill>
                  <a:srgbClr val="000000"/>
                </a:solidFill>
                <a:latin typeface="+mn-ea"/>
              </a:rPr>
              <a:t>出现六位错误能否检测</a:t>
            </a:r>
            <a:r>
              <a:rPr lang="en-US" altLang="zh-CN" dirty="0">
                <a:solidFill>
                  <a:srgbClr val="000000"/>
                </a:solidFill>
                <a:latin typeface="+mn-ea"/>
              </a:rPr>
              <a:t>?</a:t>
            </a:r>
          </a:p>
        </p:txBody>
      </p:sp>
    </p:spTree>
    <p:extLst>
      <p:ext uri="{BB962C8B-B14F-4D97-AF65-F5344CB8AC3E}">
        <p14:creationId xmlns:p14="http://schemas.microsoft.com/office/powerpoint/2010/main" val="1807485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47098" y="1473934"/>
            <a:ext cx="1036320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9900"/>
              </a:buClr>
              <a:buFont typeface="Arial" panose="020B0604020202020204" pitchFamily="34" charset="0"/>
              <a:buNone/>
            </a:pPr>
            <a:r>
              <a:rPr lang="zh-CN" altLang="en-US" sz="2400" dirty="0">
                <a:solidFill>
                  <a:srgbClr val="000000"/>
                </a:solidFill>
                <a:latin typeface="+mn-ea"/>
              </a:rPr>
              <a:t>假设</a:t>
            </a:r>
            <a:r>
              <a:rPr lang="en-US" altLang="zh-CN" sz="2400" dirty="0">
                <a:solidFill>
                  <a:srgbClr val="000000"/>
                </a:solidFill>
                <a:latin typeface="+mn-ea"/>
              </a:rPr>
              <a:t>:</a:t>
            </a:r>
          </a:p>
          <a:p>
            <a:pPr lvl="1">
              <a:buClr>
                <a:srgbClr val="FF9900"/>
              </a:buClr>
              <a:buFont typeface="Wingdings" panose="05000000000000000000" pitchFamily="2" charset="2"/>
              <a:buChar char="Ø"/>
            </a:pPr>
            <a:r>
              <a:rPr lang="zh-CN" altLang="en-US" dirty="0">
                <a:solidFill>
                  <a:srgbClr val="000000"/>
                </a:solidFill>
                <a:latin typeface="+mn-ea"/>
              </a:rPr>
              <a:t>通信双方协商的生成多项式为</a:t>
            </a:r>
            <a:r>
              <a:rPr lang="en-US" altLang="zh-CN" dirty="0">
                <a:solidFill>
                  <a:srgbClr val="000000"/>
                </a:solidFill>
                <a:latin typeface="+mn-ea"/>
              </a:rPr>
              <a:t>:</a:t>
            </a:r>
          </a:p>
          <a:p>
            <a:pPr lvl="1">
              <a:buClr>
                <a:srgbClr val="FF9900"/>
              </a:buClr>
              <a:buFont typeface="Arial" panose="020B0604020202020204" pitchFamily="34" charset="0"/>
              <a:buNone/>
            </a:pPr>
            <a:r>
              <a:rPr lang="en-US" altLang="zh-CN" dirty="0">
                <a:solidFill>
                  <a:srgbClr val="000000"/>
                </a:solidFill>
                <a:latin typeface="+mn-ea"/>
              </a:rPr>
              <a:t>   G=X</a:t>
            </a:r>
            <a:r>
              <a:rPr lang="en-US" altLang="zh-CN" baseline="30000" dirty="0">
                <a:solidFill>
                  <a:srgbClr val="000000"/>
                </a:solidFill>
                <a:latin typeface="+mn-ea"/>
              </a:rPr>
              <a:t>4</a:t>
            </a:r>
            <a:r>
              <a:rPr lang="en-US" altLang="zh-CN" dirty="0">
                <a:solidFill>
                  <a:srgbClr val="000000"/>
                </a:solidFill>
                <a:latin typeface="+mn-ea"/>
              </a:rPr>
              <a:t>+X</a:t>
            </a:r>
            <a:r>
              <a:rPr lang="en-US" altLang="zh-CN" baseline="30000" dirty="0">
                <a:solidFill>
                  <a:srgbClr val="000000"/>
                </a:solidFill>
                <a:latin typeface="+mn-ea"/>
              </a:rPr>
              <a:t>2</a:t>
            </a:r>
            <a:r>
              <a:rPr lang="en-US" altLang="zh-CN" dirty="0">
                <a:solidFill>
                  <a:srgbClr val="000000"/>
                </a:solidFill>
                <a:latin typeface="+mn-ea"/>
              </a:rPr>
              <a:t>+X+1</a:t>
            </a:r>
          </a:p>
          <a:p>
            <a:pPr lvl="1">
              <a:buClr>
                <a:srgbClr val="FF9900"/>
              </a:buClr>
              <a:buFont typeface="Wingdings" panose="05000000000000000000" pitchFamily="2" charset="2"/>
              <a:buChar char="Ø"/>
            </a:pPr>
            <a:r>
              <a:rPr lang="zh-CN" altLang="en-US" dirty="0">
                <a:solidFill>
                  <a:srgbClr val="000000"/>
                </a:solidFill>
                <a:latin typeface="+mn-ea"/>
              </a:rPr>
              <a:t>发送方要发送的数据为</a:t>
            </a:r>
            <a:r>
              <a:rPr lang="en-US" altLang="zh-CN" dirty="0">
                <a:solidFill>
                  <a:srgbClr val="000000"/>
                </a:solidFill>
                <a:latin typeface="+mn-ea"/>
              </a:rPr>
              <a:t>:</a:t>
            </a:r>
          </a:p>
          <a:p>
            <a:pPr lvl="1">
              <a:buClr>
                <a:srgbClr val="FF9900"/>
              </a:buClr>
              <a:buFont typeface="Arial" panose="020B0604020202020204" pitchFamily="34" charset="0"/>
              <a:buNone/>
            </a:pPr>
            <a:r>
              <a:rPr lang="en-US" altLang="zh-CN" dirty="0">
                <a:solidFill>
                  <a:srgbClr val="000000"/>
                </a:solidFill>
                <a:latin typeface="+mn-ea"/>
              </a:rPr>
              <a:t>   D=11001100</a:t>
            </a:r>
          </a:p>
          <a:p>
            <a:pPr>
              <a:buClr>
                <a:srgbClr val="FF9900"/>
              </a:buClr>
              <a:buFont typeface="Arial" panose="020B0604020202020204" pitchFamily="34" charset="0"/>
              <a:buNone/>
            </a:pPr>
            <a:r>
              <a:rPr lang="zh-CN" altLang="en-US" sz="2400" dirty="0">
                <a:solidFill>
                  <a:srgbClr val="000000"/>
                </a:solidFill>
                <a:latin typeface="+mn-ea"/>
              </a:rPr>
              <a:t>问题答案</a:t>
            </a:r>
            <a:r>
              <a:rPr lang="en-US" altLang="zh-CN" sz="2400" dirty="0">
                <a:solidFill>
                  <a:srgbClr val="000000"/>
                </a:solidFill>
                <a:latin typeface="+mn-ea"/>
              </a:rPr>
              <a:t>:</a:t>
            </a:r>
          </a:p>
          <a:p>
            <a:pPr lvl="1">
              <a:buClr>
                <a:srgbClr val="FF9900"/>
              </a:buClr>
              <a:buFont typeface="Wingdings" panose="05000000000000000000" pitchFamily="2" charset="2"/>
              <a:buChar char="Ø"/>
            </a:pPr>
            <a:r>
              <a:rPr lang="en-US" altLang="zh-CN" dirty="0">
                <a:solidFill>
                  <a:srgbClr val="000000"/>
                </a:solidFill>
                <a:latin typeface="+mn-ea"/>
              </a:rPr>
              <a:t>CRC</a:t>
            </a:r>
            <a:r>
              <a:rPr lang="zh-CN" altLang="en-US" dirty="0">
                <a:solidFill>
                  <a:srgbClr val="000000"/>
                </a:solidFill>
                <a:latin typeface="+mn-ea"/>
              </a:rPr>
              <a:t>校验信息需要多少位</a:t>
            </a:r>
            <a:r>
              <a:rPr lang="en-US" altLang="zh-CN" dirty="0">
                <a:solidFill>
                  <a:srgbClr val="000000"/>
                </a:solidFill>
                <a:latin typeface="+mn-ea"/>
              </a:rPr>
              <a:t>?</a:t>
            </a:r>
            <a:r>
              <a:rPr lang="en-US" altLang="zh-CN" dirty="0">
                <a:solidFill>
                  <a:srgbClr val="FF0000"/>
                </a:solidFill>
                <a:latin typeface="+mn-ea"/>
              </a:rPr>
              <a:t>—— 4</a:t>
            </a:r>
            <a:r>
              <a:rPr lang="zh-CN" altLang="en-US" dirty="0">
                <a:solidFill>
                  <a:srgbClr val="FF0000"/>
                </a:solidFill>
                <a:latin typeface="+mn-ea"/>
              </a:rPr>
              <a:t>位</a:t>
            </a:r>
            <a:endParaRPr lang="en-US" altLang="zh-CN" dirty="0">
              <a:solidFill>
                <a:srgbClr val="FF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发送方最终发送的数据是多少位</a:t>
            </a:r>
            <a:r>
              <a:rPr lang="en-US" altLang="zh-CN" dirty="0">
                <a:solidFill>
                  <a:srgbClr val="000000"/>
                </a:solidFill>
                <a:latin typeface="+mn-ea"/>
              </a:rPr>
              <a:t>?</a:t>
            </a:r>
            <a:r>
              <a:rPr lang="en-US" altLang="zh-CN" dirty="0">
                <a:solidFill>
                  <a:srgbClr val="FF0000"/>
                </a:solidFill>
                <a:latin typeface="+mn-ea"/>
              </a:rPr>
              <a:t>——</a:t>
            </a:r>
            <a:r>
              <a:rPr lang="en-US" altLang="zh-CN" dirty="0">
                <a:solidFill>
                  <a:srgbClr val="000000"/>
                </a:solidFill>
                <a:latin typeface="+mn-ea"/>
              </a:rPr>
              <a:t> </a:t>
            </a:r>
            <a:r>
              <a:rPr lang="en-US" altLang="zh-CN" dirty="0">
                <a:solidFill>
                  <a:srgbClr val="FF0000"/>
                </a:solidFill>
                <a:latin typeface="+mn-ea"/>
              </a:rPr>
              <a:t>12</a:t>
            </a:r>
            <a:r>
              <a:rPr lang="zh-CN" altLang="en-US" dirty="0">
                <a:solidFill>
                  <a:srgbClr val="FF0000"/>
                </a:solidFill>
                <a:latin typeface="+mn-ea"/>
              </a:rPr>
              <a:t>位</a:t>
            </a:r>
            <a:endParaRPr lang="en-US" altLang="zh-CN" dirty="0">
              <a:solidFill>
                <a:srgbClr val="FF0000"/>
              </a:solidFill>
              <a:latin typeface="+mn-ea"/>
            </a:endParaRPr>
          </a:p>
          <a:p>
            <a:pPr lvl="1">
              <a:buClr>
                <a:srgbClr val="FF9900"/>
              </a:buClr>
              <a:buFont typeface="Wingdings" panose="05000000000000000000" pitchFamily="2" charset="2"/>
              <a:buChar char="Ø"/>
            </a:pPr>
            <a:r>
              <a:rPr lang="zh-CN" altLang="en-US" dirty="0">
                <a:solidFill>
                  <a:srgbClr val="000000"/>
                </a:solidFill>
                <a:latin typeface="+mn-ea"/>
              </a:rPr>
              <a:t>发送方最终发送的数据内容是什么</a:t>
            </a:r>
            <a:r>
              <a:rPr lang="en-US" altLang="zh-CN" dirty="0">
                <a:solidFill>
                  <a:srgbClr val="000000"/>
                </a:solidFill>
                <a:latin typeface="+mn-ea"/>
              </a:rPr>
              <a:t>?</a:t>
            </a:r>
            <a:r>
              <a:rPr lang="en-US" altLang="zh-CN" dirty="0">
                <a:solidFill>
                  <a:srgbClr val="FF0000"/>
                </a:solidFill>
                <a:latin typeface="+mn-ea"/>
              </a:rPr>
              <a:t>——11001100 0101</a:t>
            </a:r>
          </a:p>
          <a:p>
            <a:pPr lvl="1">
              <a:buClr>
                <a:srgbClr val="FF9900"/>
              </a:buClr>
              <a:buFont typeface="Wingdings" panose="05000000000000000000" pitchFamily="2" charset="2"/>
              <a:buChar char="Ø"/>
            </a:pPr>
            <a:r>
              <a:rPr lang="zh-CN" altLang="en-US" dirty="0">
                <a:solidFill>
                  <a:srgbClr val="000000"/>
                </a:solidFill>
                <a:latin typeface="+mn-ea"/>
              </a:rPr>
              <a:t>如果传输过程中出现一位错误能否检测</a:t>
            </a:r>
            <a:r>
              <a:rPr lang="en-US" altLang="zh-CN" dirty="0">
                <a:solidFill>
                  <a:srgbClr val="000000"/>
                </a:solidFill>
                <a:latin typeface="+mn-ea"/>
              </a:rPr>
              <a:t>?</a:t>
            </a:r>
            <a:r>
              <a:rPr lang="zh-CN" altLang="en-US" dirty="0">
                <a:solidFill>
                  <a:srgbClr val="000000"/>
                </a:solidFill>
                <a:latin typeface="+mn-ea"/>
              </a:rPr>
              <a:t>出现六位错误能否检测</a:t>
            </a:r>
            <a:r>
              <a:rPr lang="en-US" altLang="zh-CN" dirty="0">
                <a:solidFill>
                  <a:srgbClr val="000000"/>
                </a:solidFill>
                <a:latin typeface="+mn-ea"/>
              </a:rPr>
              <a:t>?</a:t>
            </a:r>
          </a:p>
          <a:p>
            <a:pPr marL="457200" lvl="1" indent="0">
              <a:buClr>
                <a:srgbClr val="FF9900"/>
              </a:buClr>
              <a:buNone/>
            </a:pPr>
            <a:r>
              <a:rPr lang="en-US" altLang="zh-CN" dirty="0">
                <a:solidFill>
                  <a:srgbClr val="FF0000"/>
                </a:solidFill>
                <a:latin typeface="+mn-ea"/>
              </a:rPr>
              <a:t>—— </a:t>
            </a:r>
            <a:r>
              <a:rPr lang="zh-CN" altLang="en-US" dirty="0">
                <a:solidFill>
                  <a:srgbClr val="FF0000"/>
                </a:solidFill>
                <a:latin typeface="+mn-ea"/>
              </a:rPr>
              <a:t>一位错误可检测到，六位错误一般情况下不可以（见教材</a:t>
            </a:r>
            <a:r>
              <a:rPr lang="en-US" altLang="zh-CN" dirty="0">
                <a:solidFill>
                  <a:srgbClr val="FF0000"/>
                </a:solidFill>
                <a:latin typeface="+mn-ea"/>
              </a:rPr>
              <a:t>P292</a:t>
            </a:r>
            <a:r>
              <a:rPr lang="zh-CN" altLang="en-US" dirty="0">
                <a:solidFill>
                  <a:srgbClr val="FF0000"/>
                </a:solidFill>
                <a:latin typeface="+mn-ea"/>
              </a:rPr>
              <a:t>）</a:t>
            </a:r>
            <a:endParaRPr lang="en-US" altLang="zh-CN" dirty="0">
              <a:solidFill>
                <a:srgbClr val="FF0000"/>
              </a:solidFill>
              <a:latin typeface="+mn-ea"/>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8724" b="32181"/>
          <a:stretch/>
        </p:blipFill>
        <p:spPr>
          <a:xfrm>
            <a:off x="8502649" y="623231"/>
            <a:ext cx="3220452" cy="3937480"/>
          </a:xfrm>
          <a:prstGeom prst="rect">
            <a:avLst/>
          </a:prstGeom>
        </p:spPr>
      </p:pic>
      <p:sp>
        <p:nvSpPr>
          <p:cNvPr id="3" name="Rectangle 2"/>
          <p:cNvSpPr txBox="1">
            <a:spLocks noChangeArrowheads="1"/>
          </p:cNvSpPr>
          <p:nvPr/>
        </p:nvSpPr>
        <p:spPr>
          <a:xfrm>
            <a:off x="154329" y="273756"/>
            <a:ext cx="12037671" cy="963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CRC</a:t>
            </a:r>
            <a:r>
              <a:rPr lang="zh-CN" altLang="en-US" dirty="0"/>
              <a:t>练习</a:t>
            </a:r>
            <a:endParaRPr lang="zh-CN" altLang="en-US" dirty="0">
              <a:latin typeface="+mj-ea"/>
            </a:endParaRPr>
          </a:p>
        </p:txBody>
      </p:sp>
    </p:spTree>
    <p:extLst>
      <p:ext uri="{BB962C8B-B14F-4D97-AF65-F5344CB8AC3E}">
        <p14:creationId xmlns:p14="http://schemas.microsoft.com/office/powerpoint/2010/main" val="3805764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29</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循环冗余码</a:t>
            </a:r>
            <a:r>
              <a:rPr lang="en-US" altLang="zh-CN" dirty="0"/>
              <a:t>CRC</a:t>
            </a:r>
            <a:r>
              <a:rPr lang="zh-CN" altLang="en-US" dirty="0"/>
              <a:t>的特点</a:t>
            </a:r>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eaLnBrk="1">
              <a:lnSpc>
                <a:spcPct val="110000"/>
              </a:lnSpc>
            </a:pPr>
            <a:r>
              <a:rPr lang="zh-CN" altLang="en-US" sz="2400" dirty="0">
                <a:solidFill>
                  <a:schemeClr val="hlink"/>
                </a:solidFill>
                <a:latin typeface="+mn-ea"/>
              </a:rPr>
              <a:t>生成多项式</a:t>
            </a:r>
            <a:r>
              <a:rPr lang="en-US" altLang="zh-CN" sz="2400" dirty="0">
                <a:solidFill>
                  <a:schemeClr val="hlink"/>
                </a:solidFill>
                <a:latin typeface="+mn-ea"/>
              </a:rPr>
              <a:t>G</a:t>
            </a:r>
            <a:r>
              <a:rPr lang="zh-CN" altLang="en-US" sz="2400" dirty="0">
                <a:solidFill>
                  <a:schemeClr val="hlink"/>
                </a:solidFill>
                <a:latin typeface="+mn-ea"/>
              </a:rPr>
              <a:t>的选择：</a:t>
            </a:r>
            <a:r>
              <a:rPr lang="zh-CN" altLang="en-US" sz="2400" dirty="0">
                <a:latin typeface="+mn-ea"/>
              </a:rPr>
              <a:t>常见的有</a:t>
            </a:r>
            <a:r>
              <a:rPr lang="en-US" altLang="zh-CN" sz="2400" dirty="0">
                <a:latin typeface="+mn-ea"/>
              </a:rPr>
              <a:t>8</a:t>
            </a:r>
            <a:r>
              <a:rPr lang="zh-CN" altLang="en-US" sz="2400" dirty="0">
                <a:latin typeface="+mn-ea"/>
              </a:rPr>
              <a:t>、</a:t>
            </a:r>
            <a:r>
              <a:rPr lang="en-US" altLang="zh-CN" sz="2400" dirty="0">
                <a:latin typeface="+mn-ea"/>
              </a:rPr>
              <a:t>12</a:t>
            </a:r>
            <a:r>
              <a:rPr lang="zh-CN" altLang="en-US" sz="2400" dirty="0">
                <a:latin typeface="+mn-ea"/>
              </a:rPr>
              <a:t>、</a:t>
            </a:r>
            <a:r>
              <a:rPr lang="en-US" altLang="zh-CN" sz="2400" dirty="0">
                <a:latin typeface="+mn-ea"/>
              </a:rPr>
              <a:t>16</a:t>
            </a:r>
            <a:r>
              <a:rPr lang="zh-CN" altLang="en-US" sz="2400" dirty="0">
                <a:latin typeface="+mn-ea"/>
              </a:rPr>
              <a:t>和</a:t>
            </a:r>
            <a:r>
              <a:rPr lang="en-US" altLang="zh-CN" sz="2400" dirty="0">
                <a:latin typeface="+mn-ea"/>
              </a:rPr>
              <a:t>32 </a:t>
            </a:r>
            <a:r>
              <a:rPr lang="zh-CN" altLang="en-US" sz="2400" dirty="0">
                <a:latin typeface="+mn-ea"/>
              </a:rPr>
              <a:t>比特生成多项式</a:t>
            </a:r>
            <a:r>
              <a:rPr lang="en-US" altLang="zh-CN" sz="2400" dirty="0">
                <a:latin typeface="+mn-ea"/>
              </a:rPr>
              <a:t>G</a:t>
            </a:r>
            <a:r>
              <a:rPr lang="zh-CN" altLang="en-US" sz="2400" dirty="0">
                <a:latin typeface="+mn-ea"/>
              </a:rPr>
              <a:t>。</a:t>
            </a:r>
            <a:endParaRPr lang="en-US" altLang="zh-CN" sz="2400" dirty="0">
              <a:latin typeface="+mn-ea"/>
            </a:endParaRPr>
          </a:p>
          <a:p>
            <a:pPr>
              <a:lnSpc>
                <a:spcPct val="110000"/>
              </a:lnSpc>
            </a:pPr>
            <a:r>
              <a:rPr lang="zh-CN" altLang="en-US" sz="2400" dirty="0">
                <a:solidFill>
                  <a:schemeClr val="accent5"/>
                </a:solidFill>
                <a:latin typeface="+mn-ea"/>
              </a:rPr>
              <a:t>国际标准</a:t>
            </a:r>
            <a:r>
              <a:rPr lang="zh-CN" altLang="en-US" sz="2400" dirty="0">
                <a:latin typeface="+mn-ea"/>
              </a:rPr>
              <a:t>已经定义了</a:t>
            </a:r>
            <a:r>
              <a:rPr lang="en-US" altLang="zh-CN" sz="2400" dirty="0">
                <a:latin typeface="+mn-ea"/>
              </a:rPr>
              <a:t>8-</a:t>
            </a:r>
            <a:r>
              <a:rPr lang="zh-CN" altLang="en-US" sz="2400" dirty="0">
                <a:latin typeface="+mn-ea"/>
              </a:rPr>
              <a:t>、</a:t>
            </a:r>
            <a:r>
              <a:rPr lang="en-US" altLang="zh-CN" sz="2400" dirty="0">
                <a:latin typeface="+mn-ea"/>
              </a:rPr>
              <a:t>16-</a:t>
            </a:r>
            <a:r>
              <a:rPr lang="zh-CN" altLang="en-US" sz="2400" dirty="0">
                <a:latin typeface="+mn-ea"/>
              </a:rPr>
              <a:t>、</a:t>
            </a:r>
            <a:r>
              <a:rPr lang="en-US" altLang="zh-CN" sz="2400" dirty="0">
                <a:latin typeface="+mn-ea"/>
              </a:rPr>
              <a:t>32-</a:t>
            </a:r>
            <a:r>
              <a:rPr lang="zh-CN" altLang="en-US" sz="2400" dirty="0">
                <a:latin typeface="+mn-ea"/>
              </a:rPr>
              <a:t>位生成多项式</a:t>
            </a:r>
            <a:r>
              <a:rPr lang="en-US" altLang="zh-CN" sz="2400" dirty="0">
                <a:latin typeface="+mn-ea"/>
              </a:rPr>
              <a:t>G</a:t>
            </a:r>
            <a:r>
              <a:rPr lang="zh-CN" altLang="en-US" sz="2400" dirty="0">
                <a:latin typeface="+mn-ea"/>
              </a:rPr>
              <a:t>；</a:t>
            </a:r>
            <a:r>
              <a:rPr lang="en-US" altLang="zh-CN" sz="2400" dirty="0">
                <a:solidFill>
                  <a:srgbClr val="FF0000"/>
                </a:solidFill>
                <a:latin typeface="+mn-ea"/>
              </a:rPr>
              <a:t>8-</a:t>
            </a:r>
            <a:r>
              <a:rPr lang="zh-CN" altLang="en-US" sz="2400" dirty="0">
                <a:solidFill>
                  <a:srgbClr val="FF0000"/>
                </a:solidFill>
                <a:latin typeface="+mn-ea"/>
              </a:rPr>
              <a:t>位</a:t>
            </a:r>
            <a:r>
              <a:rPr lang="en-US" altLang="zh-CN" sz="2400" dirty="0">
                <a:solidFill>
                  <a:srgbClr val="FF0000"/>
                </a:solidFill>
                <a:latin typeface="+mn-ea"/>
              </a:rPr>
              <a:t>CRC</a:t>
            </a:r>
            <a:r>
              <a:rPr lang="zh-CN" altLang="en-US" sz="2400" dirty="0">
                <a:solidFill>
                  <a:srgbClr val="FF0000"/>
                </a:solidFill>
                <a:latin typeface="+mn-ea"/>
              </a:rPr>
              <a:t>用于</a:t>
            </a:r>
            <a:r>
              <a:rPr lang="en-US" altLang="zh-CN" sz="2400" dirty="0">
                <a:solidFill>
                  <a:srgbClr val="FF0000"/>
                </a:solidFill>
                <a:latin typeface="+mn-ea"/>
              </a:rPr>
              <a:t>ATM</a:t>
            </a:r>
            <a:r>
              <a:rPr lang="zh-CN" altLang="en-US" sz="2400" dirty="0">
                <a:solidFill>
                  <a:srgbClr val="FF0000"/>
                </a:solidFill>
                <a:latin typeface="+mn-ea"/>
              </a:rPr>
              <a:t>信元首部的保护；</a:t>
            </a:r>
            <a:r>
              <a:rPr lang="en-US" altLang="zh-CN" sz="2400" dirty="0">
                <a:solidFill>
                  <a:srgbClr val="FF0000"/>
                </a:solidFill>
                <a:latin typeface="+mn-ea"/>
              </a:rPr>
              <a:t>32-CRC</a:t>
            </a:r>
            <a:r>
              <a:rPr lang="zh-CN" altLang="en-US" sz="2400" dirty="0">
                <a:solidFill>
                  <a:srgbClr val="FF0000"/>
                </a:solidFill>
                <a:latin typeface="+mn-ea"/>
              </a:rPr>
              <a:t>用于大量链路层</a:t>
            </a:r>
            <a:r>
              <a:rPr lang="en-US" altLang="zh-CN" sz="2400" dirty="0">
                <a:solidFill>
                  <a:srgbClr val="FF0000"/>
                </a:solidFill>
                <a:latin typeface="+mn-ea"/>
              </a:rPr>
              <a:t>IEEE</a:t>
            </a:r>
            <a:r>
              <a:rPr lang="zh-CN" altLang="en-US" sz="2400" dirty="0">
                <a:solidFill>
                  <a:srgbClr val="FF0000"/>
                </a:solidFill>
                <a:latin typeface="+mn-ea"/>
              </a:rPr>
              <a:t>协议</a:t>
            </a:r>
            <a:r>
              <a:rPr lang="zh-CN" altLang="en-US" sz="2400" dirty="0">
                <a:latin typeface="+mn-ea"/>
              </a:rPr>
              <a:t>。其他检错方法不常用，故不作专门介绍</a:t>
            </a:r>
          </a:p>
          <a:p>
            <a:pPr lvl="1">
              <a:lnSpc>
                <a:spcPct val="110000"/>
              </a:lnSpc>
            </a:pPr>
            <a:r>
              <a:rPr lang="en-US" altLang="zh-CN" dirty="0">
                <a:latin typeface="+mn-ea"/>
              </a:rPr>
              <a:t>CRC8</a:t>
            </a:r>
            <a:r>
              <a:rPr lang="zh-CN" altLang="en-US" dirty="0">
                <a:latin typeface="+mn-ea"/>
              </a:rPr>
              <a:t>生成多项式为</a:t>
            </a:r>
            <a:r>
              <a:rPr lang="en-US" altLang="zh-CN" dirty="0">
                <a:latin typeface="+mn-ea"/>
              </a:rPr>
              <a:t>G(x)=x8+x5+x4+1</a:t>
            </a:r>
          </a:p>
          <a:p>
            <a:pPr lvl="1">
              <a:lnSpc>
                <a:spcPct val="110000"/>
              </a:lnSpc>
            </a:pPr>
            <a:r>
              <a:rPr lang="en-US" altLang="zh-CN" dirty="0">
                <a:latin typeface="+mn-ea"/>
              </a:rPr>
              <a:t>CRC16</a:t>
            </a:r>
            <a:r>
              <a:rPr lang="zh-CN" altLang="en-US" dirty="0">
                <a:latin typeface="+mn-ea"/>
              </a:rPr>
              <a:t>生成多项式为</a:t>
            </a:r>
            <a:r>
              <a:rPr lang="en-US" altLang="zh-CN" dirty="0">
                <a:latin typeface="+mn-ea"/>
              </a:rPr>
              <a:t>G(x)=x16+x12+x5+1</a:t>
            </a:r>
          </a:p>
          <a:p>
            <a:pPr lvl="1">
              <a:lnSpc>
                <a:spcPct val="110000"/>
              </a:lnSpc>
            </a:pPr>
            <a:r>
              <a:rPr lang="en-US" altLang="zh-CN" dirty="0">
                <a:latin typeface="+mn-ea"/>
              </a:rPr>
              <a:t>CRC-32</a:t>
            </a:r>
            <a:r>
              <a:rPr lang="zh-CN" altLang="en-US" dirty="0">
                <a:latin typeface="+mn-ea"/>
              </a:rPr>
              <a:t>生成多项式为</a:t>
            </a:r>
            <a:r>
              <a:rPr lang="en-US" altLang="zh-CN" dirty="0">
                <a:latin typeface="+mn-ea"/>
              </a:rPr>
              <a:t>G(x)=x32+x26+x23+x22+x16+x11+x10+x16+x8+x7+x5+x4+x2+x+1</a:t>
            </a:r>
          </a:p>
          <a:p>
            <a:pPr eaLnBrk="1">
              <a:lnSpc>
                <a:spcPct val="110000"/>
              </a:lnSpc>
            </a:pPr>
            <a:r>
              <a:rPr lang="en-US" altLang="zh-CN" sz="2400" dirty="0">
                <a:solidFill>
                  <a:schemeClr val="hlink"/>
                </a:solidFill>
                <a:latin typeface="+mn-ea"/>
              </a:rPr>
              <a:t>CRC</a:t>
            </a:r>
            <a:r>
              <a:rPr lang="zh-CN" altLang="en-US" sz="2400" dirty="0">
                <a:solidFill>
                  <a:schemeClr val="hlink"/>
                </a:solidFill>
                <a:latin typeface="+mn-ea"/>
              </a:rPr>
              <a:t>特点：</a:t>
            </a:r>
          </a:p>
          <a:p>
            <a:pPr eaLnBrk="1">
              <a:lnSpc>
                <a:spcPct val="110000"/>
              </a:lnSpc>
              <a:buFont typeface="ZapfDingbats" pitchFamily="82" charset="2"/>
              <a:buNone/>
            </a:pPr>
            <a:r>
              <a:rPr lang="zh-CN" altLang="en-US" dirty="0">
                <a:latin typeface="+mn-ea"/>
              </a:rPr>
              <a:t>   </a:t>
            </a:r>
            <a:r>
              <a:rPr lang="zh-CN" altLang="en-US" sz="2400" dirty="0">
                <a:latin typeface="+mn-ea"/>
              </a:rPr>
              <a:t>能检测小于 </a:t>
            </a:r>
            <a:r>
              <a:rPr lang="en-US" altLang="zh-CN" sz="2400" dirty="0">
                <a:latin typeface="+mn-ea"/>
              </a:rPr>
              <a:t>r+1 </a:t>
            </a:r>
            <a:r>
              <a:rPr lang="zh-CN" altLang="en-US" sz="2400" dirty="0">
                <a:latin typeface="+mn-ea"/>
              </a:rPr>
              <a:t>位的突发差错、任何奇数个差错。</a:t>
            </a:r>
          </a:p>
        </p:txBody>
      </p:sp>
    </p:spTree>
    <p:extLst>
      <p:ext uri="{BB962C8B-B14F-4D97-AF65-F5344CB8AC3E}">
        <p14:creationId xmlns:p14="http://schemas.microsoft.com/office/powerpoint/2010/main" val="2725135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25684" y="2619798"/>
            <a:ext cx="4005200" cy="420325"/>
            <a:chOff x="1459459" y="2652458"/>
            <a:chExt cx="4005200" cy="420325"/>
          </a:xfrm>
        </p:grpSpPr>
        <p:sp>
          <p:nvSpPr>
            <p:cNvPr id="38"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Autofit/>
            </a:bodyPr>
            <a:lstStyle/>
            <a:p>
              <a:pPr algn="ctr"/>
              <a:endParaRPr lang="en-US" altLang="zh-CN" sz="2800" dirty="0">
                <a:solidFill>
                  <a:schemeClr val="bg1"/>
                </a:solidFill>
                <a:cs typeface="+mn-ea"/>
                <a:sym typeface="+mn-lt"/>
              </a:endParaRPr>
            </a:p>
          </p:txBody>
        </p:sp>
        <p:sp>
          <p:nvSpPr>
            <p:cNvPr id="41"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3200" b="1" dirty="0">
                  <a:solidFill>
                    <a:schemeClr val="accent1"/>
                  </a:solidFill>
                  <a:cs typeface="+mn-ea"/>
                  <a:sym typeface="+mn-lt"/>
                </a:rPr>
                <a:t>链路层概述</a:t>
              </a:r>
            </a:p>
          </p:txBody>
        </p:sp>
        <p:sp>
          <p:nvSpPr>
            <p:cNvPr id="2" name="矩形 1"/>
            <p:cNvSpPr/>
            <p:nvPr/>
          </p:nvSpPr>
          <p:spPr>
            <a:xfrm>
              <a:off x="1459459" y="2672673"/>
              <a:ext cx="612668" cy="400110"/>
            </a:xfrm>
            <a:prstGeom prst="rect">
              <a:avLst/>
            </a:prstGeom>
          </p:spPr>
          <p:txBody>
            <a:bodyPr wrap="square">
              <a:spAutoFit/>
            </a:bodyPr>
            <a:lstStyle/>
            <a:p>
              <a:pPr algn="ctr"/>
              <a:r>
                <a:rPr lang="en-US" altLang="zh-CN" sz="2000" dirty="0">
                  <a:solidFill>
                    <a:schemeClr val="bg1"/>
                  </a:solidFill>
                  <a:cs typeface="+mn-ea"/>
                  <a:sym typeface="+mn-lt"/>
                </a:rPr>
                <a:t>5.1</a:t>
              </a:r>
            </a:p>
          </p:txBody>
        </p:sp>
      </p:grpSp>
      <p:grpSp>
        <p:nvGrpSpPr>
          <p:cNvPr id="5" name="组合 4"/>
          <p:cNvGrpSpPr/>
          <p:nvPr/>
        </p:nvGrpSpPr>
        <p:grpSpPr>
          <a:xfrm>
            <a:off x="1756554" y="3404632"/>
            <a:ext cx="3974330" cy="415137"/>
            <a:chOff x="1490329" y="3437292"/>
            <a:chExt cx="3974330" cy="415137"/>
          </a:xfrm>
        </p:grpSpPr>
        <p:sp>
          <p:nvSpPr>
            <p:cNvPr id="42"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Autofit/>
            </a:bodyPr>
            <a:lstStyle/>
            <a:p>
              <a:pPr algn="ctr"/>
              <a:endParaRPr lang="en-US" altLang="zh-CN" sz="2800" dirty="0">
                <a:solidFill>
                  <a:schemeClr val="bg1"/>
                </a:solidFill>
                <a:cs typeface="+mn-ea"/>
                <a:sym typeface="+mn-lt"/>
              </a:endParaRPr>
            </a:p>
          </p:txBody>
        </p:sp>
        <p:sp>
          <p:nvSpPr>
            <p:cNvPr id="43"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3200" b="1" dirty="0">
                  <a:solidFill>
                    <a:srgbClr val="37415C"/>
                  </a:solidFill>
                  <a:cs typeface="+mn-ea"/>
                  <a:sym typeface="+mn-lt"/>
                </a:rPr>
                <a:t>差错检测和纠错</a:t>
              </a:r>
            </a:p>
          </p:txBody>
        </p:sp>
        <p:sp>
          <p:nvSpPr>
            <p:cNvPr id="4" name="矩形 3"/>
            <p:cNvSpPr/>
            <p:nvPr/>
          </p:nvSpPr>
          <p:spPr>
            <a:xfrm>
              <a:off x="1490329" y="3452319"/>
              <a:ext cx="540533" cy="400110"/>
            </a:xfrm>
            <a:prstGeom prst="rect">
              <a:avLst/>
            </a:prstGeom>
          </p:spPr>
          <p:txBody>
            <a:bodyPr wrap="none">
              <a:spAutoFit/>
            </a:bodyPr>
            <a:lstStyle/>
            <a:p>
              <a:pPr algn="ctr"/>
              <a:r>
                <a:rPr lang="en-US" altLang="zh-CN" sz="2000" dirty="0">
                  <a:solidFill>
                    <a:schemeClr val="bg1"/>
                  </a:solidFill>
                  <a:cs typeface="+mn-ea"/>
                  <a:sym typeface="+mn-lt"/>
                </a:rPr>
                <a:t>5.2</a:t>
              </a:r>
            </a:p>
          </p:txBody>
        </p:sp>
      </p:grpSp>
      <p:grpSp>
        <p:nvGrpSpPr>
          <p:cNvPr id="68" name="组合 67"/>
          <p:cNvGrpSpPr/>
          <p:nvPr/>
        </p:nvGrpSpPr>
        <p:grpSpPr>
          <a:xfrm>
            <a:off x="6806449" y="2604300"/>
            <a:ext cx="3969133" cy="420325"/>
            <a:chOff x="1495526" y="2652458"/>
            <a:chExt cx="3969133" cy="420325"/>
          </a:xfrm>
        </p:grpSpPr>
        <p:sp>
          <p:nvSpPr>
            <p:cNvPr id="69" name="Oval 5"/>
            <p:cNvSpPr/>
            <p:nvPr/>
          </p:nvSpPr>
          <p:spPr bwMode="auto">
            <a:xfrm>
              <a:off x="1563270" y="2652458"/>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Autofit/>
            </a:bodyPr>
            <a:lstStyle/>
            <a:p>
              <a:pPr algn="ctr"/>
              <a:endParaRPr lang="en-US" altLang="zh-CN" sz="2800" dirty="0">
                <a:solidFill>
                  <a:schemeClr val="bg1"/>
                </a:solidFill>
                <a:cs typeface="+mn-ea"/>
                <a:sym typeface="+mn-lt"/>
              </a:endParaRPr>
            </a:p>
          </p:txBody>
        </p:sp>
        <p:sp>
          <p:nvSpPr>
            <p:cNvPr id="70" name="TextBox 13"/>
            <p:cNvSpPr txBox="1"/>
            <p:nvPr/>
          </p:nvSpPr>
          <p:spPr>
            <a:xfrm>
              <a:off x="2175780" y="2696862"/>
              <a:ext cx="3288879" cy="306398"/>
            </a:xfrm>
            <a:prstGeom prst="rect">
              <a:avLst/>
            </a:prstGeom>
            <a:noFill/>
          </p:spPr>
          <p:txBody>
            <a:bodyPr wrap="none" lIns="0" tIns="0" rIns="0" bIns="0" anchor="ctr" anchorCtr="0">
              <a:noAutofit/>
            </a:bodyPr>
            <a:lstStyle/>
            <a:p>
              <a:r>
                <a:rPr lang="zh-CN" altLang="en-US" sz="3200" b="1" dirty="0">
                  <a:solidFill>
                    <a:schemeClr val="accent1"/>
                  </a:solidFill>
                  <a:cs typeface="+mn-ea"/>
                  <a:sym typeface="+mn-lt"/>
                </a:rPr>
                <a:t>多路访问链路和协议</a:t>
              </a:r>
            </a:p>
          </p:txBody>
        </p:sp>
        <p:sp>
          <p:nvSpPr>
            <p:cNvPr id="71" name="矩形 70"/>
            <p:cNvSpPr/>
            <p:nvPr/>
          </p:nvSpPr>
          <p:spPr>
            <a:xfrm>
              <a:off x="1495526" y="2672673"/>
              <a:ext cx="540533" cy="400110"/>
            </a:xfrm>
            <a:prstGeom prst="rect">
              <a:avLst/>
            </a:prstGeom>
          </p:spPr>
          <p:txBody>
            <a:bodyPr wrap="none">
              <a:spAutoFit/>
            </a:bodyPr>
            <a:lstStyle/>
            <a:p>
              <a:pPr algn="ctr"/>
              <a:r>
                <a:rPr lang="en-US" altLang="zh-CN" sz="2000" dirty="0">
                  <a:solidFill>
                    <a:schemeClr val="bg1"/>
                  </a:solidFill>
                  <a:cs typeface="+mn-ea"/>
                  <a:sym typeface="+mn-lt"/>
                </a:rPr>
                <a:t>5.3</a:t>
              </a:r>
            </a:p>
          </p:txBody>
        </p:sp>
      </p:grpSp>
      <p:grpSp>
        <p:nvGrpSpPr>
          <p:cNvPr id="72" name="组合 71"/>
          <p:cNvGrpSpPr/>
          <p:nvPr/>
        </p:nvGrpSpPr>
        <p:grpSpPr>
          <a:xfrm>
            <a:off x="6787877" y="3436986"/>
            <a:ext cx="3974329" cy="415137"/>
            <a:chOff x="1490330" y="3437292"/>
            <a:chExt cx="3974329" cy="415137"/>
          </a:xfrm>
        </p:grpSpPr>
        <p:sp>
          <p:nvSpPr>
            <p:cNvPr id="73" name="Oval 5"/>
            <p:cNvSpPr/>
            <p:nvPr/>
          </p:nvSpPr>
          <p:spPr bwMode="auto">
            <a:xfrm>
              <a:off x="1563270" y="3437292"/>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Autofit/>
            </a:bodyPr>
            <a:lstStyle/>
            <a:p>
              <a:pPr algn="ctr"/>
              <a:endParaRPr lang="en-US" altLang="zh-CN" sz="2800" dirty="0">
                <a:solidFill>
                  <a:schemeClr val="bg1"/>
                </a:solidFill>
                <a:cs typeface="+mn-ea"/>
                <a:sym typeface="+mn-lt"/>
              </a:endParaRPr>
            </a:p>
          </p:txBody>
        </p:sp>
        <p:sp>
          <p:nvSpPr>
            <p:cNvPr id="74" name="TextBox 13"/>
            <p:cNvSpPr txBox="1"/>
            <p:nvPr/>
          </p:nvSpPr>
          <p:spPr>
            <a:xfrm>
              <a:off x="2175780" y="3523713"/>
              <a:ext cx="3288879" cy="219976"/>
            </a:xfrm>
            <a:prstGeom prst="rect">
              <a:avLst/>
            </a:prstGeom>
            <a:noFill/>
          </p:spPr>
          <p:txBody>
            <a:bodyPr wrap="none" lIns="0" tIns="0" rIns="0" bIns="0" anchor="ctr" anchorCtr="0">
              <a:noAutofit/>
            </a:bodyPr>
            <a:lstStyle/>
            <a:p>
              <a:r>
                <a:rPr lang="zh-CN" altLang="en-US" sz="3200" b="1" dirty="0">
                  <a:solidFill>
                    <a:srgbClr val="37415C"/>
                  </a:solidFill>
                  <a:cs typeface="+mn-ea"/>
                  <a:sym typeface="+mn-lt"/>
                </a:rPr>
                <a:t>交换局域网</a:t>
              </a:r>
            </a:p>
          </p:txBody>
        </p:sp>
        <p:sp>
          <p:nvSpPr>
            <p:cNvPr id="75" name="矩形 74"/>
            <p:cNvSpPr/>
            <p:nvPr/>
          </p:nvSpPr>
          <p:spPr>
            <a:xfrm>
              <a:off x="1490330" y="3452319"/>
              <a:ext cx="540533" cy="400110"/>
            </a:xfrm>
            <a:prstGeom prst="rect">
              <a:avLst/>
            </a:prstGeom>
          </p:spPr>
          <p:txBody>
            <a:bodyPr wrap="none">
              <a:spAutoFit/>
            </a:bodyPr>
            <a:lstStyle/>
            <a:p>
              <a:pPr algn="ctr"/>
              <a:r>
                <a:rPr lang="en-US" altLang="zh-CN" sz="2000" dirty="0">
                  <a:solidFill>
                    <a:schemeClr val="bg1"/>
                  </a:solidFill>
                  <a:cs typeface="+mn-ea"/>
                  <a:sym typeface="+mn-lt"/>
                </a:rPr>
                <a:t>5.4</a:t>
              </a:r>
            </a:p>
          </p:txBody>
        </p:sp>
      </p:grpSp>
    </p:spTree>
    <p:extLst>
      <p:ext uri="{BB962C8B-B14F-4D97-AF65-F5344CB8AC3E}">
        <p14:creationId xmlns:p14="http://schemas.microsoft.com/office/powerpoint/2010/main" val="59604802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30</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差错检测方法比较</a:t>
            </a:r>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a:latin typeface="+mn-ea"/>
              </a:rPr>
              <a:t> 奇偶校验能力最弱，</a:t>
            </a:r>
            <a:r>
              <a:rPr lang="en-US" altLang="zh-CN" dirty="0">
                <a:latin typeface="+mn-ea"/>
              </a:rPr>
              <a:t>CRC</a:t>
            </a:r>
            <a:r>
              <a:rPr lang="zh-CN" altLang="en-US" dirty="0">
                <a:latin typeface="+mn-ea"/>
              </a:rPr>
              <a:t>校验能力最强。</a:t>
            </a:r>
          </a:p>
          <a:p>
            <a:pPr>
              <a:lnSpc>
                <a:spcPct val="110000"/>
              </a:lnSpc>
              <a:buFont typeface="Wingdings" panose="05000000000000000000" pitchFamily="2" charset="2"/>
              <a:buChar char="l"/>
            </a:pPr>
            <a:r>
              <a:rPr lang="zh-CN" altLang="en-US" dirty="0">
                <a:latin typeface="+mn-ea"/>
              </a:rPr>
              <a:t> 奇偶校验通常用于简单的串口通信</a:t>
            </a:r>
          </a:p>
          <a:p>
            <a:pPr>
              <a:lnSpc>
                <a:spcPct val="110000"/>
              </a:lnSpc>
              <a:buFont typeface="Wingdings" panose="05000000000000000000" pitchFamily="2" charset="2"/>
              <a:buChar char="l"/>
            </a:pPr>
            <a:r>
              <a:rPr lang="zh-CN" altLang="en-US" dirty="0">
                <a:latin typeface="+mn-ea"/>
              </a:rPr>
              <a:t> </a:t>
            </a:r>
            <a:r>
              <a:rPr lang="en-US" altLang="zh-CN" dirty="0">
                <a:latin typeface="+mn-ea"/>
              </a:rPr>
              <a:t>Internet</a:t>
            </a:r>
            <a:r>
              <a:rPr lang="zh-CN" altLang="en-US" dirty="0">
                <a:latin typeface="+mn-ea"/>
              </a:rPr>
              <a:t>校验和通常用于网络层及其之上的层次，要求简单快速的软件实现方式</a:t>
            </a:r>
          </a:p>
          <a:p>
            <a:pPr>
              <a:lnSpc>
                <a:spcPct val="110000"/>
              </a:lnSpc>
              <a:buFont typeface="Wingdings" panose="05000000000000000000" pitchFamily="2" charset="2"/>
              <a:buChar char="l"/>
            </a:pPr>
            <a:r>
              <a:rPr lang="en-US" altLang="zh-CN" dirty="0">
                <a:latin typeface="+mn-ea"/>
              </a:rPr>
              <a:t> CRC</a:t>
            </a:r>
            <a:r>
              <a:rPr lang="zh-CN" altLang="en-US" dirty="0">
                <a:latin typeface="+mn-ea"/>
              </a:rPr>
              <a:t>通常应用于链路层，一般由适配器硬件实现</a:t>
            </a:r>
          </a:p>
        </p:txBody>
      </p:sp>
    </p:spTree>
    <p:extLst>
      <p:ext uri="{BB962C8B-B14F-4D97-AF65-F5344CB8AC3E}">
        <p14:creationId xmlns:p14="http://schemas.microsoft.com/office/powerpoint/2010/main" val="190933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31</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检错纠错的基本原理*</a:t>
            </a:r>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a:latin typeface="+mn-ea"/>
              </a:rPr>
              <a:t> 为了校错和纠错，我们在发送方对信息位进行编码，而在接收方进行解码，以还原信息。编码的原理是增加冗余信息检验位。</a:t>
            </a:r>
            <a:endParaRPr lang="en-US" altLang="zh-CN" dirty="0">
              <a:latin typeface="+mn-ea"/>
            </a:endParaRPr>
          </a:p>
          <a:p>
            <a:pPr>
              <a:lnSpc>
                <a:spcPct val="110000"/>
              </a:lnSpc>
              <a:buFont typeface="Wingdings" panose="05000000000000000000" pitchFamily="2" charset="2"/>
              <a:buChar char="l"/>
            </a:pPr>
            <a:r>
              <a:rPr lang="zh-CN" altLang="en-US" dirty="0">
                <a:latin typeface="+mn-ea"/>
              </a:rPr>
              <a:t> 假设要传送的信息为</a:t>
            </a:r>
            <a:r>
              <a:rPr lang="en-US" altLang="zh-CN" dirty="0">
                <a:latin typeface="+mn-ea"/>
              </a:rPr>
              <a:t>m</a:t>
            </a:r>
            <a:r>
              <a:rPr lang="zh-CN" altLang="en-US" dirty="0">
                <a:latin typeface="+mn-ea"/>
              </a:rPr>
              <a:t>位，校验位为</a:t>
            </a:r>
            <a:r>
              <a:rPr lang="en-US" altLang="zh-CN" dirty="0">
                <a:latin typeface="+mn-ea"/>
              </a:rPr>
              <a:t>r</a:t>
            </a:r>
            <a:r>
              <a:rPr lang="zh-CN" altLang="en-US" dirty="0">
                <a:latin typeface="+mn-ea"/>
              </a:rPr>
              <a:t>位，则编码的总长度为</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位。所谓编码就是把</a:t>
            </a:r>
            <a:r>
              <a:rPr lang="en-US" altLang="zh-CN" dirty="0">
                <a:latin typeface="+mn-ea"/>
              </a:rPr>
              <a:t>m</a:t>
            </a:r>
            <a:r>
              <a:rPr lang="zh-CN" altLang="en-US" dirty="0">
                <a:latin typeface="+mn-ea"/>
              </a:rPr>
              <a:t>位信息码映射为</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位的编码。</a:t>
            </a:r>
            <a:endParaRPr lang="en-US" altLang="zh-CN" dirty="0">
              <a:latin typeface="+mn-ea"/>
            </a:endParaRPr>
          </a:p>
          <a:p>
            <a:pPr>
              <a:lnSpc>
                <a:spcPct val="110000"/>
              </a:lnSpc>
              <a:buFont typeface="Wingdings" panose="05000000000000000000" pitchFamily="2" charset="2"/>
              <a:buChar char="l"/>
            </a:pPr>
            <a:r>
              <a:rPr lang="en-US" altLang="zh-CN" dirty="0">
                <a:latin typeface="+mn-ea"/>
              </a:rPr>
              <a:t>m</a:t>
            </a:r>
            <a:r>
              <a:rPr lang="zh-CN" altLang="en-US" dirty="0">
                <a:latin typeface="+mn-ea"/>
              </a:rPr>
              <a:t>位信息仅有</a:t>
            </a:r>
            <a:r>
              <a:rPr lang="en-US" altLang="zh-CN" dirty="0">
                <a:latin typeface="+mn-ea"/>
              </a:rPr>
              <a:t>2</a:t>
            </a:r>
            <a:r>
              <a:rPr lang="en-US" altLang="zh-CN" baseline="30000" dirty="0">
                <a:latin typeface="+mn-ea"/>
              </a:rPr>
              <a:t>m</a:t>
            </a:r>
            <a:r>
              <a:rPr lang="zh-CN" altLang="en-US" dirty="0">
                <a:latin typeface="+mn-ea"/>
              </a:rPr>
              <a:t>种信息码，而</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位则有</a:t>
            </a:r>
            <a:r>
              <a:rPr lang="en-US" altLang="zh-CN" dirty="0">
                <a:latin typeface="+mn-ea"/>
              </a:rPr>
              <a:t>2</a:t>
            </a:r>
            <a:r>
              <a:rPr lang="en-US" altLang="zh-CN" baseline="30000" dirty="0">
                <a:latin typeface="+mn-ea"/>
              </a:rPr>
              <a:t>m</a:t>
            </a:r>
            <a:r>
              <a:rPr lang="zh-CN" altLang="en-US" baseline="30000" dirty="0">
                <a:latin typeface="+mn-ea"/>
              </a:rPr>
              <a:t>＋</a:t>
            </a:r>
            <a:r>
              <a:rPr lang="en-US" altLang="zh-CN" baseline="30000" dirty="0">
                <a:latin typeface="+mn-ea"/>
              </a:rPr>
              <a:t>r</a:t>
            </a:r>
            <a:r>
              <a:rPr lang="zh-CN" altLang="en-US" dirty="0">
                <a:latin typeface="+mn-ea"/>
              </a:rPr>
              <a:t>种编码。因此把</a:t>
            </a:r>
            <a:r>
              <a:rPr lang="en-US" altLang="zh-CN" dirty="0">
                <a:latin typeface="+mn-ea"/>
              </a:rPr>
              <a:t>m</a:t>
            </a:r>
            <a:r>
              <a:rPr lang="zh-CN" altLang="en-US" dirty="0">
                <a:latin typeface="+mn-ea"/>
              </a:rPr>
              <a:t>＋</a:t>
            </a:r>
            <a:r>
              <a:rPr lang="en-US" altLang="zh-CN" dirty="0">
                <a:latin typeface="+mn-ea"/>
              </a:rPr>
              <a:t>r</a:t>
            </a:r>
            <a:r>
              <a:rPr lang="zh-CN" altLang="en-US" dirty="0">
                <a:latin typeface="+mn-ea"/>
              </a:rPr>
              <a:t>位的编码分为两大类：有效码和无效码，有效码指与信息码有一 一映射关系的编码，所以有效码有</a:t>
            </a:r>
            <a:r>
              <a:rPr lang="en-US" altLang="zh-CN" dirty="0">
                <a:latin typeface="+mn-ea"/>
              </a:rPr>
              <a:t>2</a:t>
            </a:r>
            <a:r>
              <a:rPr lang="en-US" altLang="zh-CN" baseline="30000" dirty="0">
                <a:latin typeface="+mn-ea"/>
              </a:rPr>
              <a:t>m</a:t>
            </a:r>
            <a:r>
              <a:rPr lang="zh-CN" altLang="en-US" dirty="0">
                <a:latin typeface="+mn-ea"/>
              </a:rPr>
              <a:t>个。而其余的编码则称之为无效码，无效码共有</a:t>
            </a:r>
            <a:r>
              <a:rPr lang="en-US" altLang="zh-CN" dirty="0">
                <a:latin typeface="+mn-ea"/>
              </a:rPr>
              <a:t>2</a:t>
            </a:r>
            <a:r>
              <a:rPr lang="en-US" altLang="zh-CN" baseline="30000" dirty="0">
                <a:latin typeface="+mn-ea"/>
              </a:rPr>
              <a:t>n</a:t>
            </a:r>
            <a:r>
              <a:rPr lang="zh-CN" altLang="en-US" dirty="0">
                <a:latin typeface="+mn-ea"/>
              </a:rPr>
              <a:t>－</a:t>
            </a:r>
            <a:r>
              <a:rPr lang="en-US" altLang="zh-CN" dirty="0">
                <a:latin typeface="+mn-ea"/>
              </a:rPr>
              <a:t>2</a:t>
            </a:r>
            <a:r>
              <a:rPr lang="en-US" altLang="zh-CN" baseline="30000" dirty="0">
                <a:latin typeface="+mn-ea"/>
              </a:rPr>
              <a:t>m</a:t>
            </a:r>
            <a:r>
              <a:rPr lang="en-US" altLang="zh-CN" dirty="0">
                <a:latin typeface="+mn-ea"/>
              </a:rPr>
              <a:t>=2</a:t>
            </a:r>
            <a:r>
              <a:rPr lang="en-US" altLang="zh-CN" baseline="30000" dirty="0">
                <a:latin typeface="+mn-ea"/>
              </a:rPr>
              <a:t>m</a:t>
            </a:r>
            <a:r>
              <a:rPr lang="zh-CN" altLang="en-US" baseline="30000" dirty="0">
                <a:latin typeface="+mn-ea"/>
              </a:rPr>
              <a:t>＋</a:t>
            </a:r>
            <a:r>
              <a:rPr lang="en-US" altLang="zh-CN" baseline="30000" dirty="0">
                <a:latin typeface="+mn-ea"/>
              </a:rPr>
              <a:t>r</a:t>
            </a:r>
            <a:r>
              <a:rPr lang="zh-CN" altLang="en-US" dirty="0">
                <a:latin typeface="+mn-ea"/>
              </a:rPr>
              <a:t>－</a:t>
            </a:r>
            <a:r>
              <a:rPr lang="en-US" altLang="zh-CN" dirty="0">
                <a:latin typeface="+mn-ea"/>
              </a:rPr>
              <a:t>2</a:t>
            </a:r>
            <a:r>
              <a:rPr lang="en-US" altLang="zh-CN" baseline="30000" dirty="0">
                <a:latin typeface="+mn-ea"/>
              </a:rPr>
              <a:t>m</a:t>
            </a:r>
            <a:r>
              <a:rPr lang="en-US" altLang="zh-CN" dirty="0">
                <a:latin typeface="+mn-ea"/>
              </a:rPr>
              <a:t>=</a:t>
            </a:r>
            <a:r>
              <a:rPr lang="zh-CN" altLang="en-US" dirty="0">
                <a:latin typeface="+mn-ea"/>
              </a:rPr>
              <a:t>（</a:t>
            </a:r>
            <a:r>
              <a:rPr lang="en-US" altLang="zh-CN" dirty="0">
                <a:latin typeface="+mn-ea"/>
              </a:rPr>
              <a:t>2</a:t>
            </a:r>
            <a:r>
              <a:rPr lang="en-US" altLang="zh-CN" baseline="30000" dirty="0">
                <a:latin typeface="+mn-ea"/>
              </a:rPr>
              <a:t>r</a:t>
            </a:r>
            <a:r>
              <a:rPr lang="zh-CN" altLang="en-US" dirty="0">
                <a:latin typeface="+mn-ea"/>
              </a:rPr>
              <a:t>－</a:t>
            </a:r>
            <a:r>
              <a:rPr lang="en-US" altLang="zh-CN" dirty="0">
                <a:latin typeface="+mn-ea"/>
              </a:rPr>
              <a:t>1</a:t>
            </a:r>
            <a:r>
              <a:rPr lang="zh-CN" altLang="en-US" dirty="0">
                <a:latin typeface="+mn-ea"/>
              </a:rPr>
              <a:t>）</a:t>
            </a:r>
            <a:r>
              <a:rPr lang="en-US" altLang="zh-CN" dirty="0">
                <a:latin typeface="+mn-ea"/>
              </a:rPr>
              <a:t>2</a:t>
            </a:r>
            <a:r>
              <a:rPr lang="en-US" altLang="zh-CN" baseline="30000" dirty="0">
                <a:latin typeface="+mn-ea"/>
              </a:rPr>
              <a:t>m</a:t>
            </a:r>
            <a:r>
              <a:rPr lang="zh-CN" altLang="en-US" dirty="0">
                <a:latin typeface="+mn-ea"/>
              </a:rPr>
              <a:t>个。</a:t>
            </a:r>
            <a:endParaRPr lang="en-US" altLang="zh-CN" dirty="0">
              <a:latin typeface="+mn-ea"/>
            </a:endParaRPr>
          </a:p>
          <a:p>
            <a:pPr>
              <a:lnSpc>
                <a:spcPct val="110000"/>
              </a:lnSpc>
              <a:buFont typeface="Wingdings" panose="05000000000000000000" pitchFamily="2" charset="2"/>
              <a:buChar char="l"/>
            </a:pPr>
            <a:r>
              <a:rPr lang="zh-CN" altLang="en-US" dirty="0">
                <a:latin typeface="+mn-ea"/>
              </a:rPr>
              <a:t>发方进行编码就是把信息码映射为有效码。</a:t>
            </a:r>
            <a:br>
              <a:rPr lang="zh-CN" altLang="en-US" dirty="0">
                <a:latin typeface="+mn-ea"/>
              </a:rPr>
            </a:br>
            <a:endParaRPr lang="zh-CN" altLang="en-US" dirty="0">
              <a:latin typeface="+mn-ea"/>
            </a:endParaRPr>
          </a:p>
        </p:txBody>
      </p:sp>
    </p:spTree>
    <p:extLst>
      <p:ext uri="{BB962C8B-B14F-4D97-AF65-F5344CB8AC3E}">
        <p14:creationId xmlns:p14="http://schemas.microsoft.com/office/powerpoint/2010/main" val="1709409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32</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检错纠错的基本原理*</a:t>
            </a:r>
          </a:p>
        </p:txBody>
      </p:sp>
      <p:sp>
        <p:nvSpPr>
          <p:cNvPr id="29700" name="Rectangle 3"/>
          <p:cNvSpPr>
            <a:spLocks noGrp="1" noChangeArrowheads="1"/>
          </p:cNvSpPr>
          <p:nvPr>
            <p:ph type="body" idx="4294967295"/>
          </p:nvPr>
        </p:nvSpPr>
        <p:spPr>
          <a:xfrm>
            <a:off x="810227" y="1380286"/>
            <a:ext cx="10986661" cy="3388489"/>
          </a:xfrm>
          <a:prstGeom prst="rect">
            <a:avLst/>
          </a:prstGeom>
        </p:spPr>
        <p:txBody>
          <a:bodyPr/>
          <a:lstStyle/>
          <a:p>
            <a:pPr>
              <a:lnSpc>
                <a:spcPct val="110000"/>
              </a:lnSpc>
              <a:buFont typeface="Wingdings" panose="05000000000000000000" pitchFamily="2" charset="2"/>
              <a:buChar char="l"/>
            </a:pPr>
            <a:r>
              <a:rPr lang="zh-CN" altLang="en-US" dirty="0">
                <a:latin typeface="+mn-ea"/>
              </a:rPr>
              <a:t> 由于信道有错，有效码在传送过程中有可能变成了无效码</a:t>
            </a:r>
            <a:endParaRPr lang="en-US" altLang="zh-CN" dirty="0">
              <a:latin typeface="+mn-ea"/>
            </a:endParaRPr>
          </a:p>
          <a:p>
            <a:pPr>
              <a:lnSpc>
                <a:spcPct val="110000"/>
              </a:lnSpc>
              <a:buFont typeface="Wingdings" panose="05000000000000000000" pitchFamily="2" charset="2"/>
              <a:buChar char="l"/>
            </a:pPr>
            <a:r>
              <a:rPr lang="zh-CN" altLang="en-US" dirty="0">
                <a:latin typeface="+mn-ea"/>
              </a:rPr>
              <a:t> 当接收方收到信道传来的编码信息时，首先判断它是有效码还是无效码。</a:t>
            </a:r>
            <a:endParaRPr lang="en-US" altLang="zh-CN" dirty="0">
              <a:latin typeface="+mn-ea"/>
            </a:endParaRPr>
          </a:p>
          <a:p>
            <a:pPr lvl="1">
              <a:lnSpc>
                <a:spcPct val="110000"/>
              </a:lnSpc>
              <a:buFont typeface="Wingdings" panose="05000000000000000000" pitchFamily="2" charset="2"/>
              <a:buChar char="l"/>
            </a:pPr>
            <a:r>
              <a:rPr lang="zh-CN" altLang="en-US" dirty="0">
                <a:latin typeface="+mn-ea"/>
              </a:rPr>
              <a:t>如果是有效码则通过逆映射关系，解码出原信息</a:t>
            </a:r>
            <a:endParaRPr lang="en-US" altLang="zh-CN" dirty="0">
              <a:latin typeface="+mn-ea"/>
            </a:endParaRPr>
          </a:p>
          <a:p>
            <a:pPr lvl="1">
              <a:lnSpc>
                <a:spcPct val="110000"/>
              </a:lnSpc>
              <a:buFont typeface="Wingdings" panose="05000000000000000000" pitchFamily="2" charset="2"/>
              <a:buChar char="l"/>
            </a:pPr>
            <a:r>
              <a:rPr lang="zh-CN" altLang="en-US" dirty="0">
                <a:latin typeface="+mn-ea"/>
              </a:rPr>
              <a:t>如果是无效码，则认为出了错，这就是检验出错误</a:t>
            </a:r>
            <a:endParaRPr lang="en-US" altLang="zh-CN" dirty="0">
              <a:latin typeface="+mn-ea"/>
            </a:endParaRPr>
          </a:p>
          <a:p>
            <a:pPr>
              <a:lnSpc>
                <a:spcPct val="110000"/>
              </a:lnSpc>
              <a:buFont typeface="Wingdings" panose="05000000000000000000" pitchFamily="2" charset="2"/>
              <a:buChar char="l"/>
            </a:pPr>
            <a:r>
              <a:rPr lang="zh-CN" altLang="en-US" dirty="0">
                <a:latin typeface="+mn-ea"/>
              </a:rPr>
              <a:t> 假设通过无效码能够分析出它是由哪一个有效码出错而来的，从而找出原信息码，这就称为纠错（编码）</a:t>
            </a:r>
            <a:endParaRPr lang="en-US" altLang="zh-CN" dirty="0">
              <a:latin typeface="+mn-ea"/>
            </a:endParaRPr>
          </a:p>
          <a:p>
            <a:pPr>
              <a:lnSpc>
                <a:spcPct val="110000"/>
              </a:lnSpc>
              <a:buFont typeface="Wingdings" panose="05000000000000000000" pitchFamily="2" charset="2"/>
              <a:buChar char="l"/>
            </a:pPr>
            <a:r>
              <a:rPr lang="en-US" altLang="zh-CN" dirty="0">
                <a:latin typeface="+mn-ea"/>
              </a:rPr>
              <a:t> </a:t>
            </a:r>
            <a:r>
              <a:rPr lang="zh-CN" altLang="en-US" dirty="0">
                <a:latin typeface="+mn-ea"/>
              </a:rPr>
              <a:t>如果信道出错使一个有效码变成另一个有效码，则收方检不出错。</a:t>
            </a:r>
          </a:p>
        </p:txBody>
      </p:sp>
    </p:spTree>
    <p:extLst>
      <p:ext uri="{BB962C8B-B14F-4D97-AF65-F5344CB8AC3E}">
        <p14:creationId xmlns:p14="http://schemas.microsoft.com/office/powerpoint/2010/main" val="5058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DC31E5D7-B4F5-41B1-8C4B-3DFBFA7BE33F}" type="slidenum">
              <a:rPr lang="en-US" altLang="zh-CN" sz="1200" smtClean="0">
                <a:solidFill>
                  <a:prstClr val="black"/>
                </a:solidFill>
                <a:latin typeface="Arial" pitchFamily="34" charset="0"/>
              </a:rPr>
              <a:pPr>
                <a:spcBef>
                  <a:spcPct val="0"/>
                </a:spcBef>
                <a:buClrTx/>
                <a:buSzTx/>
                <a:buFontTx/>
                <a:buNone/>
              </a:pPr>
              <a:t>33</a:t>
            </a:fld>
            <a:endParaRPr lang="en-US" altLang="zh-CN" sz="1200">
              <a:solidFill>
                <a:prstClr val="black"/>
              </a:solidFill>
              <a:latin typeface="Arial" pitchFamily="34" charset="0"/>
            </a:endParaRPr>
          </a:p>
        </p:txBody>
      </p:sp>
      <p:sp>
        <p:nvSpPr>
          <p:cNvPr id="29699" name="Rectangle 2"/>
          <p:cNvSpPr>
            <a:spLocks noGrp="1" noChangeArrowheads="1"/>
          </p:cNvSpPr>
          <p:nvPr>
            <p:ph type="title" idx="4294967295"/>
          </p:nvPr>
        </p:nvSpPr>
        <p:spPr>
          <a:xfrm>
            <a:off x="-1" y="228600"/>
            <a:ext cx="11979797" cy="1143000"/>
          </a:xfrm>
          <a:prstGeom prst="rect">
            <a:avLst/>
          </a:prstGeom>
        </p:spPr>
        <p:txBody>
          <a:bodyPr/>
          <a:lstStyle/>
          <a:p>
            <a:pPr algn="ctr"/>
            <a:r>
              <a:rPr lang="zh-CN" altLang="en-US" dirty="0"/>
              <a:t>海明编码*</a:t>
            </a:r>
          </a:p>
        </p:txBody>
      </p:sp>
      <p:sp>
        <p:nvSpPr>
          <p:cNvPr id="29700" name="Rectangle 3"/>
          <p:cNvSpPr>
            <a:spLocks noGrp="1" noChangeArrowheads="1"/>
          </p:cNvSpPr>
          <p:nvPr>
            <p:ph type="body" idx="4294967295"/>
          </p:nvPr>
        </p:nvSpPr>
        <p:spPr>
          <a:xfrm>
            <a:off x="747958" y="1025849"/>
            <a:ext cx="10986661" cy="3388489"/>
          </a:xfrm>
          <a:prstGeom prst="rect">
            <a:avLst/>
          </a:prstGeom>
        </p:spPr>
        <p:txBody>
          <a:bodyPr/>
          <a:lstStyle/>
          <a:p>
            <a:pPr>
              <a:lnSpc>
                <a:spcPct val="110000"/>
              </a:lnSpc>
              <a:buFont typeface="Wingdings" panose="05000000000000000000" pitchFamily="2" charset="2"/>
              <a:buChar char="l"/>
            </a:pPr>
            <a:r>
              <a:rPr lang="zh-CN" altLang="en-US" sz="2400" dirty="0">
                <a:latin typeface="+mn-ea"/>
              </a:rPr>
              <a:t>  我们把两个等长二进制数（或两个等长码）不相同对应位的位数称为</a:t>
            </a:r>
            <a:r>
              <a:rPr lang="zh-CN" altLang="en-US" sz="2400" dirty="0">
                <a:solidFill>
                  <a:srgbClr val="FF0000"/>
                </a:solidFill>
                <a:latin typeface="+mn-ea"/>
              </a:rPr>
              <a:t>距离</a:t>
            </a:r>
            <a:r>
              <a:rPr lang="zh-CN" altLang="en-US" sz="2400" dirty="0">
                <a:latin typeface="+mn-ea"/>
              </a:rPr>
              <a:t>。例如</a:t>
            </a:r>
            <a:r>
              <a:rPr lang="en-US" altLang="zh-CN" sz="2400" dirty="0">
                <a:latin typeface="+mn-ea"/>
              </a:rPr>
              <a:t>10000</a:t>
            </a:r>
            <a:r>
              <a:rPr lang="zh-CN" altLang="en-US" sz="2400" dirty="0">
                <a:latin typeface="+mn-ea"/>
              </a:rPr>
              <a:t>和</a:t>
            </a:r>
            <a:r>
              <a:rPr lang="en-US" altLang="zh-CN" sz="2400" dirty="0">
                <a:latin typeface="+mn-ea"/>
              </a:rPr>
              <a:t>00100</a:t>
            </a:r>
            <a:r>
              <a:rPr lang="zh-CN" altLang="en-US" sz="2400" dirty="0">
                <a:latin typeface="+mn-ea"/>
              </a:rPr>
              <a:t>的距离为</a:t>
            </a:r>
            <a:r>
              <a:rPr lang="en-US" altLang="zh-CN" sz="2400" dirty="0">
                <a:latin typeface="+mn-ea"/>
              </a:rPr>
              <a:t>2</a:t>
            </a:r>
            <a:r>
              <a:rPr lang="zh-CN" altLang="en-US" sz="2400" dirty="0">
                <a:latin typeface="+mn-ea"/>
              </a:rPr>
              <a:t>。</a:t>
            </a:r>
            <a:endParaRPr lang="en-US" altLang="zh-CN" sz="2400" dirty="0">
              <a:latin typeface="+mn-ea"/>
            </a:endParaRPr>
          </a:p>
          <a:p>
            <a:pPr>
              <a:lnSpc>
                <a:spcPct val="110000"/>
              </a:lnSpc>
              <a:buFont typeface="Wingdings" panose="05000000000000000000" pitchFamily="2" charset="2"/>
              <a:buChar char="l"/>
            </a:pPr>
            <a:r>
              <a:rPr lang="en-US" altLang="zh-CN" sz="2400" dirty="0">
                <a:latin typeface="+mn-ea"/>
              </a:rPr>
              <a:t>  [</a:t>
            </a:r>
            <a:r>
              <a:rPr lang="zh-CN" altLang="en-US" sz="2400" dirty="0">
                <a:latin typeface="+mn-ea"/>
              </a:rPr>
              <a:t>定义</a:t>
            </a:r>
            <a:r>
              <a:rPr lang="en-US" altLang="zh-CN" sz="2400" dirty="0">
                <a:latin typeface="+mn-ea"/>
              </a:rPr>
              <a:t>]  </a:t>
            </a:r>
            <a:r>
              <a:rPr lang="zh-CN" altLang="en-US" sz="2400" dirty="0">
                <a:solidFill>
                  <a:srgbClr val="FF0000"/>
                </a:solidFill>
                <a:latin typeface="+mn-ea"/>
              </a:rPr>
              <a:t>海明距离</a:t>
            </a:r>
            <a:r>
              <a:rPr lang="en-US" altLang="zh-CN" sz="2400" dirty="0">
                <a:solidFill>
                  <a:srgbClr val="FF0000"/>
                </a:solidFill>
                <a:latin typeface="+mn-ea"/>
              </a:rPr>
              <a:t>(Hamming Distance)</a:t>
            </a:r>
            <a:r>
              <a:rPr lang="zh-CN" altLang="en-US" sz="2400" dirty="0">
                <a:latin typeface="+mn-ea"/>
              </a:rPr>
              <a:t>：</a:t>
            </a:r>
            <a:endParaRPr lang="en-US" altLang="zh-CN" sz="2400" dirty="0">
              <a:latin typeface="+mn-ea"/>
            </a:endParaRPr>
          </a:p>
          <a:p>
            <a:pPr marL="0" indent="0">
              <a:lnSpc>
                <a:spcPct val="110000"/>
              </a:lnSpc>
              <a:buNone/>
            </a:pPr>
            <a:r>
              <a:rPr lang="en-US" altLang="zh-CN" sz="2400" dirty="0">
                <a:latin typeface="+mn-ea"/>
              </a:rPr>
              <a:t>	</a:t>
            </a:r>
            <a:r>
              <a:rPr lang="zh-CN" altLang="en-US" sz="2400" dirty="0">
                <a:latin typeface="+mn-ea"/>
              </a:rPr>
              <a:t>某种编码任意两个有效码间的最小距离称为该编码的海明距离。</a:t>
            </a:r>
            <a:endParaRPr lang="en-US" altLang="zh-CN" sz="2400" dirty="0">
              <a:latin typeface="+mn-ea"/>
            </a:endParaRPr>
          </a:p>
          <a:p>
            <a:pPr>
              <a:lnSpc>
                <a:spcPct val="110000"/>
              </a:lnSpc>
              <a:buFont typeface="Wingdings" panose="05000000000000000000" pitchFamily="2" charset="2"/>
              <a:buChar char="l"/>
            </a:pPr>
            <a:r>
              <a:rPr lang="zh-CN" altLang="en-US" sz="2400" dirty="0">
                <a:latin typeface="+mn-ea"/>
              </a:rPr>
              <a:t>  结论</a:t>
            </a:r>
            <a:r>
              <a:rPr lang="en-US" altLang="zh-CN" sz="2400" dirty="0">
                <a:latin typeface="+mn-ea"/>
              </a:rPr>
              <a:t>1</a:t>
            </a:r>
            <a:r>
              <a:rPr lang="zh-CN" altLang="en-US" sz="2400" dirty="0">
                <a:latin typeface="+mn-ea"/>
              </a:rPr>
              <a:t>：可以检出</a:t>
            </a:r>
            <a:r>
              <a:rPr lang="en-US" altLang="zh-CN" sz="2400" dirty="0">
                <a:latin typeface="+mn-ea"/>
              </a:rPr>
              <a:t>d</a:t>
            </a:r>
            <a:r>
              <a:rPr lang="zh-CN" altLang="en-US" sz="2400" dirty="0">
                <a:latin typeface="+mn-ea"/>
              </a:rPr>
              <a:t>个错误的检错码，其海明距离至少为</a:t>
            </a:r>
            <a:r>
              <a:rPr lang="en-US" altLang="zh-CN" sz="2400" dirty="0">
                <a:latin typeface="+mn-ea"/>
              </a:rPr>
              <a:t>d</a:t>
            </a:r>
            <a:r>
              <a:rPr lang="zh-CN" altLang="en-US" sz="2400" dirty="0">
                <a:latin typeface="+mn-ea"/>
              </a:rPr>
              <a:t>＋</a:t>
            </a:r>
            <a:r>
              <a:rPr lang="en-US" altLang="zh-CN" sz="2400" dirty="0">
                <a:latin typeface="+mn-ea"/>
              </a:rPr>
              <a:t>1</a:t>
            </a:r>
          </a:p>
          <a:p>
            <a:pPr>
              <a:lnSpc>
                <a:spcPct val="110000"/>
              </a:lnSpc>
              <a:buFont typeface="Wingdings" panose="05000000000000000000" pitchFamily="2" charset="2"/>
              <a:buChar char="l"/>
            </a:pPr>
            <a:r>
              <a:rPr lang="zh-CN" altLang="en-US" sz="2400" dirty="0">
                <a:latin typeface="+mn-ea"/>
              </a:rPr>
              <a:t>  结论</a:t>
            </a:r>
            <a:r>
              <a:rPr lang="en-US" altLang="zh-CN" sz="2400" dirty="0">
                <a:latin typeface="+mn-ea"/>
              </a:rPr>
              <a:t>2</a:t>
            </a:r>
            <a:r>
              <a:rPr lang="zh-CN" altLang="en-US" sz="2400" dirty="0">
                <a:latin typeface="+mn-ea"/>
              </a:rPr>
              <a:t>：可以纠出</a:t>
            </a:r>
            <a:r>
              <a:rPr lang="en-US" altLang="zh-CN" sz="2400" dirty="0">
                <a:latin typeface="+mn-ea"/>
              </a:rPr>
              <a:t>d</a:t>
            </a:r>
            <a:r>
              <a:rPr lang="zh-CN" altLang="en-US" sz="2400" dirty="0">
                <a:latin typeface="+mn-ea"/>
              </a:rPr>
              <a:t>个错误的纠错码，其海明距离至少为</a:t>
            </a:r>
            <a:r>
              <a:rPr lang="en-US" altLang="zh-CN" sz="2400" dirty="0">
                <a:latin typeface="+mn-ea"/>
              </a:rPr>
              <a:t>2d</a:t>
            </a:r>
            <a:r>
              <a:rPr lang="zh-CN" altLang="en-US" sz="2400" dirty="0">
                <a:latin typeface="+mn-ea"/>
              </a:rPr>
              <a:t>＋</a:t>
            </a:r>
            <a:r>
              <a:rPr lang="en-US" altLang="zh-CN" sz="2400" dirty="0">
                <a:latin typeface="+mn-ea"/>
              </a:rPr>
              <a:t>1</a:t>
            </a:r>
          </a:p>
          <a:p>
            <a:pPr>
              <a:lnSpc>
                <a:spcPct val="110000"/>
              </a:lnSpc>
              <a:buFont typeface="Wingdings" panose="05000000000000000000" pitchFamily="2" charset="2"/>
              <a:buChar char="l"/>
            </a:pPr>
            <a:r>
              <a:rPr lang="zh-CN" altLang="en-US" sz="2400" dirty="0">
                <a:latin typeface="+mn-ea"/>
              </a:rPr>
              <a:t>  </a:t>
            </a:r>
            <a:r>
              <a:rPr lang="zh-CN" altLang="en-US" sz="2400" dirty="0">
                <a:solidFill>
                  <a:srgbClr val="FF0000"/>
                </a:solidFill>
                <a:latin typeface="+mn-ea"/>
              </a:rPr>
              <a:t>海明码</a:t>
            </a:r>
            <a:r>
              <a:rPr lang="zh-CN" altLang="en-US" sz="2400" dirty="0">
                <a:latin typeface="+mn-ea"/>
              </a:rPr>
              <a:t>：能够纠正</a:t>
            </a:r>
            <a:r>
              <a:rPr lang="zh-CN" altLang="en-US" sz="2400" dirty="0">
                <a:solidFill>
                  <a:srgbClr val="FF0000"/>
                </a:solidFill>
                <a:latin typeface="+mn-ea"/>
              </a:rPr>
              <a:t>一位</a:t>
            </a:r>
            <a:r>
              <a:rPr lang="zh-CN" altLang="en-US" sz="2400" dirty="0">
                <a:latin typeface="+mn-ea"/>
              </a:rPr>
              <a:t>错误的编码称为海明码。</a:t>
            </a:r>
          </a:p>
        </p:txBody>
      </p:sp>
      <p:grpSp>
        <p:nvGrpSpPr>
          <p:cNvPr id="5" name="组合 4"/>
          <p:cNvGrpSpPr/>
          <p:nvPr/>
        </p:nvGrpSpPr>
        <p:grpSpPr>
          <a:xfrm>
            <a:off x="1631416" y="4935537"/>
            <a:ext cx="8878533" cy="1469728"/>
            <a:chOff x="96838" y="4149725"/>
            <a:chExt cx="8878533" cy="1469728"/>
          </a:xfrm>
        </p:grpSpPr>
        <p:sp>
          <p:nvSpPr>
            <p:cNvPr id="6" name="Line 3"/>
            <p:cNvSpPr>
              <a:spLocks noChangeShapeType="1"/>
            </p:cNvSpPr>
            <p:nvPr/>
          </p:nvSpPr>
          <p:spPr bwMode="auto">
            <a:xfrm>
              <a:off x="798513" y="42005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4"/>
            <p:cNvSpPr>
              <a:spLocks noChangeShapeType="1"/>
            </p:cNvSpPr>
            <p:nvPr/>
          </p:nvSpPr>
          <p:spPr bwMode="auto">
            <a:xfrm>
              <a:off x="3770313" y="42005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5"/>
            <p:cNvSpPr>
              <a:spLocks noChangeShapeType="1"/>
            </p:cNvSpPr>
            <p:nvPr/>
          </p:nvSpPr>
          <p:spPr bwMode="auto">
            <a:xfrm>
              <a:off x="4859338" y="41497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
            <p:cNvSpPr>
              <a:spLocks noChangeShapeType="1"/>
            </p:cNvSpPr>
            <p:nvPr/>
          </p:nvSpPr>
          <p:spPr bwMode="auto">
            <a:xfrm>
              <a:off x="8288338" y="4149725"/>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7"/>
            <p:cNvSpPr>
              <a:spLocks noChangeShapeType="1"/>
            </p:cNvSpPr>
            <p:nvPr/>
          </p:nvSpPr>
          <p:spPr bwMode="auto">
            <a:xfrm flipH="1">
              <a:off x="798513" y="4657725"/>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8"/>
            <p:cNvSpPr>
              <a:spLocks noChangeShapeType="1"/>
            </p:cNvSpPr>
            <p:nvPr/>
          </p:nvSpPr>
          <p:spPr bwMode="auto">
            <a:xfrm flipH="1">
              <a:off x="4935538" y="4606925"/>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9"/>
            <p:cNvSpPr>
              <a:spLocks noChangeShapeType="1"/>
            </p:cNvSpPr>
            <p:nvPr/>
          </p:nvSpPr>
          <p:spPr bwMode="auto">
            <a:xfrm>
              <a:off x="3008313" y="4657725"/>
              <a:ext cx="762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7373938" y="4606925"/>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1"/>
            <p:cNvSpPr txBox="1">
              <a:spLocks noChangeArrowheads="1"/>
            </p:cNvSpPr>
            <p:nvPr/>
          </p:nvSpPr>
          <p:spPr bwMode="auto">
            <a:xfrm>
              <a:off x="1773238" y="4505325"/>
              <a:ext cx="854075"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400" b="1" dirty="0">
                  <a:latin typeface="Times New Roman" panose="02020603050405020304" pitchFamily="18" charset="0"/>
                </a:rPr>
                <a:t>d+1</a:t>
              </a:r>
            </a:p>
          </p:txBody>
        </p:sp>
        <p:sp>
          <p:nvSpPr>
            <p:cNvPr id="15" name="Text Box 12"/>
            <p:cNvSpPr txBox="1">
              <a:spLocks noChangeArrowheads="1"/>
            </p:cNvSpPr>
            <p:nvPr/>
          </p:nvSpPr>
          <p:spPr bwMode="auto">
            <a:xfrm>
              <a:off x="5926138" y="4454525"/>
              <a:ext cx="1136650"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400" b="1" dirty="0">
                  <a:latin typeface="Times New Roman" panose="02020603050405020304" pitchFamily="18" charset="0"/>
                </a:rPr>
                <a:t>2d+1</a:t>
              </a:r>
            </a:p>
          </p:txBody>
        </p:sp>
        <p:sp>
          <p:nvSpPr>
            <p:cNvPr id="16" name="Text Box 13"/>
            <p:cNvSpPr txBox="1">
              <a:spLocks noChangeArrowheads="1"/>
            </p:cNvSpPr>
            <p:nvPr/>
          </p:nvSpPr>
          <p:spPr bwMode="auto">
            <a:xfrm>
              <a:off x="96838" y="5156200"/>
              <a:ext cx="441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b="1" dirty="0">
                  <a:latin typeface="Times New Roman" panose="02020603050405020304" pitchFamily="18" charset="0"/>
                </a:rPr>
                <a:t>有效码</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有效码</a:t>
              </a:r>
              <a:r>
                <a:rPr kumimoji="1" lang="en-US" altLang="zh-CN" sz="2400" b="1" dirty="0">
                  <a:latin typeface="Times New Roman" panose="02020603050405020304" pitchFamily="18" charset="0"/>
                </a:rPr>
                <a:t>j  </a:t>
              </a:r>
            </a:p>
          </p:txBody>
        </p:sp>
        <p:sp>
          <p:nvSpPr>
            <p:cNvPr id="17" name="Text Box 14"/>
            <p:cNvSpPr txBox="1">
              <a:spLocks noChangeArrowheads="1"/>
            </p:cNvSpPr>
            <p:nvPr/>
          </p:nvSpPr>
          <p:spPr bwMode="auto">
            <a:xfrm>
              <a:off x="4284663" y="5157788"/>
              <a:ext cx="46907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b="1" dirty="0">
                  <a:latin typeface="Times New Roman" panose="02020603050405020304" pitchFamily="18" charset="0"/>
                </a:rPr>
                <a:t>  有效码</a:t>
              </a:r>
              <a:r>
                <a:rPr kumimoji="1" lang="en-US" altLang="zh-CN" sz="2400" b="1" dirty="0" err="1">
                  <a:latin typeface="Times New Roman" panose="02020603050405020304" pitchFamily="18" charset="0"/>
                </a:rPr>
                <a:t>i</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有效码</a:t>
              </a:r>
              <a:r>
                <a:rPr kumimoji="1" lang="en-US" altLang="zh-CN" sz="2400" b="1" dirty="0">
                  <a:latin typeface="Times New Roman" panose="02020603050405020304" pitchFamily="18" charset="0"/>
                </a:rPr>
                <a:t>j  </a:t>
              </a:r>
            </a:p>
          </p:txBody>
        </p:sp>
      </p:grpSp>
    </p:spTree>
    <p:extLst>
      <p:ext uri="{BB962C8B-B14F-4D97-AF65-F5344CB8AC3E}">
        <p14:creationId xmlns:p14="http://schemas.microsoft.com/office/powerpoint/2010/main" val="189136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5417" y="2505670"/>
            <a:ext cx="7624118" cy="923330"/>
          </a:xfrm>
          <a:prstGeom prst="rect">
            <a:avLst/>
          </a:prstGeom>
          <a:noFill/>
        </p:spPr>
        <p:txBody>
          <a:bodyPr wrap="square" rtlCol="0">
            <a:spAutoFit/>
          </a:bodyPr>
          <a:lstStyle/>
          <a:p>
            <a:r>
              <a:rPr lang="en-US" altLang="zh-CN" sz="5400" b="1" dirty="0">
                <a:solidFill>
                  <a:srgbClr val="575757"/>
                </a:solidFill>
                <a:cs typeface="+mn-ea"/>
                <a:sym typeface="+mn-lt"/>
              </a:rPr>
              <a:t>5.3 </a:t>
            </a:r>
            <a:r>
              <a:rPr lang="zh-CN" altLang="en-US" sz="5400" b="1" dirty="0">
                <a:solidFill>
                  <a:srgbClr val="575757"/>
                </a:solidFill>
                <a:cs typeface="+mn-ea"/>
                <a:sym typeface="+mn-lt"/>
              </a:rPr>
              <a:t>多路访问链路和协议</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2375032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4294967295"/>
          </p:nvPr>
        </p:nvSpPr>
        <p:spPr>
          <a:xfrm>
            <a:off x="11105100" y="6088275"/>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85F319F2-833F-49B3-968D-AB6F3C365FB0}" type="slidenum">
              <a:rPr lang="en-US" altLang="zh-CN" sz="1200" smtClean="0">
                <a:solidFill>
                  <a:prstClr val="black"/>
                </a:solidFill>
                <a:latin typeface="Arial" pitchFamily="34" charset="0"/>
              </a:rPr>
              <a:pPr>
                <a:spcBef>
                  <a:spcPct val="0"/>
                </a:spcBef>
                <a:buClrTx/>
                <a:buSzTx/>
                <a:buFontTx/>
                <a:buNone/>
              </a:pPr>
              <a:t>35</a:t>
            </a:fld>
            <a:endParaRPr lang="en-US" altLang="zh-CN" sz="1200">
              <a:solidFill>
                <a:prstClr val="black"/>
              </a:solidFill>
              <a:latin typeface="Arial" pitchFamily="34" charset="0"/>
            </a:endParaRPr>
          </a:p>
        </p:txBody>
      </p:sp>
      <p:sp>
        <p:nvSpPr>
          <p:cNvPr id="31747" name="Rectangle 2"/>
          <p:cNvSpPr>
            <a:spLocks noGrp="1" noChangeArrowheads="1"/>
          </p:cNvSpPr>
          <p:nvPr>
            <p:ph type="title" idx="4294967295"/>
          </p:nvPr>
        </p:nvSpPr>
        <p:spPr>
          <a:xfrm>
            <a:off x="104172" y="243075"/>
            <a:ext cx="12087828" cy="1143000"/>
          </a:xfrm>
          <a:prstGeom prst="rect">
            <a:avLst/>
          </a:prstGeom>
        </p:spPr>
        <p:txBody>
          <a:bodyPr/>
          <a:lstStyle/>
          <a:p>
            <a:pPr algn="ctr"/>
            <a:r>
              <a:rPr lang="zh-CN" altLang="en-US" u="none" dirty="0"/>
              <a:t>多路访问链路和协议</a:t>
            </a:r>
          </a:p>
        </p:txBody>
      </p:sp>
      <p:sp>
        <p:nvSpPr>
          <p:cNvPr id="789507" name="Rectangle 3"/>
          <p:cNvSpPr>
            <a:spLocks noGrp="1" noChangeArrowheads="1"/>
          </p:cNvSpPr>
          <p:nvPr>
            <p:ph type="body" idx="4294967295"/>
          </p:nvPr>
        </p:nvSpPr>
        <p:spPr>
          <a:xfrm>
            <a:off x="496116" y="1047751"/>
            <a:ext cx="10621963" cy="4864100"/>
          </a:xfrm>
          <a:prstGeom prst="rect">
            <a:avLst/>
          </a:prstGeom>
        </p:spPr>
        <p:txBody>
          <a:bodyPr/>
          <a:lstStyle/>
          <a:p>
            <a:pPr eaLnBrk="1">
              <a:lnSpc>
                <a:spcPct val="115000"/>
              </a:lnSpc>
              <a:defRPr/>
            </a:pPr>
            <a:r>
              <a:rPr lang="zh-CN" altLang="en-US" sz="2400" dirty="0">
                <a:latin typeface="+mn-ea"/>
              </a:rPr>
              <a:t>两种网络链路：</a:t>
            </a:r>
          </a:p>
          <a:p>
            <a:pPr lvl="1">
              <a:lnSpc>
                <a:spcPct val="115000"/>
              </a:lnSpc>
              <a:defRPr/>
            </a:pPr>
            <a:r>
              <a:rPr lang="zh-CN" altLang="en-US" dirty="0">
                <a:latin typeface="+mn-ea"/>
              </a:rPr>
              <a:t>点对点链路：链路两端各一个节点。一个发送和一个接收。如点对点协议</a:t>
            </a:r>
            <a:r>
              <a:rPr lang="en-US" altLang="zh-CN" dirty="0">
                <a:latin typeface="+mn-ea"/>
              </a:rPr>
              <a:t>PPP</a:t>
            </a:r>
            <a:r>
              <a:rPr lang="zh-CN" altLang="en-US" dirty="0">
                <a:latin typeface="+mn-ea"/>
              </a:rPr>
              <a:t>。</a:t>
            </a:r>
          </a:p>
          <a:p>
            <a:pPr lvl="1">
              <a:lnSpc>
                <a:spcPct val="115000"/>
              </a:lnSpc>
              <a:defRPr/>
            </a:pPr>
            <a:r>
              <a:rPr lang="zh-CN" altLang="en-US" dirty="0">
                <a:latin typeface="+mn-ea"/>
              </a:rPr>
              <a:t>广播链路： 多个节点连接到一个共享的广播信道。</a:t>
            </a:r>
            <a:endParaRPr lang="en-US" altLang="zh-CN" u="sng" dirty="0">
              <a:latin typeface="+mn-ea"/>
            </a:endParaRPr>
          </a:p>
          <a:p>
            <a:pPr marL="457200" lvl="1" indent="0">
              <a:lnSpc>
                <a:spcPct val="115000"/>
              </a:lnSpc>
              <a:buNone/>
              <a:defRPr/>
            </a:pPr>
            <a:r>
              <a:rPr lang="zh-CN" altLang="en-US" sz="2400" dirty="0">
                <a:solidFill>
                  <a:srgbClr val="FF0000"/>
                </a:solidFill>
                <a:latin typeface="+mn-ea"/>
              </a:rPr>
              <a:t>广播：</a:t>
            </a:r>
            <a:r>
              <a:rPr lang="zh-CN" altLang="en-US" sz="2400" dirty="0">
                <a:latin typeface="+mn-ea"/>
              </a:rPr>
              <a:t>任何一个节点传输一帧时，信号在信道上广播，其他节点都可以收到一个拷贝。常用于局域网</a:t>
            </a:r>
            <a:r>
              <a:rPr lang="en-US" altLang="zh-CN" sz="2400" dirty="0">
                <a:latin typeface="+mn-ea"/>
              </a:rPr>
              <a:t>LAN</a:t>
            </a:r>
            <a:r>
              <a:rPr lang="zh-CN" altLang="en-US" sz="2400" dirty="0">
                <a:latin typeface="+mn-ea"/>
              </a:rPr>
              <a:t>中，如早期的以太网和无线局域网。</a:t>
            </a:r>
          </a:p>
          <a:p>
            <a:pPr eaLnBrk="1">
              <a:lnSpc>
                <a:spcPct val="115000"/>
              </a:lnSpc>
              <a:buFont typeface="ZapfDingbats" pitchFamily="82" charset="2"/>
              <a:buNone/>
              <a:defRPr/>
            </a:pPr>
            <a:r>
              <a:rPr lang="zh-CN" altLang="en-US" sz="2400" dirty="0">
                <a:latin typeface="+mn-ea"/>
              </a:rPr>
              <a:t>本节主要学习</a:t>
            </a:r>
            <a:r>
              <a:rPr lang="zh-CN" altLang="en-US" sz="2400" b="1" dirty="0">
                <a:solidFill>
                  <a:srgbClr val="FF0000"/>
                </a:solidFill>
                <a:latin typeface="+mn-ea"/>
              </a:rPr>
              <a:t>广播链路的信道共享技术</a:t>
            </a:r>
            <a:r>
              <a:rPr lang="zh-CN" altLang="en-US" sz="2400" dirty="0">
                <a:latin typeface="+mn-ea"/>
              </a:rPr>
              <a:t>。</a:t>
            </a:r>
          </a:p>
        </p:txBody>
      </p:sp>
      <p:sp>
        <p:nvSpPr>
          <p:cNvPr id="5" name="Text Box 5"/>
          <p:cNvSpPr txBox="1">
            <a:spLocks noChangeArrowheads="1"/>
          </p:cNvSpPr>
          <p:nvPr/>
        </p:nvSpPr>
        <p:spPr bwMode="auto">
          <a:xfrm>
            <a:off x="1319184" y="6088276"/>
            <a:ext cx="161614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shared wire (e.g., </a:t>
            </a:r>
          </a:p>
          <a:p>
            <a:pPr algn="ctr">
              <a:lnSpc>
                <a:spcPct val="85000"/>
              </a:lnSpc>
              <a:defRPr/>
            </a:pPr>
            <a:r>
              <a:rPr lang="en-US" sz="1400" i="0">
                <a:solidFill>
                  <a:prstClr val="black"/>
                </a:solidFill>
                <a:latin typeface="Arial" charset="0"/>
              </a:rPr>
              <a:t>cabled Ethernet)</a:t>
            </a:r>
          </a:p>
        </p:txBody>
      </p:sp>
      <p:sp>
        <p:nvSpPr>
          <p:cNvPr id="6" name="Text Box 6"/>
          <p:cNvSpPr txBox="1">
            <a:spLocks noChangeArrowheads="1"/>
          </p:cNvSpPr>
          <p:nvPr/>
        </p:nvSpPr>
        <p:spPr bwMode="auto">
          <a:xfrm>
            <a:off x="3804036" y="6077164"/>
            <a:ext cx="169257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shared RF</a:t>
            </a:r>
          </a:p>
          <a:p>
            <a:pPr algn="ctr">
              <a:lnSpc>
                <a:spcPct val="85000"/>
              </a:lnSpc>
              <a:defRPr/>
            </a:pPr>
            <a:r>
              <a:rPr lang="en-US" sz="1400" i="0">
                <a:solidFill>
                  <a:prstClr val="black"/>
                </a:solidFill>
                <a:latin typeface="Arial" charset="0"/>
              </a:rPr>
              <a:t> (e.g., 802.11 WiFi)</a:t>
            </a:r>
          </a:p>
        </p:txBody>
      </p:sp>
      <p:sp>
        <p:nvSpPr>
          <p:cNvPr id="7" name="Text Box 7"/>
          <p:cNvSpPr txBox="1">
            <a:spLocks noChangeArrowheads="1"/>
          </p:cNvSpPr>
          <p:nvPr/>
        </p:nvSpPr>
        <p:spPr bwMode="auto">
          <a:xfrm>
            <a:off x="6739677" y="5980326"/>
            <a:ext cx="1019831"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shared RF</a:t>
            </a:r>
          </a:p>
          <a:p>
            <a:pPr algn="ctr">
              <a:lnSpc>
                <a:spcPct val="85000"/>
              </a:lnSpc>
              <a:defRPr/>
            </a:pPr>
            <a:r>
              <a:rPr lang="en-US" sz="1400" i="0">
                <a:solidFill>
                  <a:prstClr val="black"/>
                </a:solidFill>
                <a:latin typeface="Arial" charset="0"/>
              </a:rPr>
              <a:t>(satellite) </a:t>
            </a:r>
          </a:p>
        </p:txBody>
      </p:sp>
      <p:sp>
        <p:nvSpPr>
          <p:cNvPr id="8" name="Text Box 8"/>
          <p:cNvSpPr txBox="1">
            <a:spLocks noChangeArrowheads="1"/>
          </p:cNvSpPr>
          <p:nvPr/>
        </p:nvSpPr>
        <p:spPr bwMode="auto">
          <a:xfrm>
            <a:off x="8865034" y="5989850"/>
            <a:ext cx="1984582" cy="64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lnSpc>
                <a:spcPct val="85000"/>
              </a:lnSpc>
              <a:defRPr/>
            </a:pPr>
            <a:r>
              <a:rPr lang="en-US" sz="1400" i="0">
                <a:solidFill>
                  <a:prstClr val="black"/>
                </a:solidFill>
                <a:latin typeface="Arial" charset="0"/>
              </a:rPr>
              <a:t>humans at a</a:t>
            </a:r>
          </a:p>
          <a:p>
            <a:pPr algn="ctr">
              <a:lnSpc>
                <a:spcPct val="85000"/>
              </a:lnSpc>
              <a:defRPr/>
            </a:pPr>
            <a:r>
              <a:rPr lang="en-US" sz="1400" i="0">
                <a:solidFill>
                  <a:prstClr val="black"/>
                </a:solidFill>
                <a:latin typeface="Arial" charset="0"/>
              </a:rPr>
              <a:t>cocktail party </a:t>
            </a:r>
          </a:p>
          <a:p>
            <a:pPr algn="ctr">
              <a:lnSpc>
                <a:spcPct val="85000"/>
              </a:lnSpc>
              <a:defRPr/>
            </a:pPr>
            <a:r>
              <a:rPr lang="en-US" sz="1400" i="0">
                <a:solidFill>
                  <a:prstClr val="black"/>
                </a:solidFill>
                <a:latin typeface="Arial" charset="0"/>
              </a:rPr>
              <a:t>(shared air, acoustical)</a:t>
            </a:r>
          </a:p>
        </p:txBody>
      </p:sp>
      <p:sp>
        <p:nvSpPr>
          <p:cNvPr id="9" name="Line 173"/>
          <p:cNvSpPr>
            <a:spLocks noChangeShapeType="1"/>
          </p:cNvSpPr>
          <p:nvPr/>
        </p:nvSpPr>
        <p:spPr bwMode="auto">
          <a:xfrm flipH="1">
            <a:off x="1874318" y="4916700"/>
            <a:ext cx="622300" cy="890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0" name="Line 174"/>
          <p:cNvSpPr>
            <a:spLocks noChangeShapeType="1"/>
          </p:cNvSpPr>
          <p:nvPr/>
        </p:nvSpPr>
        <p:spPr bwMode="auto">
          <a:xfrm>
            <a:off x="1851033" y="5388189"/>
            <a:ext cx="323851"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1" name="Line 175"/>
          <p:cNvSpPr>
            <a:spLocks noChangeShapeType="1"/>
          </p:cNvSpPr>
          <p:nvPr/>
        </p:nvSpPr>
        <p:spPr bwMode="auto">
          <a:xfrm>
            <a:off x="1671117" y="5724739"/>
            <a:ext cx="2540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2" name="Line 176"/>
          <p:cNvSpPr>
            <a:spLocks noChangeShapeType="1"/>
          </p:cNvSpPr>
          <p:nvPr/>
        </p:nvSpPr>
        <p:spPr bwMode="auto">
          <a:xfrm flipV="1">
            <a:off x="2263784" y="5248489"/>
            <a:ext cx="237067" cy="7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nvGrpSpPr>
          <p:cNvPr id="31757" name="Group 382"/>
          <p:cNvGrpSpPr>
            <a:grpSpLocks/>
          </p:cNvGrpSpPr>
          <p:nvPr/>
        </p:nvGrpSpPr>
        <p:grpSpPr bwMode="auto">
          <a:xfrm>
            <a:off x="6226185" y="5756488"/>
            <a:ext cx="385233" cy="220662"/>
            <a:chOff x="2274" y="2821"/>
            <a:chExt cx="215" cy="238"/>
          </a:xfrm>
        </p:grpSpPr>
        <p:sp>
          <p:nvSpPr>
            <p:cNvPr id="31942" name="Freeform 38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31943" name="Line 384"/>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4" name="Freeform 385"/>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45" name="Line 386"/>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6" name="Freeform 387"/>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47" name="Line 388"/>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8" name="Freeform 389"/>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49" name="Freeform 390"/>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50" name="Rectangle 391"/>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1951" name="Freeform 39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52" name="Line 393"/>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3" name="Line 394"/>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4" name="Line 395"/>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55" name="Freeform 396"/>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grpSp>
      <p:grpSp>
        <p:nvGrpSpPr>
          <p:cNvPr id="31758" name="Group 398"/>
          <p:cNvGrpSpPr>
            <a:grpSpLocks/>
          </p:cNvGrpSpPr>
          <p:nvPr/>
        </p:nvGrpSpPr>
        <p:grpSpPr bwMode="auto">
          <a:xfrm>
            <a:off x="6901400" y="5737438"/>
            <a:ext cx="298451" cy="254000"/>
            <a:chOff x="2274" y="2821"/>
            <a:chExt cx="215" cy="238"/>
          </a:xfrm>
        </p:grpSpPr>
        <p:sp>
          <p:nvSpPr>
            <p:cNvPr id="31928" name="Freeform 399"/>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31929" name="Line 400"/>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0" name="Freeform 401"/>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1" name="Line 402"/>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2" name="Freeform 403"/>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3" name="Line 404"/>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4" name="Freeform 405"/>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5" name="Freeform 406"/>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6" name="Rectangle 407"/>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1937" name="Freeform 408"/>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38" name="Line 409"/>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39" name="Line 410"/>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0" name="Line 411"/>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41" name="Freeform 412"/>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grpSp>
      <p:grpSp>
        <p:nvGrpSpPr>
          <p:cNvPr id="31759" name="Group 413"/>
          <p:cNvGrpSpPr>
            <a:grpSpLocks/>
          </p:cNvGrpSpPr>
          <p:nvPr/>
        </p:nvGrpSpPr>
        <p:grpSpPr bwMode="auto">
          <a:xfrm flipH="1">
            <a:off x="7407284" y="5661239"/>
            <a:ext cx="397933" cy="211137"/>
            <a:chOff x="2274" y="2821"/>
            <a:chExt cx="215" cy="238"/>
          </a:xfrm>
        </p:grpSpPr>
        <p:sp>
          <p:nvSpPr>
            <p:cNvPr id="31914" name="Freeform 41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31915" name="Line 415"/>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16" name="Freeform 416"/>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17" name="Line 417"/>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18" name="Freeform 418"/>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19" name="Line 419"/>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0" name="Freeform 420"/>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21" name="Freeform 421"/>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22" name="Rectangle 422"/>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1923" name="Freeform 42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sp>
          <p:nvSpPr>
            <p:cNvPr id="31924" name="Line 424"/>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5" name="Line 425"/>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6" name="Line 426"/>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1927" name="Freeform 427"/>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solidFill>
                  <a:prstClr val="black"/>
                </a:solidFill>
              </a:endParaRPr>
            </a:p>
          </p:txBody>
        </p:sp>
      </p:grpSp>
      <p:pic>
        <p:nvPicPr>
          <p:cNvPr id="31760" name="Picture 429" descr="MMj0395775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90251" y="4938926"/>
            <a:ext cx="7493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1" name="Picture 432" descr="cock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217" y="4857963"/>
            <a:ext cx="2707216"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Line 434"/>
          <p:cNvSpPr>
            <a:spLocks noChangeShapeType="1"/>
          </p:cNvSpPr>
          <p:nvPr/>
        </p:nvSpPr>
        <p:spPr bwMode="auto">
          <a:xfrm>
            <a:off x="2092333" y="5021475"/>
            <a:ext cx="323851"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61" name="Line 435"/>
          <p:cNvSpPr>
            <a:spLocks noChangeShapeType="1"/>
          </p:cNvSpPr>
          <p:nvPr/>
        </p:nvSpPr>
        <p:spPr bwMode="auto">
          <a:xfrm>
            <a:off x="2092333" y="5021475"/>
            <a:ext cx="323851"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62" name="Line 436"/>
          <p:cNvSpPr>
            <a:spLocks noChangeShapeType="1"/>
          </p:cNvSpPr>
          <p:nvPr/>
        </p:nvSpPr>
        <p:spPr bwMode="auto">
          <a:xfrm>
            <a:off x="2001317" y="5658064"/>
            <a:ext cx="2540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nvGrpSpPr>
          <p:cNvPr id="31765" name="Group 506"/>
          <p:cNvGrpSpPr>
            <a:grpSpLocks/>
          </p:cNvGrpSpPr>
          <p:nvPr/>
        </p:nvGrpSpPr>
        <p:grpSpPr bwMode="auto">
          <a:xfrm flipH="1">
            <a:off x="1118667" y="5534238"/>
            <a:ext cx="668867" cy="512762"/>
            <a:chOff x="2839" y="3501"/>
            <a:chExt cx="755" cy="803"/>
          </a:xfrm>
        </p:grpSpPr>
        <p:pic>
          <p:nvPicPr>
            <p:cNvPr id="31912" name="Picture 50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13"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66" name="Group 621"/>
          <p:cNvGrpSpPr>
            <a:grpSpLocks/>
          </p:cNvGrpSpPr>
          <p:nvPr/>
        </p:nvGrpSpPr>
        <p:grpSpPr bwMode="auto">
          <a:xfrm>
            <a:off x="3866100" y="4580151"/>
            <a:ext cx="846667" cy="485775"/>
            <a:chOff x="3061" y="2530"/>
            <a:chExt cx="400" cy="306"/>
          </a:xfrm>
        </p:grpSpPr>
        <p:grpSp>
          <p:nvGrpSpPr>
            <p:cNvPr id="31881" name="Group 494"/>
            <p:cNvGrpSpPr>
              <a:grpSpLocks/>
            </p:cNvGrpSpPr>
            <p:nvPr/>
          </p:nvGrpSpPr>
          <p:grpSpPr bwMode="auto">
            <a:xfrm>
              <a:off x="3061" y="2530"/>
              <a:ext cx="327" cy="81"/>
              <a:chOff x="2199" y="955"/>
              <a:chExt cx="2547" cy="506"/>
            </a:xfrm>
          </p:grpSpPr>
          <p:sp>
            <p:nvSpPr>
              <p:cNvPr id="31906"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7"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8"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9"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10" name="Freeform 499"/>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11"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82" name="Picture 549"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83"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84" name="Picture 551"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85"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6"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7"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8"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9"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0"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91" name="Group 558"/>
            <p:cNvGrpSpPr>
              <a:grpSpLocks/>
            </p:cNvGrpSpPr>
            <p:nvPr/>
          </p:nvGrpSpPr>
          <p:grpSpPr bwMode="auto">
            <a:xfrm>
              <a:off x="3186" y="2777"/>
              <a:ext cx="55" cy="24"/>
              <a:chOff x="1740" y="2642"/>
              <a:chExt cx="752" cy="327"/>
            </a:xfrm>
          </p:grpSpPr>
          <p:sp>
            <p:nvSpPr>
              <p:cNvPr id="31900"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1"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2"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3"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4"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905"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92"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3"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4"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5"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6"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7"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8"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99"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67" name="Group 632"/>
          <p:cNvGrpSpPr>
            <a:grpSpLocks/>
          </p:cNvGrpSpPr>
          <p:nvPr/>
        </p:nvGrpSpPr>
        <p:grpSpPr bwMode="auto">
          <a:xfrm>
            <a:off x="5049318" y="4748425"/>
            <a:ext cx="715433" cy="401638"/>
            <a:chOff x="3328" y="2543"/>
            <a:chExt cx="338" cy="253"/>
          </a:xfrm>
        </p:grpSpPr>
        <p:grpSp>
          <p:nvGrpSpPr>
            <p:cNvPr id="31854" name="Group 487"/>
            <p:cNvGrpSpPr>
              <a:grpSpLocks/>
            </p:cNvGrpSpPr>
            <p:nvPr/>
          </p:nvGrpSpPr>
          <p:grpSpPr bwMode="auto">
            <a:xfrm>
              <a:off x="3328" y="2543"/>
              <a:ext cx="327" cy="81"/>
              <a:chOff x="2199" y="955"/>
              <a:chExt cx="2547" cy="506"/>
            </a:xfrm>
          </p:grpSpPr>
          <p:sp>
            <p:nvSpPr>
              <p:cNvPr id="31875"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6"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7"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8"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9" name="Freeform 492"/>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80"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55" name="Picture 57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56"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57" name="Picture 57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58"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9"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0"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1"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2"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3"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64" name="Group 580"/>
            <p:cNvGrpSpPr>
              <a:grpSpLocks/>
            </p:cNvGrpSpPr>
            <p:nvPr/>
          </p:nvGrpSpPr>
          <p:grpSpPr bwMode="auto">
            <a:xfrm>
              <a:off x="3458" y="2737"/>
              <a:ext cx="55" cy="24"/>
              <a:chOff x="1740" y="2642"/>
              <a:chExt cx="752" cy="327"/>
            </a:xfrm>
          </p:grpSpPr>
          <p:sp>
            <p:nvSpPr>
              <p:cNvPr id="31869"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0"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1"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2"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3"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74"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65"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6"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7"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68"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68" name="Group 631"/>
          <p:cNvGrpSpPr>
            <a:grpSpLocks/>
          </p:cNvGrpSpPr>
          <p:nvPr/>
        </p:nvGrpSpPr>
        <p:grpSpPr bwMode="auto">
          <a:xfrm>
            <a:off x="4225933" y="5008775"/>
            <a:ext cx="781051" cy="419100"/>
            <a:chOff x="5096" y="2218"/>
            <a:chExt cx="369" cy="264"/>
          </a:xfrm>
        </p:grpSpPr>
        <p:grpSp>
          <p:nvGrpSpPr>
            <p:cNvPr id="31845" name="Group 622"/>
            <p:cNvGrpSpPr>
              <a:grpSpLocks/>
            </p:cNvGrpSpPr>
            <p:nvPr/>
          </p:nvGrpSpPr>
          <p:grpSpPr bwMode="auto">
            <a:xfrm>
              <a:off x="5096" y="2218"/>
              <a:ext cx="327" cy="81"/>
              <a:chOff x="2199" y="955"/>
              <a:chExt cx="2547" cy="506"/>
            </a:xfrm>
          </p:grpSpPr>
          <p:sp>
            <p:nvSpPr>
              <p:cNvPr id="31848"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9"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0"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1"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2" name="Freeform 627"/>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53"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46" name="Picture 629"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47" name="Picture 630"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9" name="Group 633"/>
          <p:cNvGrpSpPr>
            <a:grpSpLocks/>
          </p:cNvGrpSpPr>
          <p:nvPr/>
        </p:nvGrpSpPr>
        <p:grpSpPr bwMode="auto">
          <a:xfrm>
            <a:off x="3828000" y="5434226"/>
            <a:ext cx="846667" cy="485775"/>
            <a:chOff x="3061" y="2530"/>
            <a:chExt cx="400" cy="306"/>
          </a:xfrm>
        </p:grpSpPr>
        <p:grpSp>
          <p:nvGrpSpPr>
            <p:cNvPr id="31814" name="Group 634"/>
            <p:cNvGrpSpPr>
              <a:grpSpLocks/>
            </p:cNvGrpSpPr>
            <p:nvPr/>
          </p:nvGrpSpPr>
          <p:grpSpPr bwMode="auto">
            <a:xfrm>
              <a:off x="3061" y="2530"/>
              <a:ext cx="327" cy="81"/>
              <a:chOff x="2199" y="955"/>
              <a:chExt cx="2547" cy="506"/>
            </a:xfrm>
          </p:grpSpPr>
          <p:sp>
            <p:nvSpPr>
              <p:cNvPr id="31839"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0"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1"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2"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3" name="Freeform 639"/>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44"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815" name="Picture 64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6"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817" name="Picture 64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8"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9"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0"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1"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2"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3"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824" name="Group 650"/>
            <p:cNvGrpSpPr>
              <a:grpSpLocks/>
            </p:cNvGrpSpPr>
            <p:nvPr/>
          </p:nvGrpSpPr>
          <p:grpSpPr bwMode="auto">
            <a:xfrm>
              <a:off x="3186" y="2777"/>
              <a:ext cx="55" cy="24"/>
              <a:chOff x="1740" y="2642"/>
              <a:chExt cx="752" cy="327"/>
            </a:xfrm>
          </p:grpSpPr>
          <p:sp>
            <p:nvSpPr>
              <p:cNvPr id="31833"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4"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5"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6"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7"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8"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825"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6"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7"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8"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29"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0"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1"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32"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70" name="Group 665"/>
          <p:cNvGrpSpPr>
            <a:grpSpLocks/>
          </p:cNvGrpSpPr>
          <p:nvPr/>
        </p:nvGrpSpPr>
        <p:grpSpPr bwMode="auto">
          <a:xfrm>
            <a:off x="4471467" y="5489789"/>
            <a:ext cx="846667" cy="485775"/>
            <a:chOff x="3061" y="2530"/>
            <a:chExt cx="400" cy="306"/>
          </a:xfrm>
        </p:grpSpPr>
        <p:grpSp>
          <p:nvGrpSpPr>
            <p:cNvPr id="31783" name="Group 666"/>
            <p:cNvGrpSpPr>
              <a:grpSpLocks/>
            </p:cNvGrpSpPr>
            <p:nvPr/>
          </p:nvGrpSpPr>
          <p:grpSpPr bwMode="auto">
            <a:xfrm>
              <a:off x="3061" y="2530"/>
              <a:ext cx="327" cy="81"/>
              <a:chOff x="2199" y="955"/>
              <a:chExt cx="2547" cy="506"/>
            </a:xfrm>
          </p:grpSpPr>
          <p:sp>
            <p:nvSpPr>
              <p:cNvPr id="31808"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9"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0"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1"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2" name="Freeform 671"/>
              <p:cNvSpPr>
                <a:spLocks/>
              </p:cNvSpPr>
              <p:nvPr/>
            </p:nvSpPr>
            <p:spPr bwMode="auto">
              <a:xfrm>
                <a:off x="3646" y="997"/>
                <a:ext cx="660" cy="336"/>
              </a:xfrm>
              <a:custGeom>
                <a:avLst/>
                <a:gdLst>
                  <a:gd name="T0" fmla="*/ 473 w 646"/>
                  <a:gd name="T1" fmla="*/ 1642 h 300"/>
                  <a:gd name="T2" fmla="*/ 673 w 646"/>
                  <a:gd name="T3" fmla="*/ 1387 h 300"/>
                  <a:gd name="T4" fmla="*/ 837 w 646"/>
                  <a:gd name="T5" fmla="*/ 1046 h 300"/>
                  <a:gd name="T6" fmla="*/ 864 w 646"/>
                  <a:gd name="T7" fmla="*/ 586 h 300"/>
                  <a:gd name="T8" fmla="*/ 633 w 646"/>
                  <a:gd name="T9" fmla="*/ 328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13"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pic>
          <p:nvPicPr>
            <p:cNvPr id="31784" name="Picture 673"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5"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31786" name="Picture 675"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7"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88"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89"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0"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1"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2"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1793" name="Group 682"/>
            <p:cNvGrpSpPr>
              <a:grpSpLocks/>
            </p:cNvGrpSpPr>
            <p:nvPr/>
          </p:nvGrpSpPr>
          <p:grpSpPr bwMode="auto">
            <a:xfrm>
              <a:off x="3186" y="2777"/>
              <a:ext cx="55" cy="24"/>
              <a:chOff x="1740" y="2642"/>
              <a:chExt cx="752" cy="327"/>
            </a:xfrm>
          </p:grpSpPr>
          <p:sp>
            <p:nvSpPr>
              <p:cNvPr id="31802"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3"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4"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5"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6"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7"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31794"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5"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6"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7"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8"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799"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0"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1801"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31771" name="Group 699"/>
          <p:cNvGrpSpPr>
            <a:grpSpLocks/>
          </p:cNvGrpSpPr>
          <p:nvPr/>
        </p:nvGrpSpPr>
        <p:grpSpPr bwMode="auto">
          <a:xfrm flipH="1">
            <a:off x="1323984" y="5089738"/>
            <a:ext cx="668867" cy="512762"/>
            <a:chOff x="2839" y="3501"/>
            <a:chExt cx="755" cy="803"/>
          </a:xfrm>
        </p:grpSpPr>
        <p:pic>
          <p:nvPicPr>
            <p:cNvPr id="31781" name="Picture 7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2"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2" name="Group 702"/>
          <p:cNvGrpSpPr>
            <a:grpSpLocks/>
          </p:cNvGrpSpPr>
          <p:nvPr/>
        </p:nvGrpSpPr>
        <p:grpSpPr bwMode="auto">
          <a:xfrm flipH="1">
            <a:off x="1525066" y="4662701"/>
            <a:ext cx="668867" cy="512763"/>
            <a:chOff x="2839" y="3501"/>
            <a:chExt cx="755" cy="803"/>
          </a:xfrm>
        </p:grpSpPr>
        <p:pic>
          <p:nvPicPr>
            <p:cNvPr id="31779" name="Picture 70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0"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3" name="Group 705"/>
          <p:cNvGrpSpPr>
            <a:grpSpLocks/>
          </p:cNvGrpSpPr>
          <p:nvPr/>
        </p:nvGrpSpPr>
        <p:grpSpPr bwMode="auto">
          <a:xfrm>
            <a:off x="2422533" y="5050051"/>
            <a:ext cx="668867" cy="512763"/>
            <a:chOff x="2839" y="3501"/>
            <a:chExt cx="755" cy="803"/>
          </a:xfrm>
        </p:grpSpPr>
        <p:pic>
          <p:nvPicPr>
            <p:cNvPr id="31777" name="Picture 706"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8"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31774" name="Group 708"/>
          <p:cNvGrpSpPr>
            <a:grpSpLocks/>
          </p:cNvGrpSpPr>
          <p:nvPr/>
        </p:nvGrpSpPr>
        <p:grpSpPr bwMode="auto">
          <a:xfrm>
            <a:off x="2157951" y="5489788"/>
            <a:ext cx="668867" cy="512762"/>
            <a:chOff x="2839" y="3501"/>
            <a:chExt cx="755" cy="803"/>
          </a:xfrm>
        </p:grpSpPr>
        <p:pic>
          <p:nvPicPr>
            <p:cNvPr id="31775" name="Picture 70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6"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Tree>
    <p:extLst>
      <p:ext uri="{BB962C8B-B14F-4D97-AF65-F5344CB8AC3E}">
        <p14:creationId xmlns:p14="http://schemas.microsoft.com/office/powerpoint/2010/main" val="4281724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9507">
                                            <p:txEl>
                                              <p:pRg st="1" end="1"/>
                                            </p:txEl>
                                          </p:spTgt>
                                        </p:tgtEl>
                                        <p:attrNameLst>
                                          <p:attrName>style.visibility</p:attrName>
                                        </p:attrNameLst>
                                      </p:cBhvr>
                                      <p:to>
                                        <p:strVal val="visible"/>
                                      </p:to>
                                    </p:set>
                                    <p:animEffect transition="in" filter="blinds(horizontal)">
                                      <p:cBhvr>
                                        <p:cTn id="7" dur="500"/>
                                        <p:tgtEl>
                                          <p:spTgt spid="789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9507">
                                            <p:txEl>
                                              <p:pRg st="2" end="2"/>
                                            </p:txEl>
                                          </p:spTgt>
                                        </p:tgtEl>
                                        <p:attrNameLst>
                                          <p:attrName>style.visibility</p:attrName>
                                        </p:attrNameLst>
                                      </p:cBhvr>
                                      <p:to>
                                        <p:strVal val="visible"/>
                                      </p:to>
                                    </p:set>
                                    <p:animEffect transition="in" filter="blinds(horizontal)">
                                      <p:cBhvr>
                                        <p:cTn id="12" dur="500"/>
                                        <p:tgtEl>
                                          <p:spTgt spid="7895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89507">
                                            <p:txEl>
                                              <p:pRg st="3" end="3"/>
                                            </p:txEl>
                                          </p:spTgt>
                                        </p:tgtEl>
                                        <p:attrNameLst>
                                          <p:attrName>style.visibility</p:attrName>
                                        </p:attrNameLst>
                                      </p:cBhvr>
                                      <p:to>
                                        <p:strVal val="visible"/>
                                      </p:to>
                                    </p:set>
                                    <p:animEffect transition="in" filter="blinds(horizontal)">
                                      <p:cBhvr>
                                        <p:cTn id="17" dur="500"/>
                                        <p:tgtEl>
                                          <p:spTgt spid="789507">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89507">
                                            <p:txEl>
                                              <p:pRg st="4" end="4"/>
                                            </p:txEl>
                                          </p:spTgt>
                                        </p:tgtEl>
                                        <p:attrNameLst>
                                          <p:attrName>style.visibility</p:attrName>
                                        </p:attrNameLst>
                                      </p:cBhvr>
                                      <p:to>
                                        <p:strVal val="visible"/>
                                      </p:to>
                                    </p:set>
                                    <p:animEffect transition="in" filter="blinds(horizontal)">
                                      <p:cBhvr>
                                        <p:cTn id="20" dur="500"/>
                                        <p:tgtEl>
                                          <p:spTgt spid="789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C03D7FE8-34AC-49E5-83E9-30D4208C57E6}" type="slidenum">
              <a:rPr lang="en-US" altLang="zh-CN" sz="1200" smtClean="0">
                <a:solidFill>
                  <a:prstClr val="black"/>
                </a:solidFill>
                <a:latin typeface="Arial" pitchFamily="34" charset="0"/>
              </a:rPr>
              <a:pPr>
                <a:spcBef>
                  <a:spcPct val="0"/>
                </a:spcBef>
                <a:buClrTx/>
                <a:buSzTx/>
                <a:buFontTx/>
                <a:buNone/>
              </a:pPr>
              <a:t>36</a:t>
            </a:fld>
            <a:endParaRPr lang="en-US" altLang="zh-CN" sz="1200">
              <a:solidFill>
                <a:prstClr val="black"/>
              </a:solidFill>
              <a:latin typeface="Arial" pitchFamily="34" charset="0"/>
            </a:endParaRPr>
          </a:p>
        </p:txBody>
      </p:sp>
      <p:sp>
        <p:nvSpPr>
          <p:cNvPr id="32771" name="Rectangle 2"/>
          <p:cNvSpPr>
            <a:spLocks noGrp="1" noChangeArrowheads="1"/>
          </p:cNvSpPr>
          <p:nvPr>
            <p:ph type="title" idx="4294967295"/>
          </p:nvPr>
        </p:nvSpPr>
        <p:spPr>
          <a:xfrm>
            <a:off x="-1" y="228600"/>
            <a:ext cx="12037671" cy="1143000"/>
          </a:xfrm>
          <a:prstGeom prst="rect">
            <a:avLst/>
          </a:prstGeom>
        </p:spPr>
        <p:txBody>
          <a:bodyPr/>
          <a:lstStyle/>
          <a:p>
            <a:pPr algn="ctr"/>
            <a:r>
              <a:rPr lang="zh-CN" altLang="en-US" dirty="0"/>
              <a:t>广播信道要解决问题</a:t>
            </a:r>
          </a:p>
        </p:txBody>
      </p:sp>
      <p:sp>
        <p:nvSpPr>
          <p:cNvPr id="790531" name="Rectangle 3"/>
          <p:cNvSpPr>
            <a:spLocks noGrp="1" noChangeArrowheads="1"/>
          </p:cNvSpPr>
          <p:nvPr>
            <p:ph type="body" idx="4294967295"/>
          </p:nvPr>
        </p:nvSpPr>
        <p:spPr>
          <a:xfrm>
            <a:off x="1088020" y="1380924"/>
            <a:ext cx="10363200" cy="3678238"/>
          </a:xfrm>
          <a:prstGeom prst="rect">
            <a:avLst/>
          </a:prstGeom>
        </p:spPr>
        <p:txBody>
          <a:bodyPr/>
          <a:lstStyle/>
          <a:p>
            <a:pPr>
              <a:lnSpc>
                <a:spcPct val="125000"/>
              </a:lnSpc>
            </a:pPr>
            <a:r>
              <a:rPr lang="zh-CN" altLang="en-US" sz="2400" b="1" dirty="0">
                <a:solidFill>
                  <a:srgbClr val="FF0000"/>
                </a:solidFill>
                <a:latin typeface="+mn-ea"/>
              </a:rPr>
              <a:t>传统的广播电视</a:t>
            </a:r>
            <a:r>
              <a:rPr lang="zh-CN" altLang="en-US" sz="2400" dirty="0">
                <a:solidFill>
                  <a:schemeClr val="hlink"/>
                </a:solidFill>
                <a:latin typeface="+mn-ea"/>
              </a:rPr>
              <a:t>：</a:t>
            </a:r>
            <a:r>
              <a:rPr lang="zh-CN" altLang="en-US" sz="2400" dirty="0">
                <a:latin typeface="+mn-ea"/>
              </a:rPr>
              <a:t>是单向的广播，一个固定的节点向许多接收节点发送。</a:t>
            </a:r>
          </a:p>
          <a:p>
            <a:pPr>
              <a:lnSpc>
                <a:spcPct val="125000"/>
              </a:lnSpc>
            </a:pPr>
            <a:r>
              <a:rPr lang="zh-CN" altLang="en-US" sz="2400" b="1" dirty="0">
                <a:solidFill>
                  <a:srgbClr val="FF0000"/>
                </a:solidFill>
                <a:latin typeface="+mn-ea"/>
              </a:rPr>
              <a:t>计算机网络</a:t>
            </a:r>
            <a:r>
              <a:rPr lang="zh-CN" altLang="en-US" sz="2400" dirty="0">
                <a:solidFill>
                  <a:schemeClr val="hlink"/>
                </a:solidFill>
                <a:latin typeface="+mn-ea"/>
              </a:rPr>
              <a:t>：</a:t>
            </a:r>
            <a:r>
              <a:rPr lang="zh-CN" altLang="en-US" sz="2400" dirty="0">
                <a:latin typeface="+mn-ea"/>
              </a:rPr>
              <a:t>广播信道上的节点都能够发送和接收。</a:t>
            </a:r>
          </a:p>
          <a:p>
            <a:pPr lvl="1">
              <a:lnSpc>
                <a:spcPct val="125000"/>
              </a:lnSpc>
            </a:pPr>
            <a:r>
              <a:rPr lang="zh-CN" altLang="en-US" dirty="0">
                <a:latin typeface="+mn-ea"/>
              </a:rPr>
              <a:t>好比许多人聚集在一起交谈（空气是广播媒体）。</a:t>
            </a:r>
            <a:endParaRPr lang="en-US" altLang="zh-CN" dirty="0">
              <a:latin typeface="+mn-ea"/>
            </a:endParaRPr>
          </a:p>
          <a:p>
            <a:pPr lvl="1">
              <a:lnSpc>
                <a:spcPct val="125000"/>
              </a:lnSpc>
            </a:pPr>
            <a:r>
              <a:rPr lang="zh-CN" altLang="en-US" dirty="0">
                <a:latin typeface="+mn-ea"/>
              </a:rPr>
              <a:t>解决“谁在什么时候获得说话权力”</a:t>
            </a:r>
            <a:r>
              <a:rPr lang="en-US" altLang="zh-CN" dirty="0">
                <a:latin typeface="+mn-ea"/>
              </a:rPr>
              <a:t>(</a:t>
            </a:r>
            <a:r>
              <a:rPr lang="zh-CN" altLang="en-US" dirty="0">
                <a:latin typeface="+mn-ea"/>
              </a:rPr>
              <a:t>向信道发送</a:t>
            </a:r>
            <a:r>
              <a:rPr lang="en-US" altLang="zh-CN" dirty="0">
                <a:latin typeface="+mn-ea"/>
              </a:rPr>
              <a:t>)</a:t>
            </a:r>
            <a:r>
              <a:rPr lang="zh-CN" altLang="en-US" dirty="0">
                <a:latin typeface="+mn-ea"/>
              </a:rPr>
              <a:t>。</a:t>
            </a:r>
          </a:p>
          <a:p>
            <a:pPr>
              <a:lnSpc>
                <a:spcPct val="125000"/>
              </a:lnSpc>
            </a:pPr>
            <a:r>
              <a:rPr lang="zh-CN" altLang="en-US" sz="2400" b="1" dirty="0">
                <a:solidFill>
                  <a:srgbClr val="FF0000"/>
                </a:solidFill>
                <a:latin typeface="+mn-ea"/>
              </a:rPr>
              <a:t>多路访问问题</a:t>
            </a:r>
            <a:r>
              <a:rPr lang="zh-CN" altLang="en-US" sz="2400" dirty="0">
                <a:latin typeface="+mn-ea"/>
              </a:rPr>
              <a:t>：如何协调多个发送和接收节点对共享广播信道的访问。相关技术即是</a:t>
            </a:r>
            <a:r>
              <a:rPr lang="zh-CN" altLang="en-US" sz="2400" dirty="0">
                <a:solidFill>
                  <a:srgbClr val="FF0000"/>
                </a:solidFill>
                <a:latin typeface="+mn-ea"/>
              </a:rPr>
              <a:t>多路访问协议（也称多址访问协议）</a:t>
            </a:r>
            <a:r>
              <a:rPr lang="zh-CN" altLang="en-US" sz="2400" dirty="0">
                <a:latin typeface="+mn-ea"/>
              </a:rPr>
              <a:t>。</a:t>
            </a:r>
          </a:p>
        </p:txBody>
      </p:sp>
    </p:spTree>
    <p:extLst>
      <p:ext uri="{BB962C8B-B14F-4D97-AF65-F5344CB8AC3E}">
        <p14:creationId xmlns:p14="http://schemas.microsoft.com/office/powerpoint/2010/main" val="3893430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0531">
                                            <p:txEl>
                                              <p:pRg st="4" end="4"/>
                                            </p:txEl>
                                          </p:spTgt>
                                        </p:tgtEl>
                                        <p:attrNameLst>
                                          <p:attrName>style.visibility</p:attrName>
                                        </p:attrNameLst>
                                      </p:cBhvr>
                                      <p:to>
                                        <p:strVal val="visible"/>
                                      </p:to>
                                    </p:set>
                                    <p:animEffect transition="in" filter="blinds(horizontal)">
                                      <p:cBhvr>
                                        <p:cTn id="7" dur="500"/>
                                        <p:tgtEl>
                                          <p:spTgt spid="790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CFBF49F-7733-4B0D-B389-FA7C7E2492C0}" type="slidenum">
              <a:rPr lang="en-US" altLang="zh-CN" sz="1200" smtClean="0">
                <a:solidFill>
                  <a:prstClr val="black"/>
                </a:solidFill>
                <a:latin typeface="Arial" pitchFamily="34" charset="0"/>
              </a:rPr>
              <a:pPr>
                <a:spcBef>
                  <a:spcPct val="0"/>
                </a:spcBef>
                <a:buClrTx/>
                <a:buSzTx/>
                <a:buFontTx/>
                <a:buNone/>
              </a:pPr>
              <a:t>37</a:t>
            </a:fld>
            <a:endParaRPr lang="en-US" altLang="zh-CN" sz="1200">
              <a:solidFill>
                <a:prstClr val="black"/>
              </a:solidFill>
              <a:latin typeface="Arial" pitchFamily="34" charset="0"/>
            </a:endParaRPr>
          </a:p>
        </p:txBody>
      </p:sp>
      <p:sp>
        <p:nvSpPr>
          <p:cNvPr id="337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t>多路访问协议</a:t>
            </a:r>
          </a:p>
        </p:txBody>
      </p:sp>
      <p:sp>
        <p:nvSpPr>
          <p:cNvPr id="791555" name="Rectangle 3"/>
          <p:cNvSpPr>
            <a:spLocks noGrp="1" noChangeArrowheads="1"/>
          </p:cNvSpPr>
          <p:nvPr>
            <p:ph type="body" idx="4294967295"/>
          </p:nvPr>
        </p:nvSpPr>
        <p:spPr>
          <a:xfrm>
            <a:off x="717629" y="1394749"/>
            <a:ext cx="11157995" cy="4876800"/>
          </a:xfrm>
          <a:prstGeom prst="rect">
            <a:avLst/>
          </a:prstGeom>
        </p:spPr>
        <p:txBody>
          <a:bodyPr/>
          <a:lstStyle/>
          <a:p>
            <a:pPr marL="0" indent="0" eaLnBrk="1">
              <a:lnSpc>
                <a:spcPct val="130000"/>
              </a:lnSpc>
              <a:defRPr/>
            </a:pPr>
            <a:r>
              <a:rPr lang="zh-CN" altLang="en-US" sz="2400" dirty="0">
                <a:solidFill>
                  <a:schemeClr val="hlink"/>
                </a:solidFill>
                <a:latin typeface="+mn-ea"/>
              </a:rPr>
              <a:t> 目的：</a:t>
            </a:r>
            <a:r>
              <a:rPr lang="zh-CN" altLang="en-US" sz="2400" dirty="0">
                <a:solidFill>
                  <a:srgbClr val="FF0000"/>
                </a:solidFill>
                <a:latin typeface="+mn-ea"/>
              </a:rPr>
              <a:t>协调多个节点在共享广播信道上的传输。</a:t>
            </a:r>
          </a:p>
          <a:p>
            <a:pPr lvl="1" eaLnBrk="1">
              <a:lnSpc>
                <a:spcPct val="130000"/>
              </a:lnSpc>
              <a:defRPr/>
            </a:pPr>
            <a:r>
              <a:rPr lang="zh-CN" altLang="en-US" dirty="0">
                <a:latin typeface="+mn-ea"/>
              </a:rPr>
              <a:t>避免多个节点同时使用信道，发生冲突（碰撞），产生互相干扰。</a:t>
            </a:r>
            <a:endParaRPr lang="zh-CN" altLang="en-US" i="1" dirty="0">
              <a:latin typeface="+mn-ea"/>
            </a:endParaRPr>
          </a:p>
          <a:p>
            <a:pPr eaLnBrk="1">
              <a:lnSpc>
                <a:spcPct val="130000"/>
              </a:lnSpc>
              <a:defRPr/>
            </a:pPr>
            <a:r>
              <a:rPr lang="zh-CN" altLang="en-US" sz="2400" dirty="0">
                <a:solidFill>
                  <a:schemeClr val="hlink"/>
                </a:solidFill>
                <a:latin typeface="+mn-ea"/>
              </a:rPr>
              <a:t>冲突（</a:t>
            </a:r>
            <a:r>
              <a:rPr lang="en-US" altLang="zh-CN" sz="2400" dirty="0">
                <a:solidFill>
                  <a:schemeClr val="hlink"/>
                </a:solidFill>
                <a:latin typeface="+mn-ea"/>
              </a:rPr>
              <a:t>collide</a:t>
            </a:r>
            <a:r>
              <a:rPr lang="zh-CN" altLang="en-US" sz="2400" dirty="0">
                <a:solidFill>
                  <a:schemeClr val="hlink"/>
                </a:solidFill>
                <a:latin typeface="+mn-ea"/>
              </a:rPr>
              <a:t>）：</a:t>
            </a:r>
            <a:r>
              <a:rPr lang="zh-CN" altLang="en-US" sz="2400" dirty="0">
                <a:solidFill>
                  <a:srgbClr val="FF0000"/>
                </a:solidFill>
                <a:latin typeface="+mn-ea"/>
              </a:rPr>
              <a:t>两个以上的节点同时传输帧</a:t>
            </a:r>
            <a:r>
              <a:rPr lang="zh-CN" altLang="en-US" sz="2400" dirty="0">
                <a:latin typeface="+mn-ea"/>
              </a:rPr>
              <a:t>，使接收方收不到正确的帧（所有冲突的帧都受损丢失）。</a:t>
            </a:r>
          </a:p>
          <a:p>
            <a:pPr lvl="1" eaLnBrk="1">
              <a:lnSpc>
                <a:spcPct val="130000"/>
              </a:lnSpc>
              <a:defRPr/>
            </a:pPr>
            <a:r>
              <a:rPr lang="zh-CN" altLang="en-US" dirty="0">
                <a:latin typeface="+mn-ea"/>
              </a:rPr>
              <a:t>造成广播信道时间的浪费。</a:t>
            </a:r>
            <a:endParaRPr lang="en-US" altLang="zh-CN" dirty="0">
              <a:latin typeface="+mn-ea"/>
            </a:endParaRPr>
          </a:p>
          <a:p>
            <a:pPr lvl="1" eaLnBrk="1">
              <a:lnSpc>
                <a:spcPct val="130000"/>
              </a:lnSpc>
              <a:defRPr/>
            </a:pPr>
            <a:r>
              <a:rPr lang="zh-CN" altLang="en-US" dirty="0">
                <a:latin typeface="+mn-ea"/>
              </a:rPr>
              <a:t>多路访问协议可用于许多不同的网络环境，如有线和无线局域网、卫星网等。</a:t>
            </a:r>
          </a:p>
        </p:txBody>
      </p:sp>
    </p:spTree>
    <p:extLst>
      <p:ext uri="{BB962C8B-B14F-4D97-AF65-F5344CB8AC3E}">
        <p14:creationId xmlns:p14="http://schemas.microsoft.com/office/powerpoint/2010/main" val="4263846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1555">
                                            <p:txEl>
                                              <p:pRg st="2" end="2"/>
                                            </p:txEl>
                                          </p:spTgt>
                                        </p:tgtEl>
                                        <p:attrNameLst>
                                          <p:attrName>style.visibility</p:attrName>
                                        </p:attrNameLst>
                                      </p:cBhvr>
                                      <p:to>
                                        <p:strVal val="visible"/>
                                      </p:to>
                                    </p:set>
                                    <p:animEffect transition="in" filter="blinds(horizontal)">
                                      <p:cBhvr>
                                        <p:cTn id="7" dur="500"/>
                                        <p:tgtEl>
                                          <p:spTgt spid="79155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91555">
                                            <p:txEl>
                                              <p:pRg st="3" end="3"/>
                                            </p:txEl>
                                          </p:spTgt>
                                        </p:tgtEl>
                                        <p:attrNameLst>
                                          <p:attrName>style.visibility</p:attrName>
                                        </p:attrNameLst>
                                      </p:cBhvr>
                                      <p:to>
                                        <p:strVal val="visible"/>
                                      </p:to>
                                    </p:set>
                                    <p:animEffect transition="in" filter="blinds(horizontal)">
                                      <p:cBhvr>
                                        <p:cTn id="10" dur="500"/>
                                        <p:tgtEl>
                                          <p:spTgt spid="79155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91555">
                                            <p:txEl>
                                              <p:pRg st="4" end="4"/>
                                            </p:txEl>
                                          </p:spTgt>
                                        </p:tgtEl>
                                        <p:attrNameLst>
                                          <p:attrName>style.visibility</p:attrName>
                                        </p:attrNameLst>
                                      </p:cBhvr>
                                      <p:to>
                                        <p:strVal val="visible"/>
                                      </p:to>
                                    </p:set>
                                    <p:animEffect transition="in" filter="blinds(horizontal)">
                                      <p:cBhvr>
                                        <p:cTn id="13" dur="500"/>
                                        <p:tgtEl>
                                          <p:spTgt spid="791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CFBF49F-7733-4B0D-B389-FA7C7E2492C0}" type="slidenum">
              <a:rPr lang="en-US" altLang="zh-CN" sz="1200" smtClean="0">
                <a:solidFill>
                  <a:prstClr val="black"/>
                </a:solidFill>
                <a:latin typeface="Arial" pitchFamily="34" charset="0"/>
              </a:rPr>
              <a:pPr>
                <a:spcBef>
                  <a:spcPct val="0"/>
                </a:spcBef>
                <a:buClrTx/>
                <a:buSzTx/>
                <a:buFontTx/>
                <a:buNone/>
              </a:pPr>
              <a:t>38</a:t>
            </a:fld>
            <a:endParaRPr lang="en-US" altLang="zh-CN" sz="1200">
              <a:solidFill>
                <a:prstClr val="black"/>
              </a:solidFill>
              <a:latin typeface="Arial" pitchFamily="34" charset="0"/>
            </a:endParaRPr>
          </a:p>
        </p:txBody>
      </p:sp>
      <p:sp>
        <p:nvSpPr>
          <p:cNvPr id="337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t>多路访问协议</a:t>
            </a:r>
          </a:p>
        </p:txBody>
      </p:sp>
      <p:sp>
        <p:nvSpPr>
          <p:cNvPr id="791555" name="Rectangle 3"/>
          <p:cNvSpPr>
            <a:spLocks noGrp="1" noChangeArrowheads="1"/>
          </p:cNvSpPr>
          <p:nvPr>
            <p:ph type="body" idx="4294967295"/>
          </p:nvPr>
        </p:nvSpPr>
        <p:spPr>
          <a:xfrm>
            <a:off x="717629" y="1394749"/>
            <a:ext cx="11157995" cy="4876800"/>
          </a:xfrm>
          <a:prstGeom prst="rect">
            <a:avLst/>
          </a:prstGeom>
        </p:spPr>
        <p:txBody>
          <a:bodyPr/>
          <a:lstStyle/>
          <a:p>
            <a:pPr>
              <a:lnSpc>
                <a:spcPct val="130000"/>
              </a:lnSpc>
              <a:buFont typeface="Wingdings" panose="05000000000000000000" pitchFamily="2" charset="2"/>
              <a:buChar char="l"/>
              <a:defRPr/>
            </a:pPr>
            <a:r>
              <a:rPr lang="zh-CN" altLang="en-US" dirty="0">
                <a:solidFill>
                  <a:schemeClr val="hlink"/>
                </a:solidFill>
                <a:latin typeface="+mn-ea"/>
              </a:rPr>
              <a:t> 理想的多址访问协议</a:t>
            </a:r>
            <a:endParaRPr lang="en-US" altLang="zh-CN" dirty="0">
              <a:solidFill>
                <a:schemeClr val="hlink"/>
              </a:solidFill>
              <a:latin typeface="+mn-ea"/>
            </a:endParaRPr>
          </a:p>
          <a:p>
            <a:pPr>
              <a:lnSpc>
                <a:spcPct val="130000"/>
              </a:lnSpc>
              <a:buFont typeface="ZapfDingbats" pitchFamily="82" charset="2"/>
              <a:buNone/>
            </a:pPr>
            <a:r>
              <a:rPr lang="zh-CN" altLang="en-US" u="sng" dirty="0">
                <a:solidFill>
                  <a:srgbClr val="FF0000"/>
                </a:solidFill>
              </a:rPr>
              <a:t>速率为</a:t>
            </a:r>
            <a:r>
              <a:rPr lang="en-US" altLang="zh-CN" u="sng" dirty="0">
                <a:solidFill>
                  <a:srgbClr val="FF0000"/>
                </a:solidFill>
              </a:rPr>
              <a:t>R bps</a:t>
            </a:r>
            <a:r>
              <a:rPr lang="zh-CN" altLang="en-US" u="sng" dirty="0">
                <a:solidFill>
                  <a:srgbClr val="FF0000"/>
                </a:solidFill>
              </a:rPr>
              <a:t>的广播信道</a:t>
            </a:r>
            <a:endParaRPr lang="zh-CN" altLang="en-US" dirty="0"/>
          </a:p>
          <a:p>
            <a:pPr>
              <a:lnSpc>
                <a:spcPct val="130000"/>
              </a:lnSpc>
              <a:buFont typeface="ZapfDingbats" pitchFamily="82" charset="2"/>
              <a:buNone/>
            </a:pPr>
            <a:r>
              <a:rPr lang="en-US" altLang="zh-CN" dirty="0"/>
              <a:t>1. </a:t>
            </a:r>
            <a:r>
              <a:rPr lang="zh-CN" altLang="en-US" dirty="0"/>
              <a:t>当一个节点有数据发送时，它能以</a:t>
            </a:r>
            <a:r>
              <a:rPr lang="en-US" altLang="zh-CN" dirty="0"/>
              <a:t>R bps</a:t>
            </a:r>
            <a:r>
              <a:rPr lang="zh-CN" altLang="en-US" dirty="0"/>
              <a:t>的速率发送</a:t>
            </a:r>
            <a:r>
              <a:rPr lang="en-US" altLang="zh-CN" dirty="0"/>
              <a:t>.</a:t>
            </a:r>
          </a:p>
          <a:p>
            <a:pPr>
              <a:lnSpc>
                <a:spcPct val="130000"/>
              </a:lnSpc>
              <a:buFont typeface="ZapfDingbats" pitchFamily="82" charset="2"/>
              <a:buNone/>
            </a:pPr>
            <a:r>
              <a:rPr lang="en-US" altLang="zh-CN" dirty="0"/>
              <a:t>2. </a:t>
            </a:r>
            <a:r>
              <a:rPr lang="zh-CN" altLang="en-US" dirty="0"/>
              <a:t>当有</a:t>
            </a:r>
            <a:r>
              <a:rPr lang="en-US" altLang="zh-CN" dirty="0"/>
              <a:t>M</a:t>
            </a:r>
            <a:r>
              <a:rPr lang="zh-CN" altLang="en-US" dirty="0"/>
              <a:t>个节点要发送数据，每个节点的平均发送速率为 </a:t>
            </a:r>
            <a:r>
              <a:rPr lang="en-US" altLang="zh-CN" dirty="0"/>
              <a:t>R/M</a:t>
            </a:r>
          </a:p>
          <a:p>
            <a:pPr>
              <a:lnSpc>
                <a:spcPct val="130000"/>
              </a:lnSpc>
              <a:buFont typeface="ZapfDingbats" pitchFamily="82" charset="2"/>
              <a:buNone/>
            </a:pPr>
            <a:r>
              <a:rPr lang="en-US" altLang="zh-CN" dirty="0"/>
              <a:t>3. </a:t>
            </a:r>
            <a:r>
              <a:rPr lang="zh-CN" altLang="en-US" dirty="0"/>
              <a:t>完全分散</a:t>
            </a:r>
            <a:r>
              <a:rPr lang="en-US" altLang="zh-CN" dirty="0"/>
              <a:t>:</a:t>
            </a:r>
          </a:p>
          <a:p>
            <a:pPr lvl="1">
              <a:lnSpc>
                <a:spcPct val="130000"/>
              </a:lnSpc>
            </a:pPr>
            <a:r>
              <a:rPr lang="zh-CN" altLang="en-US" dirty="0"/>
              <a:t>不需要主节点协调传输</a:t>
            </a:r>
          </a:p>
          <a:p>
            <a:pPr lvl="1">
              <a:lnSpc>
                <a:spcPct val="130000"/>
              </a:lnSpc>
            </a:pPr>
            <a:r>
              <a:rPr lang="zh-CN" altLang="en-US" dirty="0"/>
              <a:t>不需要时钟、时隙同步</a:t>
            </a:r>
            <a:endParaRPr lang="zh-CN" altLang="en-US" sz="2800" dirty="0"/>
          </a:p>
          <a:p>
            <a:pPr>
              <a:lnSpc>
                <a:spcPct val="130000"/>
              </a:lnSpc>
              <a:buFont typeface="ZapfDingbats" pitchFamily="82" charset="2"/>
              <a:buNone/>
            </a:pPr>
            <a:r>
              <a:rPr lang="en-US" altLang="zh-CN" dirty="0"/>
              <a:t>4. </a:t>
            </a:r>
            <a:r>
              <a:rPr lang="zh-CN" altLang="en-US" dirty="0"/>
              <a:t>简单</a:t>
            </a:r>
          </a:p>
          <a:p>
            <a:pPr marL="0" indent="0">
              <a:lnSpc>
                <a:spcPct val="130000"/>
              </a:lnSpc>
              <a:defRPr/>
            </a:pPr>
            <a:endParaRPr lang="zh-CN" altLang="en-US" sz="3200" dirty="0">
              <a:latin typeface="+mn-ea"/>
            </a:endParaRPr>
          </a:p>
        </p:txBody>
      </p:sp>
    </p:spTree>
    <p:extLst>
      <p:ext uri="{BB962C8B-B14F-4D97-AF65-F5344CB8AC3E}">
        <p14:creationId xmlns:p14="http://schemas.microsoft.com/office/powerpoint/2010/main" val="34579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39AB711D-B35A-485F-B7AD-81EA33C94D29}" type="slidenum">
              <a:rPr lang="en-US" altLang="zh-CN" sz="1200" smtClean="0">
                <a:solidFill>
                  <a:prstClr val="black"/>
                </a:solidFill>
                <a:latin typeface="Arial" pitchFamily="34" charset="0"/>
              </a:rPr>
              <a:pPr>
                <a:spcBef>
                  <a:spcPct val="0"/>
                </a:spcBef>
                <a:buClrTx/>
                <a:buSzTx/>
                <a:buFontTx/>
                <a:buNone/>
              </a:pPr>
              <a:t>39</a:t>
            </a:fld>
            <a:endParaRPr lang="en-US" altLang="zh-CN" sz="1200">
              <a:solidFill>
                <a:prstClr val="black"/>
              </a:solidFill>
              <a:latin typeface="Arial" pitchFamily="34" charset="0"/>
            </a:endParaRPr>
          </a:p>
        </p:txBody>
      </p:sp>
      <p:sp>
        <p:nvSpPr>
          <p:cNvPr id="34819" name="Rectangle 2"/>
          <p:cNvSpPr>
            <a:spLocks noGrp="1" noChangeArrowheads="1"/>
          </p:cNvSpPr>
          <p:nvPr>
            <p:ph type="title" idx="4294967295"/>
          </p:nvPr>
        </p:nvSpPr>
        <p:spPr>
          <a:xfrm>
            <a:off x="-1" y="228600"/>
            <a:ext cx="12002947" cy="1143000"/>
          </a:xfrm>
          <a:prstGeom prst="rect">
            <a:avLst/>
          </a:prstGeom>
        </p:spPr>
        <p:txBody>
          <a:bodyPr/>
          <a:lstStyle/>
          <a:p>
            <a:pPr algn="ctr"/>
            <a:r>
              <a:rPr lang="zh-CN" altLang="en-US" dirty="0"/>
              <a:t>多路访问协议类型（三类）</a:t>
            </a:r>
          </a:p>
        </p:txBody>
      </p:sp>
      <p:sp>
        <p:nvSpPr>
          <p:cNvPr id="794627" name="Rectangle 3"/>
          <p:cNvSpPr>
            <a:spLocks noGrp="1" noChangeArrowheads="1"/>
          </p:cNvSpPr>
          <p:nvPr>
            <p:ph type="body" idx="4294967295"/>
          </p:nvPr>
        </p:nvSpPr>
        <p:spPr>
          <a:xfrm>
            <a:off x="891251" y="1391855"/>
            <a:ext cx="10363200" cy="4648200"/>
          </a:xfrm>
          <a:prstGeom prst="rect">
            <a:avLst/>
          </a:prstGeom>
        </p:spPr>
        <p:txBody>
          <a:bodyPr/>
          <a:lstStyle/>
          <a:p>
            <a:pPr eaLnBrk="1">
              <a:lnSpc>
                <a:spcPct val="120000"/>
              </a:lnSpc>
            </a:pPr>
            <a:r>
              <a:rPr lang="zh-CN" altLang="en-US" sz="2400" dirty="0">
                <a:solidFill>
                  <a:srgbClr val="FF0000"/>
                </a:solidFill>
                <a:latin typeface="+mn-ea"/>
              </a:rPr>
              <a:t>信道划分协议</a:t>
            </a:r>
            <a:endParaRPr lang="en-US" altLang="zh-CN" sz="2400" dirty="0">
              <a:latin typeface="+mn-ea"/>
            </a:endParaRPr>
          </a:p>
          <a:p>
            <a:pPr lvl="1" eaLnBrk="1">
              <a:lnSpc>
                <a:spcPct val="120000"/>
              </a:lnSpc>
            </a:pPr>
            <a:r>
              <a:rPr lang="zh-CN" altLang="en-US" dirty="0">
                <a:latin typeface="+mn-ea"/>
              </a:rPr>
              <a:t>把信道划分为小</a:t>
            </a:r>
            <a:r>
              <a:rPr lang="en-US" altLang="zh-CN" dirty="0">
                <a:latin typeface="+mn-ea"/>
              </a:rPr>
              <a:t>“</a:t>
            </a:r>
            <a:r>
              <a:rPr lang="zh-CN" altLang="en-US" dirty="0">
                <a:latin typeface="+mn-ea"/>
              </a:rPr>
              <a:t>片” </a:t>
            </a:r>
            <a:r>
              <a:rPr lang="en-US" altLang="zh-CN" dirty="0">
                <a:latin typeface="+mn-ea"/>
              </a:rPr>
              <a:t>(</a:t>
            </a:r>
            <a:r>
              <a:rPr lang="zh-CN" altLang="en-US" dirty="0">
                <a:latin typeface="+mn-ea"/>
              </a:rPr>
              <a:t>时隙</a:t>
            </a:r>
            <a:r>
              <a:rPr lang="en-US" altLang="zh-CN" dirty="0">
                <a:latin typeface="+mn-ea"/>
              </a:rPr>
              <a:t>)</a:t>
            </a:r>
          </a:p>
          <a:p>
            <a:pPr lvl="1" eaLnBrk="1">
              <a:lnSpc>
                <a:spcPct val="120000"/>
              </a:lnSpc>
            </a:pPr>
            <a:r>
              <a:rPr lang="zh-CN" altLang="en-US" dirty="0">
                <a:latin typeface="+mn-ea"/>
              </a:rPr>
              <a:t>给节点分配专用的小</a:t>
            </a:r>
            <a:r>
              <a:rPr lang="en-US" altLang="zh-CN" dirty="0">
                <a:latin typeface="+mn-ea"/>
              </a:rPr>
              <a:t>“</a:t>
            </a:r>
            <a:r>
              <a:rPr lang="zh-CN" altLang="en-US" dirty="0">
                <a:latin typeface="+mn-ea"/>
              </a:rPr>
              <a:t>片” </a:t>
            </a:r>
            <a:endParaRPr lang="en-US" altLang="zh-CN" dirty="0">
              <a:latin typeface="+mn-ea"/>
            </a:endParaRPr>
          </a:p>
          <a:p>
            <a:pPr eaLnBrk="1">
              <a:lnSpc>
                <a:spcPct val="120000"/>
              </a:lnSpc>
            </a:pPr>
            <a:r>
              <a:rPr lang="zh-CN" altLang="en-US" sz="2400" dirty="0">
                <a:solidFill>
                  <a:srgbClr val="FF0000"/>
                </a:solidFill>
                <a:latin typeface="+mn-ea"/>
              </a:rPr>
              <a:t>随机访问协议</a:t>
            </a:r>
            <a:endParaRPr lang="en-US" altLang="zh-CN" sz="2400" dirty="0">
              <a:latin typeface="+mn-ea"/>
            </a:endParaRPr>
          </a:p>
          <a:p>
            <a:pPr lvl="1" eaLnBrk="1">
              <a:lnSpc>
                <a:spcPct val="120000"/>
              </a:lnSpc>
            </a:pPr>
            <a:r>
              <a:rPr lang="zh-CN" altLang="en-US" dirty="0">
                <a:latin typeface="+mn-ea"/>
              </a:rPr>
              <a:t>不划分信道，允许冲突</a:t>
            </a:r>
            <a:endParaRPr lang="en-US" altLang="zh-CN" dirty="0">
              <a:latin typeface="+mn-ea"/>
            </a:endParaRPr>
          </a:p>
          <a:p>
            <a:pPr lvl="1" eaLnBrk="1">
              <a:lnSpc>
                <a:spcPct val="120000"/>
              </a:lnSpc>
            </a:pPr>
            <a:r>
              <a:rPr lang="zh-CN" altLang="en-US" dirty="0">
                <a:latin typeface="+mn-ea"/>
              </a:rPr>
              <a:t>能从冲突中“恢复</a:t>
            </a:r>
            <a:r>
              <a:rPr lang="en-US" altLang="zh-CN" dirty="0">
                <a:latin typeface="+mn-ea"/>
              </a:rPr>
              <a:t>”</a:t>
            </a:r>
          </a:p>
          <a:p>
            <a:pPr eaLnBrk="1">
              <a:lnSpc>
                <a:spcPct val="120000"/>
              </a:lnSpc>
            </a:pPr>
            <a:r>
              <a:rPr lang="zh-CN" altLang="en-US" sz="2400" dirty="0">
                <a:solidFill>
                  <a:srgbClr val="FF0000"/>
                </a:solidFill>
                <a:latin typeface="+mn-ea"/>
              </a:rPr>
              <a:t>轮流协议</a:t>
            </a:r>
            <a:endParaRPr lang="zh-CN" altLang="en-US" sz="2400" dirty="0">
              <a:latin typeface="+mn-ea"/>
            </a:endParaRPr>
          </a:p>
          <a:p>
            <a:pPr lvl="1" eaLnBrk="1">
              <a:lnSpc>
                <a:spcPct val="120000"/>
              </a:lnSpc>
            </a:pPr>
            <a:r>
              <a:rPr lang="zh-CN" altLang="en-US" dirty="0">
                <a:latin typeface="+mn-ea"/>
              </a:rPr>
              <a:t>通过轮流访问信道避免冲突，要发送的节点越多轮流时间越长</a:t>
            </a:r>
            <a:endParaRPr lang="en-US" altLang="zh-CN" dirty="0">
              <a:latin typeface="+mn-ea"/>
            </a:endParaRPr>
          </a:p>
        </p:txBody>
      </p:sp>
    </p:spTree>
    <p:extLst>
      <p:ext uri="{BB962C8B-B14F-4D97-AF65-F5344CB8AC3E}">
        <p14:creationId xmlns:p14="http://schemas.microsoft.com/office/powerpoint/2010/main" val="3434650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4627">
                                            <p:txEl>
                                              <p:pRg st="0" end="0"/>
                                            </p:txEl>
                                          </p:spTgt>
                                        </p:tgtEl>
                                        <p:attrNameLst>
                                          <p:attrName>style.visibility</p:attrName>
                                        </p:attrNameLst>
                                      </p:cBhvr>
                                      <p:to>
                                        <p:strVal val="visible"/>
                                      </p:to>
                                    </p:set>
                                    <p:animEffect transition="in" filter="blinds(horizontal)">
                                      <p:cBhvr>
                                        <p:cTn id="7" dur="500"/>
                                        <p:tgtEl>
                                          <p:spTgt spid="79462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94627">
                                            <p:txEl>
                                              <p:pRg st="1" end="1"/>
                                            </p:txEl>
                                          </p:spTgt>
                                        </p:tgtEl>
                                        <p:attrNameLst>
                                          <p:attrName>style.visibility</p:attrName>
                                        </p:attrNameLst>
                                      </p:cBhvr>
                                      <p:to>
                                        <p:strVal val="visible"/>
                                      </p:to>
                                    </p:set>
                                    <p:animEffect transition="in" filter="blinds(horizontal)">
                                      <p:cBhvr>
                                        <p:cTn id="10" dur="500"/>
                                        <p:tgtEl>
                                          <p:spTgt spid="79462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94627">
                                            <p:txEl>
                                              <p:pRg st="2" end="2"/>
                                            </p:txEl>
                                          </p:spTgt>
                                        </p:tgtEl>
                                        <p:attrNameLst>
                                          <p:attrName>style.visibility</p:attrName>
                                        </p:attrNameLst>
                                      </p:cBhvr>
                                      <p:to>
                                        <p:strVal val="visible"/>
                                      </p:to>
                                    </p:set>
                                    <p:animEffect transition="in" filter="blinds(horizontal)">
                                      <p:cBhvr>
                                        <p:cTn id="13" dur="500"/>
                                        <p:tgtEl>
                                          <p:spTgt spid="79462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794627">
                                            <p:txEl>
                                              <p:pRg st="3" end="3"/>
                                            </p:txEl>
                                          </p:spTgt>
                                        </p:tgtEl>
                                        <p:attrNameLst>
                                          <p:attrName>style.visibility</p:attrName>
                                        </p:attrNameLst>
                                      </p:cBhvr>
                                      <p:to>
                                        <p:strVal val="visible"/>
                                      </p:to>
                                    </p:set>
                                    <p:animEffect transition="in" filter="blinds(horizontal)">
                                      <p:cBhvr>
                                        <p:cTn id="18" dur="500"/>
                                        <p:tgtEl>
                                          <p:spTgt spid="794627">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94627">
                                            <p:txEl>
                                              <p:pRg st="4" end="4"/>
                                            </p:txEl>
                                          </p:spTgt>
                                        </p:tgtEl>
                                        <p:attrNameLst>
                                          <p:attrName>style.visibility</p:attrName>
                                        </p:attrNameLst>
                                      </p:cBhvr>
                                      <p:to>
                                        <p:strVal val="visible"/>
                                      </p:to>
                                    </p:set>
                                    <p:animEffect transition="in" filter="blinds(horizontal)">
                                      <p:cBhvr>
                                        <p:cTn id="21" dur="500"/>
                                        <p:tgtEl>
                                          <p:spTgt spid="794627">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94627">
                                            <p:txEl>
                                              <p:pRg st="5" end="5"/>
                                            </p:txEl>
                                          </p:spTgt>
                                        </p:tgtEl>
                                        <p:attrNameLst>
                                          <p:attrName>style.visibility</p:attrName>
                                        </p:attrNameLst>
                                      </p:cBhvr>
                                      <p:to>
                                        <p:strVal val="visible"/>
                                      </p:to>
                                    </p:set>
                                    <p:animEffect transition="in" filter="blinds(horizontal)">
                                      <p:cBhvr>
                                        <p:cTn id="24" dur="500"/>
                                        <p:tgtEl>
                                          <p:spTgt spid="794627">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794627">
                                            <p:txEl>
                                              <p:pRg st="6" end="6"/>
                                            </p:txEl>
                                          </p:spTgt>
                                        </p:tgtEl>
                                        <p:attrNameLst>
                                          <p:attrName>style.visibility</p:attrName>
                                        </p:attrNameLst>
                                      </p:cBhvr>
                                      <p:to>
                                        <p:strVal val="visible"/>
                                      </p:to>
                                    </p:set>
                                    <p:animEffect transition="in" filter="blinds(horizontal)">
                                      <p:cBhvr>
                                        <p:cTn id="29" dur="500"/>
                                        <p:tgtEl>
                                          <p:spTgt spid="794627">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794627">
                                            <p:txEl>
                                              <p:pRg st="7" end="7"/>
                                            </p:txEl>
                                          </p:spTgt>
                                        </p:tgtEl>
                                        <p:attrNameLst>
                                          <p:attrName>style.visibility</p:attrName>
                                        </p:attrNameLst>
                                      </p:cBhvr>
                                      <p:to>
                                        <p:strVal val="visible"/>
                                      </p:to>
                                    </p:set>
                                    <p:animEffect transition="in" filter="blinds(horizontal)">
                                      <p:cBhvr>
                                        <p:cTn id="32" dur="500"/>
                                        <p:tgtEl>
                                          <p:spTgt spid="794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02720" y="2171104"/>
            <a:ext cx="4801314" cy="923330"/>
          </a:xfrm>
          <a:prstGeom prst="rect">
            <a:avLst/>
          </a:prstGeom>
          <a:noFill/>
        </p:spPr>
        <p:txBody>
          <a:bodyPr wrap="none" rtlCol="0">
            <a:spAutoFit/>
          </a:bodyPr>
          <a:lstStyle/>
          <a:p>
            <a:r>
              <a:rPr lang="en-US" altLang="zh-CN" sz="5400" b="1" dirty="0">
                <a:solidFill>
                  <a:srgbClr val="575757"/>
                </a:solidFill>
                <a:cs typeface="+mn-ea"/>
                <a:sym typeface="+mn-lt"/>
              </a:rPr>
              <a:t>5.1 </a:t>
            </a:r>
            <a:r>
              <a:rPr lang="zh-CN" altLang="en-US" sz="5400" b="1" dirty="0">
                <a:solidFill>
                  <a:srgbClr val="575757"/>
                </a:solidFill>
                <a:cs typeface="+mn-ea"/>
                <a:sym typeface="+mn-lt"/>
              </a:rPr>
              <a:t>链路层概述</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0769148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796B5D04-2EEA-472C-A743-A2249E622819}" type="slidenum">
              <a:rPr lang="en-US" altLang="zh-CN" sz="1200" smtClean="0">
                <a:solidFill>
                  <a:prstClr val="black"/>
                </a:solidFill>
                <a:latin typeface="Arial" pitchFamily="34" charset="0"/>
              </a:rPr>
              <a:pPr>
                <a:spcBef>
                  <a:spcPct val="0"/>
                </a:spcBef>
                <a:buClrTx/>
                <a:buSzTx/>
                <a:buFontTx/>
                <a:buNone/>
              </a:pPr>
              <a:t>40</a:t>
            </a:fld>
            <a:endParaRPr lang="en-US" altLang="zh-CN" sz="1200">
              <a:solidFill>
                <a:prstClr val="black"/>
              </a:solidFill>
              <a:latin typeface="Arial" pitchFamily="34" charset="0"/>
            </a:endParaRPr>
          </a:p>
        </p:txBody>
      </p:sp>
      <p:sp>
        <p:nvSpPr>
          <p:cNvPr id="36867" name="Rectangle 2"/>
          <p:cNvSpPr>
            <a:spLocks noGrp="1" noChangeArrowheads="1"/>
          </p:cNvSpPr>
          <p:nvPr>
            <p:ph type="title" idx="4294967295"/>
          </p:nvPr>
        </p:nvSpPr>
        <p:spPr>
          <a:xfrm>
            <a:off x="-1" y="228600"/>
            <a:ext cx="12037671" cy="1143000"/>
          </a:xfrm>
          <a:prstGeom prst="rect">
            <a:avLst/>
          </a:prstGeom>
        </p:spPr>
        <p:txBody>
          <a:bodyPr/>
          <a:lstStyle/>
          <a:p>
            <a:pPr algn="ctr"/>
            <a:r>
              <a:rPr lang="en-US" altLang="zh-CN" dirty="0"/>
              <a:t>5.3.1   </a:t>
            </a:r>
            <a:r>
              <a:rPr lang="zh-CN" altLang="en-US" dirty="0"/>
              <a:t>信道划分协议</a:t>
            </a:r>
          </a:p>
        </p:txBody>
      </p:sp>
      <p:sp>
        <p:nvSpPr>
          <p:cNvPr id="796675" name="Rectangle 3"/>
          <p:cNvSpPr>
            <a:spLocks noGrp="1" noChangeArrowheads="1"/>
          </p:cNvSpPr>
          <p:nvPr>
            <p:ph type="body" idx="4294967295"/>
          </p:nvPr>
        </p:nvSpPr>
        <p:spPr>
          <a:xfrm>
            <a:off x="967318" y="1274764"/>
            <a:ext cx="10363200" cy="3962400"/>
          </a:xfrm>
          <a:prstGeom prst="rect">
            <a:avLst/>
          </a:prstGeom>
        </p:spPr>
        <p:txBody>
          <a:bodyPr/>
          <a:lstStyle/>
          <a:p>
            <a:pPr marL="266700" indent="-266700" eaLnBrk="1">
              <a:lnSpc>
                <a:spcPct val="120000"/>
              </a:lnSpc>
              <a:buFont typeface="ZapfDingbats" pitchFamily="82" charset="2"/>
              <a:buNone/>
            </a:pPr>
            <a:r>
              <a:rPr lang="zh-CN" altLang="en-US" sz="2400" dirty="0">
                <a:latin typeface="+mn-ea"/>
              </a:rPr>
              <a:t>主要有</a:t>
            </a:r>
            <a:r>
              <a:rPr lang="en-US" altLang="zh-CN" sz="2400" dirty="0">
                <a:latin typeface="+mn-ea"/>
              </a:rPr>
              <a:t>TDMA</a:t>
            </a:r>
            <a:r>
              <a:rPr lang="zh-CN" altLang="en-US" sz="2400" dirty="0">
                <a:latin typeface="+mn-ea"/>
              </a:rPr>
              <a:t>、</a:t>
            </a:r>
            <a:r>
              <a:rPr lang="en-US" altLang="zh-CN" sz="2400" dirty="0">
                <a:latin typeface="+mn-ea"/>
              </a:rPr>
              <a:t>FDMA</a:t>
            </a:r>
            <a:r>
              <a:rPr lang="zh-CN" altLang="en-US" sz="2400" dirty="0">
                <a:latin typeface="+mn-ea"/>
              </a:rPr>
              <a:t>、</a:t>
            </a:r>
            <a:r>
              <a:rPr lang="en-US" altLang="zh-CN" sz="2400" dirty="0">
                <a:latin typeface="+mn-ea"/>
              </a:rPr>
              <a:t>CDMA</a:t>
            </a:r>
            <a:r>
              <a:rPr lang="zh-CN" altLang="en-US" sz="2400" dirty="0">
                <a:latin typeface="+mn-ea"/>
              </a:rPr>
              <a:t>三种。</a:t>
            </a:r>
          </a:p>
          <a:p>
            <a:pPr marL="266700" indent="-266700" eaLnBrk="1">
              <a:lnSpc>
                <a:spcPct val="120000"/>
              </a:lnSpc>
              <a:buFont typeface="ZapfDingbats" pitchFamily="82" charset="2"/>
              <a:buNone/>
            </a:pPr>
            <a:r>
              <a:rPr lang="zh-CN" altLang="en-US" sz="2400" dirty="0">
                <a:latin typeface="+mn-ea"/>
              </a:rPr>
              <a:t>设信道支持 </a:t>
            </a:r>
            <a:r>
              <a:rPr lang="en-US" altLang="zh-CN" sz="2400" i="1" dirty="0">
                <a:solidFill>
                  <a:srgbClr val="FF0000"/>
                </a:solidFill>
                <a:latin typeface="+mn-ea"/>
              </a:rPr>
              <a:t>N </a:t>
            </a:r>
            <a:r>
              <a:rPr lang="zh-CN" altLang="en-US" sz="2400" dirty="0">
                <a:latin typeface="+mn-ea"/>
              </a:rPr>
              <a:t>个节点，传输速率是 </a:t>
            </a:r>
            <a:r>
              <a:rPr lang="en-US" altLang="zh-CN" sz="2400" i="1" dirty="0">
                <a:solidFill>
                  <a:srgbClr val="FF0000"/>
                </a:solidFill>
                <a:latin typeface="+mn-ea"/>
              </a:rPr>
              <a:t>R</a:t>
            </a:r>
            <a:r>
              <a:rPr lang="en-US" altLang="zh-CN" sz="2400" dirty="0">
                <a:latin typeface="+mn-ea"/>
              </a:rPr>
              <a:t> b/s</a:t>
            </a:r>
            <a:r>
              <a:rPr lang="zh-CN" altLang="en-US" sz="2400" dirty="0">
                <a:latin typeface="+mn-ea"/>
              </a:rPr>
              <a:t>。</a:t>
            </a:r>
          </a:p>
          <a:p>
            <a:pPr marL="266700" indent="-266700" eaLnBrk="1">
              <a:lnSpc>
                <a:spcPct val="120000"/>
              </a:lnSpc>
            </a:pPr>
            <a:r>
              <a:rPr lang="zh-CN" altLang="en-US" sz="2400" dirty="0">
                <a:latin typeface="+mn-ea"/>
              </a:rPr>
              <a:t> </a:t>
            </a:r>
            <a:r>
              <a:rPr lang="zh-CN" altLang="en-US" sz="2400" b="1" dirty="0">
                <a:solidFill>
                  <a:srgbClr val="FF0000"/>
                </a:solidFill>
                <a:latin typeface="+mn-ea"/>
              </a:rPr>
              <a:t>时分多路访问</a:t>
            </a:r>
            <a:r>
              <a:rPr lang="en-US" altLang="zh-CN" sz="2400" b="1" dirty="0">
                <a:solidFill>
                  <a:srgbClr val="FF0000"/>
                </a:solidFill>
                <a:latin typeface="+mn-ea"/>
              </a:rPr>
              <a:t>TDMA</a:t>
            </a:r>
            <a:r>
              <a:rPr lang="zh-CN" altLang="en-US" sz="2400" b="1" dirty="0">
                <a:solidFill>
                  <a:srgbClr val="FF0000"/>
                </a:solidFill>
                <a:latin typeface="+mn-ea"/>
              </a:rPr>
              <a:t> </a:t>
            </a:r>
            <a:r>
              <a:rPr lang="en-US" altLang="zh-CN" sz="2400" b="1" dirty="0">
                <a:solidFill>
                  <a:srgbClr val="FF0000"/>
                </a:solidFill>
                <a:latin typeface="+mn-ea"/>
              </a:rPr>
              <a:t>(time division multiple access)</a:t>
            </a:r>
            <a:r>
              <a:rPr lang="zh-CN" altLang="en-US" sz="2400" b="1" dirty="0">
                <a:solidFill>
                  <a:srgbClr val="FF0000"/>
                </a:solidFill>
                <a:latin typeface="+mn-ea"/>
              </a:rPr>
              <a:t>：</a:t>
            </a:r>
          </a:p>
          <a:p>
            <a:pPr marL="457200" lvl="1" indent="0">
              <a:lnSpc>
                <a:spcPct val="120000"/>
              </a:lnSpc>
              <a:buNone/>
            </a:pPr>
            <a:r>
              <a:rPr lang="zh-CN" altLang="en-US" dirty="0">
                <a:latin typeface="+mn-ea"/>
              </a:rPr>
              <a:t>将时间划分为</a:t>
            </a:r>
            <a:r>
              <a:rPr lang="zh-CN" altLang="en-US" i="1" dirty="0">
                <a:solidFill>
                  <a:srgbClr val="FF0000"/>
                </a:solidFill>
                <a:latin typeface="+mn-ea"/>
              </a:rPr>
              <a:t>时间帧</a:t>
            </a:r>
            <a:r>
              <a:rPr lang="zh-CN" altLang="en-US" dirty="0">
                <a:latin typeface="+mn-ea"/>
              </a:rPr>
              <a:t>，每个时间帧再划分为</a:t>
            </a:r>
            <a:r>
              <a:rPr lang="en-US" altLang="zh-CN" i="1" dirty="0">
                <a:solidFill>
                  <a:srgbClr val="FF0000"/>
                </a:solidFill>
                <a:latin typeface="+mn-ea"/>
              </a:rPr>
              <a:t>N</a:t>
            </a:r>
            <a:r>
              <a:rPr lang="zh-CN" altLang="en-US" i="1" dirty="0">
                <a:solidFill>
                  <a:srgbClr val="FF0000"/>
                </a:solidFill>
                <a:latin typeface="+mn-ea"/>
              </a:rPr>
              <a:t>个时隙</a:t>
            </a:r>
            <a:r>
              <a:rPr lang="zh-CN" altLang="en-US" dirty="0">
                <a:latin typeface="+mn-ea"/>
              </a:rPr>
              <a:t>（长度保证发送一个分组），分别分配给</a:t>
            </a:r>
            <a:r>
              <a:rPr lang="en-US" altLang="zh-CN" i="1" dirty="0">
                <a:latin typeface="+mn-ea"/>
              </a:rPr>
              <a:t>N</a:t>
            </a:r>
            <a:r>
              <a:rPr lang="zh-CN" altLang="en-US" dirty="0">
                <a:latin typeface="+mn-ea"/>
              </a:rPr>
              <a:t>个节点。每个节点只在固定分配的时隙中传输。</a:t>
            </a:r>
          </a:p>
          <a:p>
            <a:pPr marL="266700" indent="-266700" eaLnBrk="1">
              <a:lnSpc>
                <a:spcPct val="120000"/>
              </a:lnSpc>
              <a:buFont typeface="ZapfDingbats" pitchFamily="82" charset="2"/>
              <a:buNone/>
            </a:pPr>
            <a:r>
              <a:rPr lang="zh-CN" altLang="en-US" sz="2400" dirty="0">
                <a:latin typeface="+mn-ea"/>
              </a:rPr>
              <a:t>       例：</a:t>
            </a:r>
            <a:r>
              <a:rPr lang="en-US" altLang="zh-CN" sz="2400" dirty="0">
                <a:latin typeface="+mn-ea"/>
              </a:rPr>
              <a:t>6</a:t>
            </a:r>
            <a:r>
              <a:rPr lang="zh-CN" altLang="en-US" sz="2400" dirty="0">
                <a:latin typeface="+mn-ea"/>
              </a:rPr>
              <a:t>个站点的</a:t>
            </a:r>
            <a:r>
              <a:rPr lang="en-US" altLang="zh-CN" sz="2400" dirty="0">
                <a:latin typeface="+mn-ea"/>
              </a:rPr>
              <a:t>LAN, </a:t>
            </a:r>
            <a:r>
              <a:rPr lang="zh-CN" altLang="en-US" sz="2400" dirty="0">
                <a:latin typeface="+mn-ea"/>
              </a:rPr>
              <a:t>时隙</a:t>
            </a:r>
            <a:r>
              <a:rPr lang="en-US" altLang="zh-CN" sz="2400" dirty="0">
                <a:latin typeface="+mn-ea"/>
              </a:rPr>
              <a:t>1</a:t>
            </a:r>
            <a:r>
              <a:rPr lang="zh-CN" altLang="en-US" sz="2400" dirty="0">
                <a:latin typeface="+mn-ea"/>
              </a:rPr>
              <a:t>、</a:t>
            </a:r>
            <a:r>
              <a:rPr lang="en-US" altLang="zh-CN" sz="2400" dirty="0">
                <a:latin typeface="+mn-ea"/>
              </a:rPr>
              <a:t>3</a:t>
            </a:r>
            <a:r>
              <a:rPr lang="zh-CN" altLang="en-US" sz="2400" dirty="0">
                <a:latin typeface="+mn-ea"/>
              </a:rPr>
              <a:t>、</a:t>
            </a:r>
            <a:r>
              <a:rPr lang="en-US" altLang="zh-CN" sz="2400" dirty="0">
                <a:latin typeface="+mn-ea"/>
              </a:rPr>
              <a:t>4 </a:t>
            </a:r>
            <a:r>
              <a:rPr lang="zh-CN" altLang="en-US" sz="2400" dirty="0">
                <a:latin typeface="+mn-ea"/>
              </a:rPr>
              <a:t>有分组</a:t>
            </a:r>
            <a:r>
              <a:rPr lang="en-US" altLang="zh-CN" sz="2400" dirty="0">
                <a:latin typeface="+mn-ea"/>
              </a:rPr>
              <a:t>, </a:t>
            </a:r>
            <a:r>
              <a:rPr lang="zh-CN" altLang="en-US" sz="2400" dirty="0">
                <a:latin typeface="+mn-ea"/>
              </a:rPr>
              <a:t>时隙</a:t>
            </a:r>
            <a:r>
              <a:rPr lang="en-US" altLang="zh-CN" sz="2400" dirty="0">
                <a:latin typeface="+mn-ea"/>
              </a:rPr>
              <a:t>2</a:t>
            </a:r>
            <a:r>
              <a:rPr lang="zh-CN" altLang="en-US" sz="2400" dirty="0">
                <a:latin typeface="+mn-ea"/>
              </a:rPr>
              <a:t>、</a:t>
            </a:r>
            <a:r>
              <a:rPr lang="en-US" altLang="zh-CN" sz="2400" dirty="0">
                <a:latin typeface="+mn-ea"/>
              </a:rPr>
              <a:t>5</a:t>
            </a:r>
            <a:r>
              <a:rPr lang="zh-CN" altLang="en-US" sz="2400" dirty="0">
                <a:latin typeface="+mn-ea"/>
              </a:rPr>
              <a:t>、</a:t>
            </a:r>
            <a:r>
              <a:rPr lang="en-US" altLang="zh-CN" sz="2400" dirty="0">
                <a:latin typeface="+mn-ea"/>
              </a:rPr>
              <a:t>6 </a:t>
            </a:r>
            <a:r>
              <a:rPr lang="zh-CN" altLang="en-US" sz="2400" dirty="0">
                <a:latin typeface="+mn-ea"/>
              </a:rPr>
              <a:t>空闲 </a:t>
            </a:r>
          </a:p>
        </p:txBody>
      </p:sp>
      <p:sp>
        <p:nvSpPr>
          <p:cNvPr id="6" name="Line 7"/>
          <p:cNvSpPr>
            <a:spLocks noChangeShapeType="1"/>
          </p:cNvSpPr>
          <p:nvPr/>
        </p:nvSpPr>
        <p:spPr bwMode="auto">
          <a:xfrm>
            <a:off x="1901076" y="5648413"/>
            <a:ext cx="81131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 name="Rectangle 8"/>
          <p:cNvSpPr>
            <a:spLocks noChangeArrowheads="1"/>
          </p:cNvSpPr>
          <p:nvPr/>
        </p:nvSpPr>
        <p:spPr bwMode="auto">
          <a:xfrm>
            <a:off x="2197410" y="5421400"/>
            <a:ext cx="639233" cy="23018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8" name="Rectangle 10"/>
          <p:cNvSpPr>
            <a:spLocks noChangeArrowheads="1"/>
          </p:cNvSpPr>
          <p:nvPr/>
        </p:nvSpPr>
        <p:spPr bwMode="auto">
          <a:xfrm>
            <a:off x="3475876" y="5421400"/>
            <a:ext cx="639233" cy="23018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9" name="Rectangle 11"/>
          <p:cNvSpPr>
            <a:spLocks noChangeArrowheads="1"/>
          </p:cNvSpPr>
          <p:nvPr/>
        </p:nvSpPr>
        <p:spPr bwMode="auto">
          <a:xfrm>
            <a:off x="4108759" y="5421400"/>
            <a:ext cx="639233" cy="2301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0" name="Line 13"/>
          <p:cNvSpPr>
            <a:spLocks noChangeShapeType="1"/>
          </p:cNvSpPr>
          <p:nvPr/>
        </p:nvSpPr>
        <p:spPr bwMode="auto">
          <a:xfrm>
            <a:off x="2199525" y="5308689"/>
            <a:ext cx="0" cy="3381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 name="Line 16"/>
          <p:cNvSpPr>
            <a:spLocks noChangeShapeType="1"/>
          </p:cNvSpPr>
          <p:nvPr/>
        </p:nvSpPr>
        <p:spPr bwMode="auto">
          <a:xfrm>
            <a:off x="6020109" y="5311864"/>
            <a:ext cx="0" cy="338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 name="Text Box 23"/>
          <p:cNvSpPr txBox="1">
            <a:spLocks noChangeArrowheads="1"/>
          </p:cNvSpPr>
          <p:nvPr/>
        </p:nvSpPr>
        <p:spPr bwMode="auto">
          <a:xfrm>
            <a:off x="2330759" y="538806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1</a:t>
            </a:r>
          </a:p>
        </p:txBody>
      </p:sp>
      <p:sp>
        <p:nvSpPr>
          <p:cNvPr id="13" name="Text Box 24"/>
          <p:cNvSpPr txBox="1">
            <a:spLocks noChangeArrowheads="1"/>
          </p:cNvSpPr>
          <p:nvPr/>
        </p:nvSpPr>
        <p:spPr bwMode="auto">
          <a:xfrm>
            <a:off x="3592292" y="537377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3</a:t>
            </a:r>
          </a:p>
        </p:txBody>
      </p:sp>
      <p:sp>
        <p:nvSpPr>
          <p:cNvPr id="14" name="Text Box 25"/>
          <p:cNvSpPr txBox="1">
            <a:spLocks noChangeArrowheads="1"/>
          </p:cNvSpPr>
          <p:nvPr/>
        </p:nvSpPr>
        <p:spPr bwMode="auto">
          <a:xfrm>
            <a:off x="4212476" y="538012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4</a:t>
            </a:r>
          </a:p>
        </p:txBody>
      </p:sp>
      <p:sp>
        <p:nvSpPr>
          <p:cNvPr id="15" name="Rectangle 26"/>
          <p:cNvSpPr>
            <a:spLocks noChangeArrowheads="1"/>
          </p:cNvSpPr>
          <p:nvPr/>
        </p:nvSpPr>
        <p:spPr bwMode="auto">
          <a:xfrm>
            <a:off x="6007410" y="5416639"/>
            <a:ext cx="639233" cy="23018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6" name="Rectangle 27"/>
          <p:cNvSpPr>
            <a:spLocks noChangeArrowheads="1"/>
          </p:cNvSpPr>
          <p:nvPr/>
        </p:nvSpPr>
        <p:spPr bwMode="auto">
          <a:xfrm>
            <a:off x="7285877" y="5416639"/>
            <a:ext cx="639233" cy="23018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7" name="Rectangle 28"/>
          <p:cNvSpPr>
            <a:spLocks noChangeArrowheads="1"/>
          </p:cNvSpPr>
          <p:nvPr/>
        </p:nvSpPr>
        <p:spPr bwMode="auto">
          <a:xfrm>
            <a:off x="7918759" y="5416639"/>
            <a:ext cx="639233" cy="2301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8" name="Line 29"/>
          <p:cNvSpPr>
            <a:spLocks noChangeShapeType="1"/>
          </p:cNvSpPr>
          <p:nvPr/>
        </p:nvSpPr>
        <p:spPr bwMode="auto">
          <a:xfrm>
            <a:off x="6009525" y="5303925"/>
            <a:ext cx="0" cy="3381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9" name="Text Box 30"/>
          <p:cNvSpPr txBox="1">
            <a:spLocks noChangeArrowheads="1"/>
          </p:cNvSpPr>
          <p:nvPr/>
        </p:nvSpPr>
        <p:spPr bwMode="auto">
          <a:xfrm>
            <a:off x="6140759" y="53833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1</a:t>
            </a:r>
          </a:p>
        </p:txBody>
      </p:sp>
      <p:sp>
        <p:nvSpPr>
          <p:cNvPr id="20" name="Text Box 31"/>
          <p:cNvSpPr txBox="1">
            <a:spLocks noChangeArrowheads="1"/>
          </p:cNvSpPr>
          <p:nvPr/>
        </p:nvSpPr>
        <p:spPr bwMode="auto">
          <a:xfrm>
            <a:off x="7402293" y="536901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3</a:t>
            </a:r>
          </a:p>
        </p:txBody>
      </p:sp>
      <p:sp>
        <p:nvSpPr>
          <p:cNvPr id="21" name="Text Box 32"/>
          <p:cNvSpPr txBox="1">
            <a:spLocks noChangeArrowheads="1"/>
          </p:cNvSpPr>
          <p:nvPr/>
        </p:nvSpPr>
        <p:spPr bwMode="auto">
          <a:xfrm>
            <a:off x="8022476" y="537536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a:solidFill>
                  <a:prstClr val="white"/>
                </a:solidFill>
                <a:latin typeface="Arial" charset="0"/>
              </a:rPr>
              <a:t>4</a:t>
            </a:r>
          </a:p>
        </p:txBody>
      </p:sp>
      <p:sp>
        <p:nvSpPr>
          <p:cNvPr id="22" name="Line 34"/>
          <p:cNvSpPr>
            <a:spLocks noChangeShapeType="1"/>
          </p:cNvSpPr>
          <p:nvPr/>
        </p:nvSpPr>
        <p:spPr bwMode="auto">
          <a:xfrm>
            <a:off x="2840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3" name="Line 35"/>
          <p:cNvSpPr>
            <a:spLocks noChangeShapeType="1"/>
          </p:cNvSpPr>
          <p:nvPr/>
        </p:nvSpPr>
        <p:spPr bwMode="auto">
          <a:xfrm>
            <a:off x="3475876" y="5418226"/>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4" name="Line 36"/>
          <p:cNvSpPr>
            <a:spLocks noChangeShapeType="1"/>
          </p:cNvSpPr>
          <p:nvPr/>
        </p:nvSpPr>
        <p:spPr bwMode="auto">
          <a:xfrm>
            <a:off x="4110876" y="5418226"/>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5" name="Line 37"/>
          <p:cNvSpPr>
            <a:spLocks noChangeShapeType="1"/>
          </p:cNvSpPr>
          <p:nvPr/>
        </p:nvSpPr>
        <p:spPr bwMode="auto">
          <a:xfrm>
            <a:off x="4745876" y="5418226"/>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6" name="Line 38"/>
          <p:cNvSpPr>
            <a:spLocks noChangeShapeType="1"/>
          </p:cNvSpPr>
          <p:nvPr/>
        </p:nvSpPr>
        <p:spPr bwMode="auto">
          <a:xfrm>
            <a:off x="5387225" y="5408701"/>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7" name="Line 39"/>
          <p:cNvSpPr>
            <a:spLocks noChangeShapeType="1"/>
          </p:cNvSpPr>
          <p:nvPr/>
        </p:nvSpPr>
        <p:spPr bwMode="auto">
          <a:xfrm>
            <a:off x="6650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8" name="Line 40"/>
          <p:cNvSpPr>
            <a:spLocks noChangeShapeType="1"/>
          </p:cNvSpPr>
          <p:nvPr/>
        </p:nvSpPr>
        <p:spPr bwMode="auto">
          <a:xfrm>
            <a:off x="7914525" y="5408701"/>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9" name="Line 41"/>
          <p:cNvSpPr>
            <a:spLocks noChangeShapeType="1"/>
          </p:cNvSpPr>
          <p:nvPr/>
        </p:nvSpPr>
        <p:spPr bwMode="auto">
          <a:xfrm>
            <a:off x="9178176" y="5403939"/>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0" name="Line 42"/>
          <p:cNvSpPr>
            <a:spLocks noChangeShapeType="1"/>
          </p:cNvSpPr>
          <p:nvPr/>
        </p:nvSpPr>
        <p:spPr bwMode="auto">
          <a:xfrm>
            <a:off x="8555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1" name="Line 43"/>
          <p:cNvSpPr>
            <a:spLocks noChangeShapeType="1"/>
          </p:cNvSpPr>
          <p:nvPr/>
        </p:nvSpPr>
        <p:spPr bwMode="auto">
          <a:xfrm>
            <a:off x="9819525" y="5318214"/>
            <a:ext cx="0" cy="3381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2" name="Line 44"/>
          <p:cNvSpPr>
            <a:spLocks noChangeShapeType="1"/>
          </p:cNvSpPr>
          <p:nvPr/>
        </p:nvSpPr>
        <p:spPr bwMode="auto">
          <a:xfrm>
            <a:off x="7285876" y="5413464"/>
            <a:ext cx="0" cy="23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3" name="Text Box 45"/>
          <p:cNvSpPr txBox="1">
            <a:spLocks noChangeArrowheads="1"/>
          </p:cNvSpPr>
          <p:nvPr/>
        </p:nvSpPr>
        <p:spPr bwMode="auto">
          <a:xfrm>
            <a:off x="3592292" y="4789576"/>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black"/>
                </a:solidFill>
                <a:latin typeface="Arial" charset="0"/>
              </a:rPr>
              <a:t>6-slot</a:t>
            </a:r>
          </a:p>
          <a:p>
            <a:pPr>
              <a:defRPr/>
            </a:pPr>
            <a:r>
              <a:rPr lang="en-US" sz="1600" i="0">
                <a:solidFill>
                  <a:prstClr val="black"/>
                </a:solidFill>
                <a:latin typeface="Arial" charset="0"/>
              </a:rPr>
              <a:t>frame</a:t>
            </a:r>
          </a:p>
        </p:txBody>
      </p:sp>
      <p:sp>
        <p:nvSpPr>
          <p:cNvPr id="34" name="Line 46"/>
          <p:cNvSpPr>
            <a:spLocks noChangeShapeType="1"/>
          </p:cNvSpPr>
          <p:nvPr/>
        </p:nvSpPr>
        <p:spPr bwMode="auto">
          <a:xfrm>
            <a:off x="4673909" y="5126125"/>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5" name="Line 47"/>
          <p:cNvSpPr>
            <a:spLocks noChangeShapeType="1"/>
          </p:cNvSpPr>
          <p:nvPr/>
        </p:nvSpPr>
        <p:spPr bwMode="auto">
          <a:xfrm flipH="1">
            <a:off x="2214342" y="5121363"/>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6" name="Line 48"/>
          <p:cNvSpPr>
            <a:spLocks noChangeShapeType="1"/>
          </p:cNvSpPr>
          <p:nvPr/>
        </p:nvSpPr>
        <p:spPr bwMode="auto">
          <a:xfrm>
            <a:off x="2186825" y="5034050"/>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7" name="Line 49"/>
          <p:cNvSpPr>
            <a:spLocks noChangeShapeType="1"/>
          </p:cNvSpPr>
          <p:nvPr/>
        </p:nvSpPr>
        <p:spPr bwMode="auto">
          <a:xfrm>
            <a:off x="5998942" y="5024525"/>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38" name="Text Box 51"/>
          <p:cNvSpPr txBox="1">
            <a:spLocks noChangeArrowheads="1"/>
          </p:cNvSpPr>
          <p:nvPr/>
        </p:nvSpPr>
        <p:spPr bwMode="auto">
          <a:xfrm>
            <a:off x="7410758" y="4762589"/>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black"/>
                </a:solidFill>
                <a:latin typeface="Arial" charset="0"/>
              </a:rPr>
              <a:t>6-slot</a:t>
            </a:r>
          </a:p>
          <a:p>
            <a:pPr>
              <a:defRPr/>
            </a:pPr>
            <a:r>
              <a:rPr lang="en-US" sz="1600" i="0">
                <a:solidFill>
                  <a:prstClr val="black"/>
                </a:solidFill>
                <a:latin typeface="Arial" charset="0"/>
              </a:rPr>
              <a:t>frame</a:t>
            </a:r>
          </a:p>
        </p:txBody>
      </p:sp>
      <p:sp>
        <p:nvSpPr>
          <p:cNvPr id="39" name="Line 52"/>
          <p:cNvSpPr>
            <a:spLocks noChangeShapeType="1"/>
          </p:cNvSpPr>
          <p:nvPr/>
        </p:nvSpPr>
        <p:spPr bwMode="auto">
          <a:xfrm>
            <a:off x="8492376" y="5132475"/>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0" name="Line 53"/>
          <p:cNvSpPr>
            <a:spLocks noChangeShapeType="1"/>
          </p:cNvSpPr>
          <p:nvPr/>
        </p:nvSpPr>
        <p:spPr bwMode="auto">
          <a:xfrm flipH="1">
            <a:off x="6032809" y="5127713"/>
            <a:ext cx="131868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1" name="Line 55"/>
          <p:cNvSpPr>
            <a:spLocks noChangeShapeType="1"/>
          </p:cNvSpPr>
          <p:nvPr/>
        </p:nvSpPr>
        <p:spPr bwMode="auto">
          <a:xfrm>
            <a:off x="9817409" y="4997538"/>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Tree>
    <p:extLst>
      <p:ext uri="{BB962C8B-B14F-4D97-AF65-F5344CB8AC3E}">
        <p14:creationId xmlns:p14="http://schemas.microsoft.com/office/powerpoint/2010/main" val="4001832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6675">
                                            <p:txEl>
                                              <p:pRg st="1" end="1"/>
                                            </p:txEl>
                                          </p:spTgt>
                                        </p:tgtEl>
                                        <p:attrNameLst>
                                          <p:attrName>style.visibility</p:attrName>
                                        </p:attrNameLst>
                                      </p:cBhvr>
                                      <p:to>
                                        <p:strVal val="visible"/>
                                      </p:to>
                                    </p:set>
                                    <p:animEffect transition="in" filter="blinds(horizontal)">
                                      <p:cBhvr>
                                        <p:cTn id="7" dur="500"/>
                                        <p:tgtEl>
                                          <p:spTgt spid="7966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96675">
                                            <p:txEl>
                                              <p:pRg st="2" end="2"/>
                                            </p:txEl>
                                          </p:spTgt>
                                        </p:tgtEl>
                                        <p:attrNameLst>
                                          <p:attrName>style.visibility</p:attrName>
                                        </p:attrNameLst>
                                      </p:cBhvr>
                                      <p:to>
                                        <p:strVal val="visible"/>
                                      </p:to>
                                    </p:set>
                                    <p:animEffect transition="in" filter="blinds(horizontal)">
                                      <p:cBhvr>
                                        <p:cTn id="12" dur="500"/>
                                        <p:tgtEl>
                                          <p:spTgt spid="796675">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96675">
                                            <p:txEl>
                                              <p:pRg st="3" end="3"/>
                                            </p:txEl>
                                          </p:spTgt>
                                        </p:tgtEl>
                                        <p:attrNameLst>
                                          <p:attrName>style.visibility</p:attrName>
                                        </p:attrNameLst>
                                      </p:cBhvr>
                                      <p:to>
                                        <p:strVal val="visible"/>
                                      </p:to>
                                    </p:set>
                                    <p:animEffect transition="in" filter="blinds(horizontal)">
                                      <p:cBhvr>
                                        <p:cTn id="15" dur="500"/>
                                        <p:tgtEl>
                                          <p:spTgt spid="796675">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796675">
                                            <p:txEl>
                                              <p:pRg st="4" end="4"/>
                                            </p:txEl>
                                          </p:spTgt>
                                        </p:tgtEl>
                                        <p:attrNameLst>
                                          <p:attrName>style.visibility</p:attrName>
                                        </p:attrNameLst>
                                      </p:cBhvr>
                                      <p:to>
                                        <p:strVal val="visible"/>
                                      </p:to>
                                    </p:set>
                                    <p:animEffect transition="in" filter="dissolve">
                                      <p:cBhvr>
                                        <p:cTn id="20" dur="500"/>
                                        <p:tgtEl>
                                          <p:spTgt spid="796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5BA6FCE-CAC9-44CB-A832-625B5886D03A}" type="slidenum">
              <a:rPr lang="en-US" altLang="zh-CN" sz="1200" smtClean="0">
                <a:solidFill>
                  <a:prstClr val="black"/>
                </a:solidFill>
                <a:latin typeface="Arial" pitchFamily="34" charset="0"/>
              </a:rPr>
              <a:pPr>
                <a:spcBef>
                  <a:spcPct val="0"/>
                </a:spcBef>
                <a:buClrTx/>
                <a:buSzTx/>
                <a:buFontTx/>
                <a:buNone/>
              </a:pPr>
              <a:t>41</a:t>
            </a:fld>
            <a:endParaRPr lang="en-US" altLang="zh-CN" sz="1200">
              <a:solidFill>
                <a:prstClr val="black"/>
              </a:solidFill>
              <a:latin typeface="Arial" pitchFamily="34" charset="0"/>
            </a:endParaRPr>
          </a:p>
        </p:txBody>
      </p:sp>
      <p:sp>
        <p:nvSpPr>
          <p:cNvPr id="37892" name="Rectangle 3"/>
          <p:cNvSpPr>
            <a:spLocks noGrp="1" noChangeArrowheads="1"/>
          </p:cNvSpPr>
          <p:nvPr>
            <p:ph type="body" idx="4294967295"/>
          </p:nvPr>
        </p:nvSpPr>
        <p:spPr>
          <a:xfrm>
            <a:off x="925975" y="1472877"/>
            <a:ext cx="10363200" cy="1710161"/>
          </a:xfrm>
          <a:prstGeom prst="rect">
            <a:avLst/>
          </a:prstGeom>
        </p:spPr>
        <p:txBody>
          <a:bodyPr/>
          <a:lstStyle/>
          <a:p>
            <a:pPr marL="0" indent="0">
              <a:lnSpc>
                <a:spcPct val="115000"/>
              </a:lnSpc>
              <a:buNone/>
            </a:pPr>
            <a:r>
              <a:rPr lang="en-US" altLang="zh-CN" sz="3200" dirty="0">
                <a:latin typeface="+mj-ea"/>
              </a:rPr>
              <a:t>TDMA</a:t>
            </a:r>
            <a:r>
              <a:rPr lang="zh-CN" altLang="en-US" sz="3200" dirty="0">
                <a:latin typeface="+mj-ea"/>
              </a:rPr>
              <a:t>的特点</a:t>
            </a:r>
            <a:endParaRPr lang="en-US" altLang="zh-CN" sz="3200" dirty="0">
              <a:solidFill>
                <a:schemeClr val="hlink"/>
              </a:solidFill>
              <a:latin typeface="+mn-ea"/>
            </a:endParaRPr>
          </a:p>
          <a:p>
            <a:pPr>
              <a:lnSpc>
                <a:spcPct val="115000"/>
              </a:lnSpc>
            </a:pPr>
            <a:r>
              <a:rPr lang="zh-CN" altLang="en-US" dirty="0">
                <a:solidFill>
                  <a:schemeClr val="hlink"/>
                </a:solidFill>
                <a:latin typeface="+mn-ea"/>
              </a:rPr>
              <a:t>避免冲突、公平</a:t>
            </a:r>
            <a:r>
              <a:rPr lang="zh-CN" altLang="en-US" dirty="0">
                <a:latin typeface="+mn-ea"/>
              </a:rPr>
              <a:t>：每个节点专用速率</a:t>
            </a:r>
            <a:r>
              <a:rPr lang="en-US" altLang="zh-CN" dirty="0">
                <a:latin typeface="+mn-ea"/>
              </a:rPr>
              <a:t>R/N b/s</a:t>
            </a:r>
            <a:r>
              <a:rPr lang="zh-CN" altLang="en-US" dirty="0">
                <a:latin typeface="+mn-ea"/>
              </a:rPr>
              <a:t>。</a:t>
            </a:r>
          </a:p>
          <a:p>
            <a:pPr>
              <a:lnSpc>
                <a:spcPct val="115000"/>
              </a:lnSpc>
            </a:pPr>
            <a:r>
              <a:rPr lang="zh-CN" altLang="en-US" dirty="0">
                <a:solidFill>
                  <a:schemeClr val="hlink"/>
                </a:solidFill>
                <a:latin typeface="+mn-ea"/>
              </a:rPr>
              <a:t>节点速率有限</a:t>
            </a:r>
            <a:r>
              <a:rPr lang="zh-CN" altLang="en-US" dirty="0">
                <a:latin typeface="+mn-ea"/>
              </a:rPr>
              <a:t>：</a:t>
            </a:r>
            <a:r>
              <a:rPr lang="en-US" altLang="zh-CN" dirty="0">
                <a:latin typeface="+mn-ea"/>
              </a:rPr>
              <a:t>R/N b/s</a:t>
            </a:r>
            <a:r>
              <a:rPr lang="zh-CN" altLang="en-US" dirty="0">
                <a:latin typeface="+mn-ea"/>
              </a:rPr>
              <a:t>；</a:t>
            </a:r>
          </a:p>
          <a:p>
            <a:pPr>
              <a:lnSpc>
                <a:spcPct val="115000"/>
              </a:lnSpc>
            </a:pPr>
            <a:r>
              <a:rPr lang="zh-CN" altLang="en-US" dirty="0">
                <a:solidFill>
                  <a:schemeClr val="hlink"/>
                </a:solidFill>
                <a:latin typeface="+mn-ea"/>
              </a:rPr>
              <a:t>效率不高</a:t>
            </a:r>
            <a:r>
              <a:rPr lang="zh-CN" altLang="en-US" dirty="0">
                <a:latin typeface="+mn-ea"/>
              </a:rPr>
              <a:t>：节点必须等待它的传输时隙。</a:t>
            </a:r>
          </a:p>
        </p:txBody>
      </p:sp>
      <p:sp>
        <p:nvSpPr>
          <p:cNvPr id="6" name="Rectangle 2"/>
          <p:cNvSpPr txBox="1">
            <a:spLocks noChangeArrowheads="1"/>
          </p:cNvSpPr>
          <p:nvPr/>
        </p:nvSpPr>
        <p:spPr>
          <a:xfrm>
            <a:off x="-1" y="228600"/>
            <a:ext cx="120376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5.3.1   </a:t>
            </a:r>
            <a:r>
              <a:rPr lang="zh-CN" altLang="en-US" dirty="0"/>
              <a:t>信道划分协议</a:t>
            </a:r>
          </a:p>
        </p:txBody>
      </p:sp>
    </p:spTree>
    <p:extLst>
      <p:ext uri="{BB962C8B-B14F-4D97-AF65-F5344CB8AC3E}">
        <p14:creationId xmlns:p14="http://schemas.microsoft.com/office/powerpoint/2010/main" val="3485408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4294967295"/>
          </p:nvPr>
        </p:nvSpPr>
        <p:spPr>
          <a:xfrm>
            <a:off x="714566" y="1197379"/>
            <a:ext cx="10964863" cy="644525"/>
          </a:xfrm>
          <a:prstGeom prst="rect">
            <a:avLst/>
          </a:prstGeom>
        </p:spPr>
        <p:txBody>
          <a:bodyPr/>
          <a:lstStyle/>
          <a:p>
            <a:pPr marL="0" indent="0" eaLnBrk="1">
              <a:lnSpc>
                <a:spcPct val="115000"/>
              </a:lnSpc>
              <a:spcBef>
                <a:spcPct val="10000"/>
              </a:spcBef>
            </a:pPr>
            <a:r>
              <a:rPr lang="zh-CN" altLang="en-US" sz="2400" dirty="0">
                <a:solidFill>
                  <a:srgbClr val="FF6600"/>
                </a:solidFill>
                <a:latin typeface="+mn-ea"/>
              </a:rPr>
              <a:t>  </a:t>
            </a:r>
            <a:r>
              <a:rPr lang="zh-CN" altLang="en-US" sz="2400" b="1" dirty="0">
                <a:solidFill>
                  <a:srgbClr val="FF0000"/>
                </a:solidFill>
                <a:latin typeface="+mn-ea"/>
              </a:rPr>
              <a:t>频分多路访问</a:t>
            </a:r>
            <a:r>
              <a:rPr lang="en-US" altLang="zh-CN" sz="2400" b="1" dirty="0">
                <a:solidFill>
                  <a:srgbClr val="FF0000"/>
                </a:solidFill>
                <a:latin typeface="+mn-ea"/>
              </a:rPr>
              <a:t>FDMA</a:t>
            </a:r>
            <a:r>
              <a:rPr lang="zh-CN" altLang="en-US" sz="2400" b="1" dirty="0">
                <a:solidFill>
                  <a:srgbClr val="FF0000"/>
                </a:solidFill>
                <a:latin typeface="+mn-ea"/>
              </a:rPr>
              <a:t> </a:t>
            </a:r>
            <a:r>
              <a:rPr lang="en-US" altLang="zh-CN" sz="2400" b="1" dirty="0">
                <a:solidFill>
                  <a:srgbClr val="FF0000"/>
                </a:solidFill>
                <a:latin typeface="+mn-ea"/>
              </a:rPr>
              <a:t>(frequency division multiple access)</a:t>
            </a:r>
            <a:r>
              <a:rPr lang="zh-CN" altLang="en-US" sz="2400" b="1" dirty="0">
                <a:solidFill>
                  <a:srgbClr val="FF0000"/>
                </a:solidFill>
                <a:latin typeface="+mn-ea"/>
              </a:rPr>
              <a:t>：</a:t>
            </a:r>
          </a:p>
        </p:txBody>
      </p:sp>
      <p:sp>
        <p:nvSpPr>
          <p:cNvPr id="26" name="Rectangle 4"/>
          <p:cNvSpPr>
            <a:spLocks noChangeArrowheads="1"/>
          </p:cNvSpPr>
          <p:nvPr/>
        </p:nvSpPr>
        <p:spPr bwMode="auto">
          <a:xfrm>
            <a:off x="6834701" y="4219089"/>
            <a:ext cx="836084" cy="2251075"/>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27" name="Line 5"/>
          <p:cNvSpPr>
            <a:spLocks noChangeShapeType="1"/>
          </p:cNvSpPr>
          <p:nvPr/>
        </p:nvSpPr>
        <p:spPr bwMode="auto">
          <a:xfrm flipV="1">
            <a:off x="6832584" y="5323989"/>
            <a:ext cx="829733"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28" name="Line 6"/>
          <p:cNvSpPr>
            <a:spLocks noChangeShapeType="1"/>
          </p:cNvSpPr>
          <p:nvPr/>
        </p:nvSpPr>
        <p:spPr bwMode="auto">
          <a:xfrm flipV="1">
            <a:off x="6826234" y="5716100"/>
            <a:ext cx="842433"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29" name="Line 7"/>
          <p:cNvSpPr>
            <a:spLocks noChangeShapeType="1"/>
          </p:cNvSpPr>
          <p:nvPr/>
        </p:nvSpPr>
        <p:spPr bwMode="auto">
          <a:xfrm flipV="1">
            <a:off x="6832584" y="6101864"/>
            <a:ext cx="836083"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0" name="Line 8"/>
          <p:cNvSpPr>
            <a:spLocks noChangeShapeType="1"/>
          </p:cNvSpPr>
          <p:nvPr/>
        </p:nvSpPr>
        <p:spPr bwMode="auto">
          <a:xfrm flipV="1">
            <a:off x="6826234" y="4938225"/>
            <a:ext cx="842433"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1" name="Line 9"/>
          <p:cNvSpPr>
            <a:spLocks noChangeShapeType="1"/>
          </p:cNvSpPr>
          <p:nvPr/>
        </p:nvSpPr>
        <p:spPr bwMode="auto">
          <a:xfrm flipV="1">
            <a:off x="6832585" y="4552463"/>
            <a:ext cx="842433"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2" name="Line 11"/>
          <p:cNvSpPr>
            <a:spLocks noChangeShapeType="1"/>
          </p:cNvSpPr>
          <p:nvPr/>
        </p:nvSpPr>
        <p:spPr bwMode="auto">
          <a:xfrm>
            <a:off x="7793551" y="4492138"/>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8922" name="Freeform 12"/>
          <p:cNvSpPr>
            <a:spLocks/>
          </p:cNvSpPr>
          <p:nvPr/>
        </p:nvSpPr>
        <p:spPr bwMode="auto">
          <a:xfrm>
            <a:off x="7990400" y="4373075"/>
            <a:ext cx="2305051"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4" name="Line 13"/>
          <p:cNvSpPr>
            <a:spLocks noChangeShapeType="1"/>
          </p:cNvSpPr>
          <p:nvPr/>
        </p:nvSpPr>
        <p:spPr bwMode="auto">
          <a:xfrm>
            <a:off x="7857051" y="4895363"/>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5" name="Line 15"/>
          <p:cNvSpPr>
            <a:spLocks noChangeShapeType="1"/>
          </p:cNvSpPr>
          <p:nvPr/>
        </p:nvSpPr>
        <p:spPr bwMode="auto">
          <a:xfrm>
            <a:off x="7857051" y="5293825"/>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8925" name="Freeform 16"/>
          <p:cNvSpPr>
            <a:spLocks/>
          </p:cNvSpPr>
          <p:nvPr/>
        </p:nvSpPr>
        <p:spPr bwMode="auto">
          <a:xfrm>
            <a:off x="8053900" y="5174763"/>
            <a:ext cx="2305051"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38926" name="Group 17"/>
          <p:cNvGrpSpPr>
            <a:grpSpLocks/>
          </p:cNvGrpSpPr>
          <p:nvPr/>
        </p:nvGrpSpPr>
        <p:grpSpPr bwMode="auto">
          <a:xfrm>
            <a:off x="7880333" y="5579576"/>
            <a:ext cx="2971800" cy="119063"/>
            <a:chOff x="1884" y="2826"/>
            <a:chExt cx="1404" cy="75"/>
          </a:xfrm>
        </p:grpSpPr>
        <p:sp>
          <p:nvSpPr>
            <p:cNvPr id="38" name="Line 18"/>
            <p:cNvSpPr>
              <a:spLocks noChangeShapeType="1"/>
            </p:cNvSpPr>
            <p:nvPr/>
          </p:nvSpPr>
          <p:spPr bwMode="auto">
            <a:xfrm>
              <a:off x="1884" y="2901"/>
              <a:ext cx="140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38943" name="Freeform 19"/>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40" name="Line 20"/>
          <p:cNvSpPr>
            <a:spLocks noChangeShapeType="1"/>
          </p:cNvSpPr>
          <p:nvPr/>
        </p:nvSpPr>
        <p:spPr bwMode="auto">
          <a:xfrm>
            <a:off x="7920551" y="6105038"/>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41" name="Line 21"/>
          <p:cNvSpPr>
            <a:spLocks noChangeShapeType="1"/>
          </p:cNvSpPr>
          <p:nvPr/>
        </p:nvSpPr>
        <p:spPr bwMode="auto">
          <a:xfrm>
            <a:off x="7929017" y="6435238"/>
            <a:ext cx="2971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omic Sans MS" charset="0"/>
              <a:ea typeface="ＭＳ Ｐゴシック" charset="0"/>
            </a:endParaRPr>
          </a:p>
        </p:txBody>
      </p:sp>
      <p:sp>
        <p:nvSpPr>
          <p:cNvPr id="42" name="Text Box 22"/>
          <p:cNvSpPr txBox="1">
            <a:spLocks noChangeArrowheads="1"/>
          </p:cNvSpPr>
          <p:nvPr/>
        </p:nvSpPr>
        <p:spPr bwMode="auto">
          <a:xfrm rot="16200000">
            <a:off x="5532913" y="5098047"/>
            <a:ext cx="189026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frequency bands</a:t>
            </a:r>
          </a:p>
        </p:txBody>
      </p:sp>
      <p:sp>
        <p:nvSpPr>
          <p:cNvPr id="43" name="Text Box 23"/>
          <p:cNvSpPr txBox="1">
            <a:spLocks noChangeArrowheads="1"/>
          </p:cNvSpPr>
          <p:nvPr/>
        </p:nvSpPr>
        <p:spPr bwMode="auto">
          <a:xfrm rot="67766">
            <a:off x="10541792" y="4039978"/>
            <a:ext cx="62068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time</a:t>
            </a:r>
          </a:p>
        </p:txBody>
      </p:sp>
      <p:sp>
        <p:nvSpPr>
          <p:cNvPr id="38931" name="Freeform 54"/>
          <p:cNvSpPr>
            <a:spLocks/>
          </p:cNvSpPr>
          <p:nvPr/>
        </p:nvSpPr>
        <p:spPr bwMode="auto">
          <a:xfrm>
            <a:off x="3373951" y="4428639"/>
            <a:ext cx="793749" cy="1538287"/>
          </a:xfrm>
          <a:custGeom>
            <a:avLst/>
            <a:gdLst>
              <a:gd name="T0" fmla="*/ 2147483647 w 375"/>
              <a:gd name="T1" fmla="*/ 0 h 969"/>
              <a:gd name="T2" fmla="*/ 0 w 375"/>
              <a:gd name="T3" fmla="*/ 2147483647 h 969"/>
              <a:gd name="T4" fmla="*/ 2147483647 w 375"/>
              <a:gd name="T5" fmla="*/ 2147483647 h 969"/>
              <a:gd name="T6" fmla="*/ 2147483647 w 375"/>
              <a:gd name="T7" fmla="*/ 0 h 9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ffectLst/>
          <a:extLst>
            <a:ext uri="{91240B29-F687-4F45-9708-019B960494DF}">
              <a14:hiddenLine xmlns:a14="http://schemas.microsoft.com/office/drawing/2010/main" w="3175"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38932" name="Group 56"/>
          <p:cNvGrpSpPr>
            <a:grpSpLocks/>
          </p:cNvGrpSpPr>
          <p:nvPr/>
        </p:nvGrpSpPr>
        <p:grpSpPr bwMode="auto">
          <a:xfrm>
            <a:off x="1056201" y="5066814"/>
            <a:ext cx="2222500" cy="314325"/>
            <a:chOff x="1614" y="1494"/>
            <a:chExt cx="1050" cy="198"/>
          </a:xfrm>
        </p:grpSpPr>
        <p:sp>
          <p:nvSpPr>
            <p:cNvPr id="46" name="Rectangle 57"/>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 name="Freeform 58"/>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prstClr val="black"/>
                </a:solidFill>
              </a:endParaRPr>
            </a:p>
          </p:txBody>
        </p:sp>
        <p:sp>
          <p:nvSpPr>
            <p:cNvPr id="48" name="Oval 59"/>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 name="Line 60"/>
            <p:cNvSpPr>
              <a:spLocks noChangeShapeType="1"/>
            </p:cNvSpPr>
            <p:nvPr/>
          </p:nvSpPr>
          <p:spPr bwMode="auto">
            <a:xfrm>
              <a:off x="2526" y="1584"/>
              <a:ext cx="1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38933" name="Freeform 65"/>
          <p:cNvSpPr>
            <a:spLocks/>
          </p:cNvSpPr>
          <p:nvPr/>
        </p:nvSpPr>
        <p:spPr bwMode="auto">
          <a:xfrm>
            <a:off x="4402651" y="5120789"/>
            <a:ext cx="1189567" cy="173037"/>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8934" name="Freeform 66"/>
          <p:cNvSpPr>
            <a:spLocks/>
          </p:cNvSpPr>
          <p:nvPr/>
        </p:nvSpPr>
        <p:spPr bwMode="auto">
          <a:xfrm>
            <a:off x="4459800" y="4350851"/>
            <a:ext cx="569384" cy="219075"/>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38935" name="Freeform 68"/>
          <p:cNvSpPr>
            <a:spLocks/>
          </p:cNvSpPr>
          <p:nvPr/>
        </p:nvSpPr>
        <p:spPr bwMode="auto">
          <a:xfrm>
            <a:off x="4339151" y="6149489"/>
            <a:ext cx="1318683" cy="185737"/>
          </a:xfrm>
          <a:custGeom>
            <a:avLst/>
            <a:gdLst>
              <a:gd name="T0" fmla="*/ 2147483647 w 623"/>
              <a:gd name="T1" fmla="*/ 2147483647 h 117"/>
              <a:gd name="T2" fmla="*/ 2147483647 w 623"/>
              <a:gd name="T3" fmla="*/ 2147483647 h 117"/>
              <a:gd name="T4" fmla="*/ 2147483647 w 623"/>
              <a:gd name="T5" fmla="*/ 2147483647 h 117"/>
              <a:gd name="T6" fmla="*/ 2147483647 w 623"/>
              <a:gd name="T7" fmla="*/ 0 h 117"/>
              <a:gd name="T8" fmla="*/ 2147483647 w 623"/>
              <a:gd name="T9" fmla="*/ 2147483647 h 117"/>
              <a:gd name="T10" fmla="*/ 2147483647 w 623"/>
              <a:gd name="T11" fmla="*/ 2147483647 h 1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53" name="Text Box 69"/>
          <p:cNvSpPr txBox="1">
            <a:spLocks noChangeArrowheads="1"/>
          </p:cNvSpPr>
          <p:nvPr/>
        </p:nvSpPr>
        <p:spPr bwMode="auto">
          <a:xfrm>
            <a:off x="1255167" y="5779601"/>
            <a:ext cx="13003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FDM cable</a:t>
            </a:r>
          </a:p>
        </p:txBody>
      </p:sp>
      <p:sp>
        <p:nvSpPr>
          <p:cNvPr id="38937" name="矩形 1"/>
          <p:cNvSpPr>
            <a:spLocks noChangeArrowheads="1"/>
          </p:cNvSpPr>
          <p:nvPr/>
        </p:nvSpPr>
        <p:spPr bwMode="auto">
          <a:xfrm>
            <a:off x="920733" y="2672005"/>
            <a:ext cx="9438217"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15000"/>
              </a:lnSpc>
              <a:spcBef>
                <a:spcPct val="0"/>
              </a:spcBef>
              <a:buClr>
                <a:srgbClr val="ED7D31"/>
              </a:buClr>
              <a:buFont typeface="ZapfDingbats" pitchFamily="82" charset="2"/>
              <a:buNone/>
            </a:pPr>
            <a:r>
              <a:rPr lang="zh-CN" altLang="en-US" sz="2400" dirty="0">
                <a:solidFill>
                  <a:srgbClr val="0563C1"/>
                </a:solidFill>
                <a:latin typeface="Microsoft YaHei"/>
                <a:ea typeface="Microsoft YaHei"/>
              </a:rPr>
              <a:t>特点：</a:t>
            </a:r>
            <a:endParaRPr lang="en-US" altLang="zh-CN" sz="2400" dirty="0">
              <a:solidFill>
                <a:srgbClr val="0563C1"/>
              </a:solidFill>
              <a:latin typeface="Microsoft YaHei"/>
              <a:ea typeface="Microsoft YaHei"/>
            </a:endParaRPr>
          </a:p>
          <a:p>
            <a:pPr marL="342900" indent="-342900">
              <a:lnSpc>
                <a:spcPct val="115000"/>
              </a:lnSpc>
              <a:spcBef>
                <a:spcPct val="0"/>
              </a:spcBef>
              <a:buClr>
                <a:srgbClr val="ED7D31"/>
              </a:buClr>
              <a:buFont typeface="Wingdings" panose="05000000000000000000" pitchFamily="2" charset="2"/>
              <a:buChar char="l"/>
            </a:pPr>
            <a:r>
              <a:rPr lang="zh-CN" altLang="en-US" sz="2400" dirty="0">
                <a:solidFill>
                  <a:srgbClr val="FF0000"/>
                </a:solidFill>
                <a:latin typeface="Microsoft YaHei"/>
                <a:ea typeface="Microsoft YaHei"/>
              </a:rPr>
              <a:t>避免冲突、公平</a:t>
            </a:r>
            <a:r>
              <a:rPr lang="zh-CN" altLang="en-US" sz="2400" dirty="0">
                <a:solidFill>
                  <a:prstClr val="black"/>
                </a:solidFill>
                <a:latin typeface="Microsoft YaHei"/>
                <a:ea typeface="Microsoft YaHei"/>
              </a:rPr>
              <a:t>：</a:t>
            </a:r>
            <a:r>
              <a:rPr lang="en-US" altLang="zh-CN" sz="2400" dirty="0">
                <a:solidFill>
                  <a:prstClr val="black"/>
                </a:solidFill>
                <a:latin typeface="Microsoft YaHei"/>
                <a:ea typeface="Microsoft YaHei"/>
              </a:rPr>
              <a:t>N</a:t>
            </a:r>
            <a:r>
              <a:rPr lang="zh-CN" altLang="en-US" sz="2400" dirty="0">
                <a:solidFill>
                  <a:prstClr val="black"/>
                </a:solidFill>
                <a:latin typeface="Microsoft YaHei"/>
                <a:ea typeface="Microsoft YaHei"/>
              </a:rPr>
              <a:t>个节点公平划分带宽；</a:t>
            </a:r>
            <a:endParaRPr lang="en-US" altLang="zh-CN" sz="2400" dirty="0">
              <a:solidFill>
                <a:prstClr val="black"/>
              </a:solidFill>
              <a:latin typeface="Microsoft YaHei"/>
              <a:ea typeface="Microsoft YaHei"/>
            </a:endParaRPr>
          </a:p>
          <a:p>
            <a:pPr marL="342900" indent="-342900">
              <a:lnSpc>
                <a:spcPct val="115000"/>
              </a:lnSpc>
              <a:spcBef>
                <a:spcPct val="0"/>
              </a:spcBef>
              <a:buClr>
                <a:srgbClr val="ED7D31"/>
              </a:buClr>
              <a:buFont typeface="Wingdings" panose="05000000000000000000" pitchFamily="2" charset="2"/>
              <a:buChar char="l"/>
            </a:pPr>
            <a:r>
              <a:rPr lang="zh-CN" altLang="en-US" sz="2400" dirty="0">
                <a:solidFill>
                  <a:srgbClr val="FF0000"/>
                </a:solidFill>
                <a:latin typeface="Microsoft YaHei"/>
                <a:ea typeface="Microsoft YaHei"/>
              </a:rPr>
              <a:t>节点带宽有限、效率不高</a:t>
            </a:r>
            <a:r>
              <a:rPr lang="zh-CN" altLang="en-US" sz="2400" dirty="0">
                <a:solidFill>
                  <a:prstClr val="black"/>
                </a:solidFill>
                <a:latin typeface="Microsoft YaHei"/>
                <a:ea typeface="Microsoft YaHei"/>
              </a:rPr>
              <a:t>：节点带宽为</a:t>
            </a:r>
            <a:r>
              <a:rPr lang="en-US" altLang="zh-CN" sz="2400" dirty="0">
                <a:solidFill>
                  <a:prstClr val="black"/>
                </a:solidFill>
                <a:latin typeface="Microsoft YaHei"/>
                <a:ea typeface="Microsoft YaHei"/>
              </a:rPr>
              <a:t>R/N</a:t>
            </a:r>
            <a:r>
              <a:rPr lang="zh-CN" altLang="en-US" sz="2400" dirty="0">
                <a:solidFill>
                  <a:prstClr val="black"/>
                </a:solidFill>
                <a:latin typeface="Microsoft YaHei"/>
                <a:ea typeface="Microsoft YaHei"/>
              </a:rPr>
              <a:t>。</a:t>
            </a:r>
          </a:p>
        </p:txBody>
      </p:sp>
      <p:sp>
        <p:nvSpPr>
          <p:cNvPr id="3" name="矩形 2"/>
          <p:cNvSpPr/>
          <p:nvPr/>
        </p:nvSpPr>
        <p:spPr>
          <a:xfrm>
            <a:off x="863008" y="1790527"/>
            <a:ext cx="10746399" cy="941796"/>
          </a:xfrm>
          <a:prstGeom prst="rect">
            <a:avLst/>
          </a:prstGeom>
        </p:spPr>
        <p:txBody>
          <a:bodyPr wrap="square">
            <a:spAutoFit/>
          </a:bodyPr>
          <a:lstStyle/>
          <a:p>
            <a:pPr>
              <a:lnSpc>
                <a:spcPct val="115000"/>
              </a:lnSpc>
              <a:spcBef>
                <a:spcPct val="10000"/>
              </a:spcBef>
            </a:pPr>
            <a:r>
              <a:rPr lang="zh-CN" altLang="en-US" sz="2400" dirty="0">
                <a:solidFill>
                  <a:prstClr val="black"/>
                </a:solidFill>
                <a:latin typeface="Microsoft YaHei"/>
              </a:rPr>
              <a:t>将总信道带宽 </a:t>
            </a:r>
            <a:r>
              <a:rPr lang="en-US" altLang="zh-CN" sz="2400" dirty="0">
                <a:solidFill>
                  <a:prstClr val="black"/>
                </a:solidFill>
                <a:latin typeface="Microsoft YaHei"/>
              </a:rPr>
              <a:t>R b/s</a:t>
            </a:r>
            <a:r>
              <a:rPr lang="zh-CN" altLang="en-US" sz="2400" dirty="0">
                <a:solidFill>
                  <a:srgbClr val="FF0000"/>
                </a:solidFill>
                <a:latin typeface="Microsoft YaHei"/>
              </a:rPr>
              <a:t>划分为 </a:t>
            </a:r>
            <a:r>
              <a:rPr lang="en-US" altLang="zh-CN" sz="2400" dirty="0">
                <a:solidFill>
                  <a:srgbClr val="FF0000"/>
                </a:solidFill>
                <a:latin typeface="Microsoft YaHei"/>
              </a:rPr>
              <a:t>N </a:t>
            </a:r>
            <a:r>
              <a:rPr lang="zh-CN" altLang="en-US" sz="2400" dirty="0">
                <a:solidFill>
                  <a:srgbClr val="FF0000"/>
                </a:solidFill>
                <a:latin typeface="Microsoft YaHei"/>
              </a:rPr>
              <a:t>个较小信道</a:t>
            </a:r>
            <a:r>
              <a:rPr lang="zh-CN" altLang="en-US" sz="2400" dirty="0">
                <a:solidFill>
                  <a:prstClr val="black"/>
                </a:solidFill>
                <a:latin typeface="Microsoft YaHei"/>
              </a:rPr>
              <a:t>（频段，带宽为</a:t>
            </a:r>
            <a:r>
              <a:rPr lang="en-US" altLang="zh-CN" sz="2400" dirty="0">
                <a:solidFill>
                  <a:prstClr val="black"/>
                </a:solidFill>
                <a:latin typeface="Microsoft YaHei"/>
              </a:rPr>
              <a:t>R/N</a:t>
            </a:r>
            <a:r>
              <a:rPr lang="zh-CN" altLang="en-US" sz="2400" dirty="0">
                <a:solidFill>
                  <a:prstClr val="black"/>
                </a:solidFill>
                <a:latin typeface="Microsoft YaHei"/>
              </a:rPr>
              <a:t>），分别分配给 </a:t>
            </a:r>
            <a:r>
              <a:rPr lang="en-US" altLang="zh-CN" sz="2400" dirty="0">
                <a:solidFill>
                  <a:prstClr val="black"/>
                </a:solidFill>
                <a:latin typeface="Microsoft YaHei"/>
              </a:rPr>
              <a:t>N </a:t>
            </a:r>
            <a:r>
              <a:rPr lang="zh-CN" altLang="en-US" sz="2400" dirty="0">
                <a:solidFill>
                  <a:prstClr val="black"/>
                </a:solidFill>
                <a:latin typeface="Microsoft YaHei"/>
              </a:rPr>
              <a:t>个节点。例： </a:t>
            </a:r>
            <a:r>
              <a:rPr lang="en-US" altLang="zh-CN" sz="2400" dirty="0">
                <a:solidFill>
                  <a:prstClr val="black"/>
                </a:solidFill>
                <a:latin typeface="Microsoft YaHei"/>
              </a:rPr>
              <a:t>6</a:t>
            </a:r>
            <a:r>
              <a:rPr lang="zh-CN" altLang="en-US" sz="2400" dirty="0">
                <a:solidFill>
                  <a:prstClr val="black"/>
                </a:solidFill>
                <a:latin typeface="Microsoft YaHei"/>
              </a:rPr>
              <a:t>个站点的</a:t>
            </a:r>
            <a:r>
              <a:rPr lang="en-US" altLang="zh-CN" sz="2400" dirty="0">
                <a:solidFill>
                  <a:prstClr val="black"/>
                </a:solidFill>
                <a:latin typeface="Microsoft YaHei"/>
              </a:rPr>
              <a:t>LAN, </a:t>
            </a:r>
            <a:r>
              <a:rPr lang="zh-CN" altLang="en-US" sz="2400" dirty="0">
                <a:solidFill>
                  <a:prstClr val="black"/>
                </a:solidFill>
                <a:latin typeface="Microsoft YaHei"/>
              </a:rPr>
              <a:t>频带</a:t>
            </a:r>
            <a:r>
              <a:rPr lang="en-US" altLang="zh-CN" sz="2400" dirty="0">
                <a:solidFill>
                  <a:prstClr val="black"/>
                </a:solidFill>
                <a:latin typeface="Microsoft YaHei"/>
              </a:rPr>
              <a:t>1</a:t>
            </a:r>
            <a:r>
              <a:rPr lang="zh-CN" altLang="en-US" sz="2400" dirty="0">
                <a:solidFill>
                  <a:prstClr val="black"/>
                </a:solidFill>
                <a:latin typeface="Microsoft YaHei"/>
              </a:rPr>
              <a:t>、</a:t>
            </a:r>
            <a:r>
              <a:rPr lang="en-US" altLang="zh-CN" sz="2400" dirty="0">
                <a:solidFill>
                  <a:prstClr val="black"/>
                </a:solidFill>
                <a:latin typeface="Microsoft YaHei"/>
              </a:rPr>
              <a:t>3</a:t>
            </a:r>
            <a:r>
              <a:rPr lang="zh-CN" altLang="en-US" sz="2400" dirty="0">
                <a:solidFill>
                  <a:prstClr val="black"/>
                </a:solidFill>
                <a:latin typeface="Microsoft YaHei"/>
              </a:rPr>
              <a:t>、</a:t>
            </a:r>
            <a:r>
              <a:rPr lang="en-US" altLang="zh-CN" sz="2400" dirty="0">
                <a:solidFill>
                  <a:prstClr val="black"/>
                </a:solidFill>
                <a:latin typeface="Microsoft YaHei"/>
              </a:rPr>
              <a:t>4 </a:t>
            </a:r>
            <a:r>
              <a:rPr lang="zh-CN" altLang="en-US" sz="2400" dirty="0">
                <a:solidFill>
                  <a:prstClr val="black"/>
                </a:solidFill>
                <a:latin typeface="Microsoft YaHei"/>
              </a:rPr>
              <a:t>有分组</a:t>
            </a:r>
            <a:r>
              <a:rPr lang="en-US" altLang="zh-CN" sz="2400" dirty="0">
                <a:solidFill>
                  <a:prstClr val="black"/>
                </a:solidFill>
                <a:latin typeface="Microsoft YaHei"/>
              </a:rPr>
              <a:t>, </a:t>
            </a:r>
            <a:r>
              <a:rPr lang="zh-CN" altLang="en-US" sz="2400" dirty="0">
                <a:solidFill>
                  <a:prstClr val="black"/>
                </a:solidFill>
                <a:latin typeface="Microsoft YaHei"/>
              </a:rPr>
              <a:t>频带</a:t>
            </a:r>
            <a:r>
              <a:rPr lang="en-US" altLang="zh-CN" sz="2400" dirty="0">
                <a:solidFill>
                  <a:prstClr val="black"/>
                </a:solidFill>
                <a:latin typeface="Microsoft YaHei"/>
              </a:rPr>
              <a:t>2</a:t>
            </a:r>
            <a:r>
              <a:rPr lang="zh-CN" altLang="en-US" sz="2400" dirty="0">
                <a:solidFill>
                  <a:prstClr val="black"/>
                </a:solidFill>
                <a:latin typeface="Microsoft YaHei"/>
              </a:rPr>
              <a:t>、</a:t>
            </a:r>
            <a:r>
              <a:rPr lang="en-US" altLang="zh-CN" sz="2400" dirty="0">
                <a:solidFill>
                  <a:prstClr val="black"/>
                </a:solidFill>
                <a:latin typeface="Microsoft YaHei"/>
              </a:rPr>
              <a:t>5</a:t>
            </a:r>
            <a:r>
              <a:rPr lang="zh-CN" altLang="en-US" sz="2400" dirty="0">
                <a:solidFill>
                  <a:prstClr val="black"/>
                </a:solidFill>
                <a:latin typeface="Microsoft YaHei"/>
              </a:rPr>
              <a:t>、</a:t>
            </a:r>
            <a:r>
              <a:rPr lang="en-US" altLang="zh-CN" sz="2400" dirty="0">
                <a:solidFill>
                  <a:prstClr val="black"/>
                </a:solidFill>
                <a:latin typeface="Microsoft YaHei"/>
              </a:rPr>
              <a:t>6 </a:t>
            </a:r>
            <a:r>
              <a:rPr lang="zh-CN" altLang="en-US" sz="2400" dirty="0">
                <a:solidFill>
                  <a:prstClr val="black"/>
                </a:solidFill>
                <a:latin typeface="Microsoft YaHei"/>
              </a:rPr>
              <a:t>空闲</a:t>
            </a:r>
            <a:endParaRPr lang="en-US" altLang="zh-CN" sz="2800" dirty="0">
              <a:solidFill>
                <a:prstClr val="black"/>
              </a:solidFill>
              <a:latin typeface="Microsoft YaHei"/>
            </a:endParaRPr>
          </a:p>
        </p:txBody>
      </p:sp>
      <p:sp>
        <p:nvSpPr>
          <p:cNvPr id="36" name="Rectangle 2"/>
          <p:cNvSpPr txBox="1">
            <a:spLocks noChangeArrowheads="1"/>
          </p:cNvSpPr>
          <p:nvPr/>
        </p:nvSpPr>
        <p:spPr>
          <a:xfrm>
            <a:off x="-1" y="228600"/>
            <a:ext cx="120376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prstClr val="black"/>
                </a:solidFill>
              </a:rPr>
              <a:t>5.3.1   </a:t>
            </a:r>
            <a:r>
              <a:rPr lang="zh-CN" altLang="en-US" dirty="0">
                <a:solidFill>
                  <a:prstClr val="black"/>
                </a:solidFill>
              </a:rPr>
              <a:t>信道划分协议</a:t>
            </a:r>
          </a:p>
        </p:txBody>
      </p:sp>
    </p:spTree>
    <p:extLst>
      <p:ext uri="{BB962C8B-B14F-4D97-AF65-F5344CB8AC3E}">
        <p14:creationId xmlns:p14="http://schemas.microsoft.com/office/powerpoint/2010/main" val="2270923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4294967295"/>
          </p:nvPr>
        </p:nvSpPr>
        <p:spPr>
          <a:xfrm>
            <a:off x="714566" y="1197379"/>
            <a:ext cx="10964863" cy="644525"/>
          </a:xfrm>
          <a:prstGeom prst="rect">
            <a:avLst/>
          </a:prstGeom>
        </p:spPr>
        <p:txBody>
          <a:bodyPr/>
          <a:lstStyle/>
          <a:p>
            <a:pPr marL="0" indent="0">
              <a:lnSpc>
                <a:spcPct val="115000"/>
              </a:lnSpc>
              <a:spcBef>
                <a:spcPct val="10000"/>
              </a:spcBef>
            </a:pPr>
            <a:r>
              <a:rPr lang="zh-CN" altLang="en-US" sz="2400" b="1" dirty="0">
                <a:solidFill>
                  <a:srgbClr val="FF0000"/>
                </a:solidFill>
                <a:latin typeface="+mn-ea"/>
              </a:rPr>
              <a:t> 码分多路访问</a:t>
            </a:r>
            <a:r>
              <a:rPr lang="en-US" altLang="zh-CN" sz="2400" b="1" dirty="0">
                <a:solidFill>
                  <a:srgbClr val="FF0000"/>
                </a:solidFill>
                <a:latin typeface="+mn-ea"/>
              </a:rPr>
              <a:t>CDMA (frequency division multiple access)</a:t>
            </a:r>
            <a:r>
              <a:rPr lang="zh-CN" altLang="en-US" sz="2400" b="1" dirty="0">
                <a:solidFill>
                  <a:srgbClr val="FF0000"/>
                </a:solidFill>
                <a:latin typeface="+mn-ea"/>
              </a:rPr>
              <a:t>：</a:t>
            </a:r>
          </a:p>
        </p:txBody>
      </p:sp>
      <p:sp>
        <p:nvSpPr>
          <p:cNvPr id="3" name="矩形 2"/>
          <p:cNvSpPr/>
          <p:nvPr/>
        </p:nvSpPr>
        <p:spPr>
          <a:xfrm>
            <a:off x="863008" y="1790527"/>
            <a:ext cx="10746399" cy="2421625"/>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600" dirty="0"/>
              <a:t>每个节点分配一个唯一的编码</a:t>
            </a:r>
          </a:p>
          <a:p>
            <a:pPr marL="342900" indent="-342900">
              <a:lnSpc>
                <a:spcPct val="150000"/>
              </a:lnSpc>
              <a:buFont typeface="Wingdings" panose="05000000000000000000" pitchFamily="2" charset="2"/>
              <a:buChar char="l"/>
            </a:pPr>
            <a:r>
              <a:rPr lang="zh-CN" altLang="en-US" sz="2600" dirty="0"/>
              <a:t>每个节点用它唯一的编码来对它发送的数据进行编码</a:t>
            </a:r>
          </a:p>
          <a:p>
            <a:pPr marL="342900" indent="-342900">
              <a:lnSpc>
                <a:spcPct val="150000"/>
              </a:lnSpc>
              <a:buFont typeface="Wingdings" panose="05000000000000000000" pitchFamily="2" charset="2"/>
              <a:buChar char="l"/>
            </a:pPr>
            <a:r>
              <a:rPr lang="zh-CN" altLang="en-US" sz="2600" dirty="0"/>
              <a:t>允许多个节点“共存” ，信号可叠加，即可以同时传输数据而无冲突 </a:t>
            </a:r>
            <a:r>
              <a:rPr lang="en-US" altLang="zh-CN" sz="2600" dirty="0"/>
              <a:t>(</a:t>
            </a:r>
            <a:r>
              <a:rPr lang="zh-CN" altLang="en-US" sz="2600" dirty="0"/>
              <a:t>如果编码 是“正交化”的</a:t>
            </a:r>
            <a:r>
              <a:rPr lang="en-US" altLang="zh-CN" sz="2600" dirty="0"/>
              <a:t>)</a:t>
            </a:r>
          </a:p>
        </p:txBody>
      </p:sp>
      <p:sp>
        <p:nvSpPr>
          <p:cNvPr id="36" name="Rectangle 2"/>
          <p:cNvSpPr txBox="1">
            <a:spLocks noChangeArrowheads="1"/>
          </p:cNvSpPr>
          <p:nvPr/>
        </p:nvSpPr>
        <p:spPr>
          <a:xfrm>
            <a:off x="-1" y="228600"/>
            <a:ext cx="120376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prstClr val="black"/>
                </a:solidFill>
              </a:rPr>
              <a:t>5.3.1   </a:t>
            </a:r>
            <a:r>
              <a:rPr lang="zh-CN" altLang="en-US" dirty="0">
                <a:solidFill>
                  <a:prstClr val="black"/>
                </a:solidFill>
              </a:rPr>
              <a:t>信道划分协议</a:t>
            </a:r>
          </a:p>
        </p:txBody>
      </p:sp>
    </p:spTree>
    <p:extLst>
      <p:ext uri="{BB962C8B-B14F-4D97-AF65-F5344CB8AC3E}">
        <p14:creationId xmlns:p14="http://schemas.microsoft.com/office/powerpoint/2010/main" val="297087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C0B4775-3995-4804-A743-87F52207DE42}" type="slidenum">
              <a:rPr lang="en-US" altLang="zh-CN" sz="1200" smtClean="0">
                <a:solidFill>
                  <a:prstClr val="black"/>
                </a:solidFill>
                <a:latin typeface="Arial" pitchFamily="34" charset="0"/>
              </a:rPr>
              <a:pPr>
                <a:spcBef>
                  <a:spcPct val="0"/>
                </a:spcBef>
                <a:buClrTx/>
                <a:buSzTx/>
                <a:buFontTx/>
                <a:buNone/>
              </a:pPr>
              <a:t>44</a:t>
            </a:fld>
            <a:endParaRPr lang="en-US" altLang="zh-CN" sz="1200">
              <a:solidFill>
                <a:prstClr val="black"/>
              </a:solidFill>
              <a:latin typeface="Arial" pitchFamily="34" charset="0"/>
            </a:endParaRPr>
          </a:p>
        </p:txBody>
      </p:sp>
      <p:sp>
        <p:nvSpPr>
          <p:cNvPr id="39939"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5.3.2  </a:t>
            </a:r>
            <a:r>
              <a:rPr lang="zh-CN" altLang="en-US" dirty="0">
                <a:latin typeface="+mj-ea"/>
              </a:rPr>
              <a:t>随机访问协议</a:t>
            </a:r>
          </a:p>
        </p:txBody>
      </p:sp>
      <p:sp>
        <p:nvSpPr>
          <p:cNvPr id="805891" name="Rectangle 3"/>
          <p:cNvSpPr>
            <a:spLocks noGrp="1" noChangeArrowheads="1"/>
          </p:cNvSpPr>
          <p:nvPr>
            <p:ph type="body" idx="4294967295"/>
          </p:nvPr>
        </p:nvSpPr>
        <p:spPr>
          <a:xfrm>
            <a:off x="509286" y="1264535"/>
            <a:ext cx="10363200" cy="4648200"/>
          </a:xfrm>
          <a:prstGeom prst="rect">
            <a:avLst/>
          </a:prstGeom>
        </p:spPr>
        <p:txBody>
          <a:bodyPr/>
          <a:lstStyle/>
          <a:p>
            <a:pPr marL="0" indent="0" eaLnBrk="1">
              <a:lnSpc>
                <a:spcPct val="115000"/>
              </a:lnSpc>
              <a:buNone/>
            </a:pPr>
            <a:r>
              <a:rPr lang="zh-CN" altLang="en-US" sz="2400" i="1" dirty="0">
                <a:solidFill>
                  <a:schemeClr val="accent2"/>
                </a:solidFill>
                <a:latin typeface="+mn-ea"/>
              </a:rPr>
              <a:t>基本思想：</a:t>
            </a:r>
          </a:p>
          <a:p>
            <a:pPr>
              <a:lnSpc>
                <a:spcPct val="115000"/>
              </a:lnSpc>
            </a:pPr>
            <a:r>
              <a:rPr lang="zh-CN" altLang="en-US" sz="2400" dirty="0">
                <a:latin typeface="+mn-ea"/>
              </a:rPr>
              <a:t>发送节点以信道全部速率（</a:t>
            </a:r>
            <a:r>
              <a:rPr lang="en-US" altLang="zh-CN" sz="2400" i="1" dirty="0">
                <a:latin typeface="+mn-ea"/>
              </a:rPr>
              <a:t>R</a:t>
            </a:r>
            <a:r>
              <a:rPr lang="en-US" altLang="zh-CN" sz="2400" dirty="0">
                <a:latin typeface="+mn-ea"/>
              </a:rPr>
              <a:t> b/s</a:t>
            </a:r>
            <a:r>
              <a:rPr lang="zh-CN" altLang="en-US" sz="2400" dirty="0">
                <a:latin typeface="+mn-ea"/>
              </a:rPr>
              <a:t>）发送；</a:t>
            </a:r>
          </a:p>
          <a:p>
            <a:pPr>
              <a:lnSpc>
                <a:spcPct val="115000"/>
              </a:lnSpc>
            </a:pPr>
            <a:r>
              <a:rPr lang="zh-CN" altLang="en-US" sz="2400" dirty="0">
                <a:latin typeface="+mn-ea"/>
              </a:rPr>
              <a:t>发生冲突时，冲突的每个节点分别等待一个随机时间，再重发，直到帧</a:t>
            </a:r>
            <a:r>
              <a:rPr lang="en-US" altLang="zh-CN" sz="2400" dirty="0">
                <a:latin typeface="+mn-ea"/>
              </a:rPr>
              <a:t>(</a:t>
            </a:r>
            <a:r>
              <a:rPr lang="zh-CN" altLang="en-US" sz="2400" dirty="0">
                <a:latin typeface="+mn-ea"/>
              </a:rPr>
              <a:t>分组</a:t>
            </a:r>
            <a:r>
              <a:rPr lang="en-US" altLang="zh-CN" sz="2400" dirty="0">
                <a:latin typeface="+mn-ea"/>
              </a:rPr>
              <a:t>)</a:t>
            </a:r>
            <a:r>
              <a:rPr lang="zh-CN" altLang="en-US" sz="2400" dirty="0">
                <a:latin typeface="+mn-ea"/>
              </a:rPr>
              <a:t>发送成功</a:t>
            </a:r>
            <a:endParaRPr lang="en-US" altLang="zh-CN" sz="2400" dirty="0">
              <a:latin typeface="+mn-ea"/>
            </a:endParaRPr>
          </a:p>
          <a:p>
            <a:pPr>
              <a:lnSpc>
                <a:spcPct val="115000"/>
              </a:lnSpc>
            </a:pPr>
            <a:r>
              <a:rPr lang="zh-CN" altLang="en-US" sz="2400" dirty="0">
                <a:latin typeface="+mn-ea"/>
              </a:rPr>
              <a:t>节点间没有协调者</a:t>
            </a:r>
          </a:p>
          <a:p>
            <a:pPr marL="0" indent="0" eaLnBrk="1">
              <a:lnSpc>
                <a:spcPct val="115000"/>
              </a:lnSpc>
              <a:buNone/>
            </a:pPr>
            <a:r>
              <a:rPr lang="zh-CN" altLang="en-US" sz="2400" i="1" dirty="0">
                <a:solidFill>
                  <a:schemeClr val="accent2"/>
                </a:solidFill>
                <a:latin typeface="+mn-ea"/>
              </a:rPr>
              <a:t>典型随机访问协议：</a:t>
            </a:r>
            <a:endParaRPr lang="zh-CN" altLang="en-US" sz="2400" dirty="0">
              <a:solidFill>
                <a:schemeClr val="accent2"/>
              </a:solidFill>
              <a:latin typeface="+mn-ea"/>
            </a:endParaRPr>
          </a:p>
          <a:p>
            <a:pPr>
              <a:lnSpc>
                <a:spcPct val="115000"/>
              </a:lnSpc>
            </a:pPr>
            <a:r>
              <a:rPr lang="en-US" altLang="zh-CN" sz="2400" dirty="0">
                <a:latin typeface="+mn-ea"/>
                <a:hlinkClick r:id="" action="ppaction://noaction"/>
              </a:rPr>
              <a:t>ALOHA</a:t>
            </a:r>
            <a:r>
              <a:rPr lang="zh-CN" altLang="en-US" sz="2400" dirty="0">
                <a:latin typeface="+mn-ea"/>
                <a:hlinkClick r:id="" action="ppaction://noaction"/>
              </a:rPr>
              <a:t>协议</a:t>
            </a:r>
            <a:r>
              <a:rPr lang="en-US" altLang="zh-CN" sz="2400" dirty="0">
                <a:latin typeface="+mn-ea"/>
              </a:rPr>
              <a:t>(</a:t>
            </a:r>
            <a:r>
              <a:rPr lang="zh-CN" altLang="en-US" sz="2400" dirty="0">
                <a:latin typeface="+mn-ea"/>
              </a:rPr>
              <a:t>纯</a:t>
            </a:r>
            <a:r>
              <a:rPr lang="en-US" altLang="zh-CN" sz="2400" dirty="0">
                <a:latin typeface="+mn-ea"/>
              </a:rPr>
              <a:t>ALOHA</a:t>
            </a:r>
            <a:r>
              <a:rPr lang="zh-CN" altLang="en-US" sz="2400" dirty="0">
                <a:latin typeface="+mn-ea"/>
              </a:rPr>
              <a:t>，时隙</a:t>
            </a:r>
            <a:r>
              <a:rPr lang="en-US" altLang="zh-CN" sz="2400" dirty="0">
                <a:latin typeface="+mn-ea"/>
              </a:rPr>
              <a:t>ALOHA)</a:t>
            </a:r>
            <a:endParaRPr lang="zh-CN" altLang="en-US" sz="2400" dirty="0">
              <a:latin typeface="+mn-ea"/>
            </a:endParaRPr>
          </a:p>
          <a:p>
            <a:pPr>
              <a:lnSpc>
                <a:spcPct val="115000"/>
              </a:lnSpc>
            </a:pPr>
            <a:r>
              <a:rPr lang="zh-CN" altLang="en-US" sz="2400" dirty="0">
                <a:latin typeface="+mn-ea"/>
                <a:hlinkClick r:id="" action="ppaction://noaction"/>
              </a:rPr>
              <a:t>载波监听多路访问</a:t>
            </a:r>
            <a:r>
              <a:rPr lang="en-US" altLang="zh-CN" sz="2400" dirty="0">
                <a:latin typeface="+mn-ea"/>
                <a:hlinkClick r:id="" action="ppaction://noaction"/>
              </a:rPr>
              <a:t>CSMA</a:t>
            </a:r>
            <a:r>
              <a:rPr lang="zh-CN" altLang="en-US" sz="2400" dirty="0">
                <a:latin typeface="+mn-ea"/>
                <a:hlinkClick r:id="" action="ppaction://noaction"/>
              </a:rPr>
              <a:t>协议</a:t>
            </a:r>
            <a:endParaRPr lang="zh-CN" altLang="en-US" sz="2400" dirty="0">
              <a:latin typeface="+mn-ea"/>
            </a:endParaRPr>
          </a:p>
          <a:p>
            <a:pPr>
              <a:lnSpc>
                <a:spcPct val="115000"/>
              </a:lnSpc>
            </a:pPr>
            <a:r>
              <a:rPr lang="zh-CN" altLang="en-US" sz="2400" u="sng" dirty="0">
                <a:solidFill>
                  <a:schemeClr val="accent5"/>
                </a:solidFill>
                <a:latin typeface="+mn-ea"/>
              </a:rPr>
              <a:t>带冲突检测的载波监听多路访问</a:t>
            </a:r>
            <a:r>
              <a:rPr lang="en-US" altLang="zh-CN" sz="2400" u="sng" dirty="0">
                <a:solidFill>
                  <a:schemeClr val="accent5"/>
                </a:solidFill>
                <a:latin typeface="+mn-ea"/>
              </a:rPr>
              <a:t>CSMA/CD </a:t>
            </a:r>
          </a:p>
          <a:p>
            <a:pPr>
              <a:lnSpc>
                <a:spcPct val="115000"/>
              </a:lnSpc>
            </a:pPr>
            <a:r>
              <a:rPr lang="zh-CN" altLang="en-US" sz="2400" u="sng" dirty="0">
                <a:solidFill>
                  <a:schemeClr val="accent5"/>
                </a:solidFill>
                <a:latin typeface="+mn-ea"/>
              </a:rPr>
              <a:t>带冲突避免的载波监听多路访问</a:t>
            </a:r>
            <a:r>
              <a:rPr lang="en-US" altLang="zh-CN" sz="2400" u="sng" dirty="0">
                <a:solidFill>
                  <a:schemeClr val="accent5"/>
                </a:solidFill>
                <a:latin typeface="+mn-ea"/>
              </a:rPr>
              <a:t>CSMA/CA</a:t>
            </a:r>
            <a:endParaRPr lang="zh-CN" altLang="en-US" sz="2400" u="sng" dirty="0">
              <a:solidFill>
                <a:schemeClr val="accent5"/>
              </a:solidFill>
              <a:latin typeface="+mn-ea"/>
            </a:endParaRPr>
          </a:p>
        </p:txBody>
      </p:sp>
    </p:spTree>
    <p:extLst>
      <p:ext uri="{BB962C8B-B14F-4D97-AF65-F5344CB8AC3E}">
        <p14:creationId xmlns:p14="http://schemas.microsoft.com/office/powerpoint/2010/main" val="3229277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05891">
                                            <p:txEl>
                                              <p:pRg st="4" end="4"/>
                                            </p:txEl>
                                          </p:spTgt>
                                        </p:tgtEl>
                                        <p:attrNameLst>
                                          <p:attrName>style.visibility</p:attrName>
                                        </p:attrNameLst>
                                      </p:cBhvr>
                                      <p:to>
                                        <p:strVal val="visible"/>
                                      </p:to>
                                    </p:set>
                                    <p:animEffect transition="in" filter="blinds(horizontal)">
                                      <p:cBhvr>
                                        <p:cTn id="7" dur="500"/>
                                        <p:tgtEl>
                                          <p:spTgt spid="805891">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05891">
                                            <p:txEl>
                                              <p:pRg st="5" end="5"/>
                                            </p:txEl>
                                          </p:spTgt>
                                        </p:tgtEl>
                                        <p:attrNameLst>
                                          <p:attrName>style.visibility</p:attrName>
                                        </p:attrNameLst>
                                      </p:cBhvr>
                                      <p:to>
                                        <p:strVal val="visible"/>
                                      </p:to>
                                    </p:set>
                                    <p:animEffect transition="in" filter="blinds(horizontal)">
                                      <p:cBhvr>
                                        <p:cTn id="10" dur="500"/>
                                        <p:tgtEl>
                                          <p:spTgt spid="805891">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05891">
                                            <p:txEl>
                                              <p:pRg st="6" end="6"/>
                                            </p:txEl>
                                          </p:spTgt>
                                        </p:tgtEl>
                                        <p:attrNameLst>
                                          <p:attrName>style.visibility</p:attrName>
                                        </p:attrNameLst>
                                      </p:cBhvr>
                                      <p:to>
                                        <p:strVal val="visible"/>
                                      </p:to>
                                    </p:set>
                                    <p:animEffect transition="in" filter="blinds(horizontal)">
                                      <p:cBhvr>
                                        <p:cTn id="13" dur="500"/>
                                        <p:tgtEl>
                                          <p:spTgt spid="805891">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05891">
                                            <p:txEl>
                                              <p:pRg st="7" end="7"/>
                                            </p:txEl>
                                          </p:spTgt>
                                        </p:tgtEl>
                                        <p:attrNameLst>
                                          <p:attrName>style.visibility</p:attrName>
                                        </p:attrNameLst>
                                      </p:cBhvr>
                                      <p:to>
                                        <p:strVal val="visible"/>
                                      </p:to>
                                    </p:set>
                                    <p:animEffect transition="in" filter="blinds(horizontal)">
                                      <p:cBhvr>
                                        <p:cTn id="16" dur="500"/>
                                        <p:tgtEl>
                                          <p:spTgt spid="805891">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05891">
                                            <p:txEl>
                                              <p:pRg st="8" end="8"/>
                                            </p:txEl>
                                          </p:spTgt>
                                        </p:tgtEl>
                                        <p:attrNameLst>
                                          <p:attrName>style.visibility</p:attrName>
                                        </p:attrNameLst>
                                      </p:cBhvr>
                                      <p:to>
                                        <p:strVal val="visible"/>
                                      </p:to>
                                    </p:set>
                                    <p:animEffect transition="in" filter="blinds(horizontal)">
                                      <p:cBhvr>
                                        <p:cTn id="19" dur="500"/>
                                        <p:tgtEl>
                                          <p:spTgt spid="8058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91F9F0FC-FA77-4CCD-B9EE-163EAB150A14}" type="slidenum">
              <a:rPr lang="en-US" altLang="zh-CN" sz="1200" smtClean="0">
                <a:solidFill>
                  <a:prstClr val="black"/>
                </a:solidFill>
                <a:latin typeface="Arial" pitchFamily="34" charset="0"/>
              </a:rPr>
              <a:pPr>
                <a:spcBef>
                  <a:spcPct val="0"/>
                </a:spcBef>
                <a:buClrTx/>
                <a:buSzTx/>
                <a:buFontTx/>
                <a:buNone/>
              </a:pPr>
              <a:t>45</a:t>
            </a:fld>
            <a:endParaRPr lang="en-US" altLang="zh-CN" sz="1200">
              <a:solidFill>
                <a:prstClr val="black"/>
              </a:solidFill>
              <a:latin typeface="Arial" pitchFamily="34" charset="0"/>
            </a:endParaRPr>
          </a:p>
        </p:txBody>
      </p:sp>
      <p:sp>
        <p:nvSpPr>
          <p:cNvPr id="40963"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ALOHA</a:t>
            </a:r>
            <a:endParaRPr lang="zh-CN" altLang="en-US" i="1" dirty="0">
              <a:latin typeface="+mj-ea"/>
            </a:endParaRPr>
          </a:p>
        </p:txBody>
      </p:sp>
      <p:sp>
        <p:nvSpPr>
          <p:cNvPr id="806915" name="Rectangle 3"/>
          <p:cNvSpPr>
            <a:spLocks noGrp="1" noChangeArrowheads="1"/>
          </p:cNvSpPr>
          <p:nvPr>
            <p:ph type="body" idx="4294967295"/>
          </p:nvPr>
        </p:nvSpPr>
        <p:spPr>
          <a:xfrm>
            <a:off x="995423" y="1209676"/>
            <a:ext cx="10363200" cy="5080000"/>
          </a:xfrm>
          <a:prstGeom prst="rect">
            <a:avLst/>
          </a:prstGeom>
        </p:spPr>
        <p:txBody>
          <a:bodyPr/>
          <a:lstStyle/>
          <a:p>
            <a:pPr marL="0" indent="0" eaLnBrk="1">
              <a:lnSpc>
                <a:spcPct val="120000"/>
              </a:lnSpc>
              <a:spcBef>
                <a:spcPct val="5000"/>
              </a:spcBef>
              <a:buNone/>
            </a:pPr>
            <a:r>
              <a:rPr lang="en-US" altLang="zh-CN" sz="2400" i="1" dirty="0">
                <a:solidFill>
                  <a:srgbClr val="FF0000"/>
                </a:solidFill>
                <a:latin typeface="+mn-ea"/>
              </a:rPr>
              <a:t>ALOHA</a:t>
            </a:r>
            <a:r>
              <a:rPr lang="zh-CN" altLang="en-US" sz="2400" i="1" dirty="0">
                <a:solidFill>
                  <a:srgbClr val="FF0000"/>
                </a:solidFill>
                <a:latin typeface="+mn-ea"/>
              </a:rPr>
              <a:t>：</a:t>
            </a:r>
            <a:r>
              <a:rPr lang="zh-CN" altLang="en-US" sz="2400" dirty="0">
                <a:latin typeface="+mn-ea"/>
              </a:rPr>
              <a:t>夏威夷大学研制的一个无线电广播通信网（</a:t>
            </a:r>
            <a:r>
              <a:rPr lang="en-US" altLang="zh-CN" sz="2400" dirty="0">
                <a:latin typeface="+mn-ea"/>
              </a:rPr>
              <a:t>20</a:t>
            </a:r>
            <a:r>
              <a:rPr lang="zh-CN" altLang="en-US" sz="2400" dirty="0">
                <a:latin typeface="+mn-ea"/>
              </a:rPr>
              <a:t>世纪</a:t>
            </a:r>
            <a:r>
              <a:rPr lang="en-US" altLang="zh-CN" sz="2400" dirty="0">
                <a:latin typeface="+mn-ea"/>
              </a:rPr>
              <a:t>70</a:t>
            </a:r>
            <a:r>
              <a:rPr lang="zh-CN" altLang="en-US" sz="2400" dirty="0">
                <a:latin typeface="+mn-ea"/>
              </a:rPr>
              <a:t>年代初），采用</a:t>
            </a:r>
            <a:r>
              <a:rPr lang="zh-CN" altLang="en-US" sz="2400" dirty="0">
                <a:solidFill>
                  <a:srgbClr val="FF0000"/>
                </a:solidFill>
                <a:latin typeface="+mn-ea"/>
              </a:rPr>
              <a:t>星型拓扑结构</a:t>
            </a:r>
            <a:r>
              <a:rPr lang="zh-CN" altLang="en-US" sz="2400" dirty="0">
                <a:latin typeface="+mn-ea"/>
              </a:rPr>
              <a:t>，使地理上分散的用户通过无线电来使用中心主机。</a:t>
            </a:r>
          </a:p>
          <a:p>
            <a:pPr>
              <a:lnSpc>
                <a:spcPct val="120000"/>
              </a:lnSpc>
              <a:spcBef>
                <a:spcPct val="5000"/>
              </a:spcBef>
            </a:pPr>
            <a:r>
              <a:rPr lang="zh-CN" altLang="en-US" sz="2400" dirty="0">
                <a:latin typeface="+mn-ea"/>
              </a:rPr>
              <a:t>中心主机通过下行信道向二级主机广播分组；</a:t>
            </a:r>
          </a:p>
          <a:p>
            <a:pPr>
              <a:lnSpc>
                <a:spcPct val="120000"/>
              </a:lnSpc>
              <a:spcBef>
                <a:spcPct val="5000"/>
              </a:spcBef>
            </a:pPr>
            <a:r>
              <a:rPr lang="zh-CN" altLang="en-US" sz="2400" dirty="0">
                <a:latin typeface="+mn-ea"/>
              </a:rPr>
              <a:t>二级主机通过上行信道向中心主机发送分组（可能会冲突，无线电信道是一个公用信道）。</a:t>
            </a:r>
          </a:p>
          <a:p>
            <a:pPr marL="0" indent="0" eaLnBrk="1">
              <a:lnSpc>
                <a:spcPct val="120000"/>
              </a:lnSpc>
              <a:spcBef>
                <a:spcPct val="5000"/>
              </a:spcBef>
              <a:buNone/>
            </a:pPr>
            <a:r>
              <a:rPr lang="zh-CN" altLang="en-US" sz="2400" dirty="0">
                <a:solidFill>
                  <a:srgbClr val="FF6600"/>
                </a:solidFill>
                <a:latin typeface="+mn-ea"/>
              </a:rPr>
              <a:t>有两种形式：</a:t>
            </a:r>
          </a:p>
          <a:p>
            <a:pPr>
              <a:lnSpc>
                <a:spcPct val="120000"/>
              </a:lnSpc>
              <a:spcBef>
                <a:spcPct val="5000"/>
              </a:spcBef>
            </a:pPr>
            <a:r>
              <a:rPr lang="zh-CN" altLang="en-US" sz="2400" dirty="0">
                <a:latin typeface="+mn-ea"/>
                <a:hlinkClick r:id="" action="ppaction://noaction"/>
              </a:rPr>
              <a:t>纯</a:t>
            </a:r>
            <a:r>
              <a:rPr lang="en-US" altLang="zh-CN" sz="2400" dirty="0">
                <a:latin typeface="+mn-ea"/>
                <a:hlinkClick r:id="" action="ppaction://noaction"/>
              </a:rPr>
              <a:t>ALOHA</a:t>
            </a:r>
            <a:endParaRPr lang="en-US" altLang="zh-CN" sz="2400" dirty="0">
              <a:latin typeface="+mn-ea"/>
            </a:endParaRPr>
          </a:p>
          <a:p>
            <a:pPr>
              <a:lnSpc>
                <a:spcPct val="120000"/>
              </a:lnSpc>
              <a:spcBef>
                <a:spcPct val="5000"/>
              </a:spcBef>
            </a:pPr>
            <a:r>
              <a:rPr lang="zh-CN" altLang="en-US" sz="2400" dirty="0">
                <a:latin typeface="+mn-ea"/>
                <a:hlinkClick r:id="" action="ppaction://noaction"/>
              </a:rPr>
              <a:t>时隙</a:t>
            </a:r>
            <a:r>
              <a:rPr lang="en-US" altLang="zh-CN" sz="2400" dirty="0">
                <a:latin typeface="+mn-ea"/>
                <a:hlinkClick r:id="" action="ppaction://noaction"/>
              </a:rPr>
              <a:t>ALOHA</a:t>
            </a:r>
            <a:endParaRPr lang="zh-CN" altLang="en-US" sz="2400" dirty="0">
              <a:latin typeface="+mn-ea"/>
            </a:endParaRPr>
          </a:p>
        </p:txBody>
      </p:sp>
      <p:grpSp>
        <p:nvGrpSpPr>
          <p:cNvPr id="806916" name="Group 4"/>
          <p:cNvGrpSpPr>
            <a:grpSpLocks/>
          </p:cNvGrpSpPr>
          <p:nvPr/>
        </p:nvGrpSpPr>
        <p:grpSpPr bwMode="auto">
          <a:xfrm>
            <a:off x="5003800" y="3666390"/>
            <a:ext cx="3352800" cy="1385887"/>
            <a:chOff x="3780" y="5652"/>
            <a:chExt cx="3960" cy="2184"/>
          </a:xfrm>
        </p:grpSpPr>
        <p:sp>
          <p:nvSpPr>
            <p:cNvPr id="40966" name="Oval 5"/>
            <p:cNvSpPr>
              <a:spLocks noChangeArrowheads="1"/>
            </p:cNvSpPr>
            <p:nvPr/>
          </p:nvSpPr>
          <p:spPr bwMode="auto">
            <a:xfrm>
              <a:off x="5040" y="6276"/>
              <a:ext cx="1260" cy="78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67" name="Text Box 6"/>
            <p:cNvSpPr txBox="1">
              <a:spLocks noChangeArrowheads="1"/>
            </p:cNvSpPr>
            <p:nvPr/>
          </p:nvSpPr>
          <p:spPr bwMode="auto">
            <a:xfrm>
              <a:off x="5220" y="6432"/>
              <a:ext cx="90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200" dirty="0">
                  <a:solidFill>
                    <a:prstClr val="black"/>
                  </a:solidFill>
                </a:rPr>
                <a:t>中心</a:t>
              </a:r>
              <a:endParaRPr lang="zh-CN" altLang="en-US" sz="1800" dirty="0">
                <a:solidFill>
                  <a:prstClr val="black"/>
                </a:solidFill>
                <a:latin typeface="Comic Sans MS" pitchFamily="66" charset="0"/>
              </a:endParaRPr>
            </a:p>
          </p:txBody>
        </p:sp>
        <p:sp>
          <p:nvSpPr>
            <p:cNvPr id="40968" name="Rectangle 7"/>
            <p:cNvSpPr>
              <a:spLocks noChangeArrowheads="1"/>
            </p:cNvSpPr>
            <p:nvPr/>
          </p:nvSpPr>
          <p:spPr bwMode="auto">
            <a:xfrm>
              <a:off x="3780" y="5652"/>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69" name="Rectangle 8"/>
            <p:cNvSpPr>
              <a:spLocks noChangeArrowheads="1"/>
            </p:cNvSpPr>
            <p:nvPr/>
          </p:nvSpPr>
          <p:spPr bwMode="auto">
            <a:xfrm>
              <a:off x="3780" y="7368"/>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70" name="Rectangle 9"/>
            <p:cNvSpPr>
              <a:spLocks noChangeArrowheads="1"/>
            </p:cNvSpPr>
            <p:nvPr/>
          </p:nvSpPr>
          <p:spPr bwMode="auto">
            <a:xfrm>
              <a:off x="7200" y="7368"/>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71" name="Rectangle 10"/>
            <p:cNvSpPr>
              <a:spLocks noChangeArrowheads="1"/>
            </p:cNvSpPr>
            <p:nvPr/>
          </p:nvSpPr>
          <p:spPr bwMode="auto">
            <a:xfrm>
              <a:off x="7200" y="5652"/>
              <a:ext cx="540" cy="46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40972" name="Freeform 11"/>
            <p:cNvSpPr>
              <a:spLocks/>
            </p:cNvSpPr>
            <p:nvPr/>
          </p:nvSpPr>
          <p:spPr bwMode="auto">
            <a:xfrm>
              <a:off x="6300" y="5964"/>
              <a:ext cx="720" cy="312"/>
            </a:xfrm>
            <a:custGeom>
              <a:avLst/>
              <a:gdLst>
                <a:gd name="T0" fmla="*/ 0 w 720"/>
                <a:gd name="T1" fmla="*/ 312 h 312"/>
                <a:gd name="T2" fmla="*/ 360 w 720"/>
                <a:gd name="T3" fmla="*/ 0 h 312"/>
                <a:gd name="T4" fmla="*/ 360 w 720"/>
                <a:gd name="T5" fmla="*/ 312 h 312"/>
                <a:gd name="T6" fmla="*/ 720 w 720"/>
                <a:gd name="T7" fmla="*/ 0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0" h="312">
                  <a:moveTo>
                    <a:pt x="0" y="312"/>
                  </a:moveTo>
                  <a:cubicBezTo>
                    <a:pt x="150" y="156"/>
                    <a:pt x="300" y="0"/>
                    <a:pt x="360" y="0"/>
                  </a:cubicBezTo>
                  <a:cubicBezTo>
                    <a:pt x="420" y="0"/>
                    <a:pt x="300" y="312"/>
                    <a:pt x="360" y="312"/>
                  </a:cubicBezTo>
                  <a:cubicBezTo>
                    <a:pt x="420" y="312"/>
                    <a:pt x="660" y="52"/>
                    <a:pt x="72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3" name="Freeform 12"/>
            <p:cNvSpPr>
              <a:spLocks/>
            </p:cNvSpPr>
            <p:nvPr/>
          </p:nvSpPr>
          <p:spPr bwMode="auto">
            <a:xfrm>
              <a:off x="4500" y="5964"/>
              <a:ext cx="540" cy="468"/>
            </a:xfrm>
            <a:custGeom>
              <a:avLst/>
              <a:gdLst>
                <a:gd name="T0" fmla="*/ 0 w 540"/>
                <a:gd name="T1" fmla="*/ 0 h 468"/>
                <a:gd name="T2" fmla="*/ 360 w 540"/>
                <a:gd name="T3" fmla="*/ 156 h 468"/>
                <a:gd name="T4" fmla="*/ 180 w 540"/>
                <a:gd name="T5" fmla="*/ 156 h 468"/>
                <a:gd name="T6" fmla="*/ 540 w 540"/>
                <a:gd name="T7" fmla="*/ 468 h 4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 h="468">
                  <a:moveTo>
                    <a:pt x="0" y="0"/>
                  </a:moveTo>
                  <a:cubicBezTo>
                    <a:pt x="165" y="65"/>
                    <a:pt x="330" y="130"/>
                    <a:pt x="360" y="156"/>
                  </a:cubicBezTo>
                  <a:cubicBezTo>
                    <a:pt x="390" y="182"/>
                    <a:pt x="150" y="104"/>
                    <a:pt x="180" y="156"/>
                  </a:cubicBezTo>
                  <a:cubicBezTo>
                    <a:pt x="210" y="208"/>
                    <a:pt x="480" y="416"/>
                    <a:pt x="540" y="468"/>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4" name="Freeform 13"/>
            <p:cNvSpPr>
              <a:spLocks/>
            </p:cNvSpPr>
            <p:nvPr/>
          </p:nvSpPr>
          <p:spPr bwMode="auto">
            <a:xfrm>
              <a:off x="4500" y="7056"/>
              <a:ext cx="720" cy="468"/>
            </a:xfrm>
            <a:custGeom>
              <a:avLst/>
              <a:gdLst>
                <a:gd name="T0" fmla="*/ 0 w 720"/>
                <a:gd name="T1" fmla="*/ 468 h 468"/>
                <a:gd name="T2" fmla="*/ 360 w 720"/>
                <a:gd name="T3" fmla="*/ 156 h 468"/>
                <a:gd name="T4" fmla="*/ 360 w 720"/>
                <a:gd name="T5" fmla="*/ 312 h 468"/>
                <a:gd name="T6" fmla="*/ 720 w 720"/>
                <a:gd name="T7" fmla="*/ 0 h 4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0" h="468">
                  <a:moveTo>
                    <a:pt x="0" y="468"/>
                  </a:moveTo>
                  <a:cubicBezTo>
                    <a:pt x="150" y="325"/>
                    <a:pt x="300" y="182"/>
                    <a:pt x="360" y="156"/>
                  </a:cubicBezTo>
                  <a:cubicBezTo>
                    <a:pt x="420" y="130"/>
                    <a:pt x="300" y="338"/>
                    <a:pt x="360" y="312"/>
                  </a:cubicBezTo>
                  <a:cubicBezTo>
                    <a:pt x="420" y="286"/>
                    <a:pt x="660" y="52"/>
                    <a:pt x="72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sp>
          <p:nvSpPr>
            <p:cNvPr id="40975" name="Freeform 14"/>
            <p:cNvSpPr>
              <a:spLocks/>
            </p:cNvSpPr>
            <p:nvPr/>
          </p:nvSpPr>
          <p:spPr bwMode="auto">
            <a:xfrm>
              <a:off x="6300" y="6900"/>
              <a:ext cx="540" cy="624"/>
            </a:xfrm>
            <a:custGeom>
              <a:avLst/>
              <a:gdLst>
                <a:gd name="T0" fmla="*/ 0 w 540"/>
                <a:gd name="T1" fmla="*/ 0 h 624"/>
                <a:gd name="T2" fmla="*/ 360 w 540"/>
                <a:gd name="T3" fmla="*/ 156 h 624"/>
                <a:gd name="T4" fmla="*/ 180 w 540"/>
                <a:gd name="T5" fmla="*/ 156 h 624"/>
                <a:gd name="T6" fmla="*/ 540 w 540"/>
                <a:gd name="T7" fmla="*/ 624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 h="624">
                  <a:moveTo>
                    <a:pt x="0" y="0"/>
                  </a:moveTo>
                  <a:cubicBezTo>
                    <a:pt x="165" y="65"/>
                    <a:pt x="330" y="130"/>
                    <a:pt x="360" y="156"/>
                  </a:cubicBezTo>
                  <a:cubicBezTo>
                    <a:pt x="390" y="182"/>
                    <a:pt x="150" y="78"/>
                    <a:pt x="180" y="156"/>
                  </a:cubicBezTo>
                  <a:cubicBezTo>
                    <a:pt x="210" y="234"/>
                    <a:pt x="480" y="546"/>
                    <a:pt x="540" y="62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ndParaRPr>
            </a:p>
          </p:txBody>
        </p:sp>
      </p:grpSp>
    </p:spTree>
    <p:extLst>
      <p:ext uri="{BB962C8B-B14F-4D97-AF65-F5344CB8AC3E}">
        <p14:creationId xmlns:p14="http://schemas.microsoft.com/office/powerpoint/2010/main" val="3638459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06916"/>
                                        </p:tgtEl>
                                        <p:attrNameLst>
                                          <p:attrName>style.visibility</p:attrName>
                                        </p:attrNameLst>
                                      </p:cBhvr>
                                      <p:to>
                                        <p:strVal val="visible"/>
                                      </p:to>
                                    </p:set>
                                    <p:animEffect transition="in" filter="dissolve">
                                      <p:cBhvr>
                                        <p:cTn id="7" dur="500"/>
                                        <p:tgtEl>
                                          <p:spTgt spid="806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06915">
                                            <p:txEl>
                                              <p:pRg st="3" end="3"/>
                                            </p:txEl>
                                          </p:spTgt>
                                        </p:tgtEl>
                                        <p:attrNameLst>
                                          <p:attrName>style.visibility</p:attrName>
                                        </p:attrNameLst>
                                      </p:cBhvr>
                                      <p:to>
                                        <p:strVal val="visible"/>
                                      </p:to>
                                    </p:set>
                                    <p:animEffect transition="in" filter="blinds(horizontal)">
                                      <p:cBhvr>
                                        <p:cTn id="12" dur="500"/>
                                        <p:tgtEl>
                                          <p:spTgt spid="80691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06915">
                                            <p:txEl>
                                              <p:pRg st="4" end="4"/>
                                            </p:txEl>
                                          </p:spTgt>
                                        </p:tgtEl>
                                        <p:attrNameLst>
                                          <p:attrName>style.visibility</p:attrName>
                                        </p:attrNameLst>
                                      </p:cBhvr>
                                      <p:to>
                                        <p:strVal val="visible"/>
                                      </p:to>
                                    </p:set>
                                    <p:animEffect transition="in" filter="blinds(horizontal)">
                                      <p:cBhvr>
                                        <p:cTn id="15" dur="500"/>
                                        <p:tgtEl>
                                          <p:spTgt spid="80691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06915">
                                            <p:txEl>
                                              <p:pRg st="5" end="5"/>
                                            </p:txEl>
                                          </p:spTgt>
                                        </p:tgtEl>
                                        <p:attrNameLst>
                                          <p:attrName>style.visibility</p:attrName>
                                        </p:attrNameLst>
                                      </p:cBhvr>
                                      <p:to>
                                        <p:strVal val="visible"/>
                                      </p:to>
                                    </p:set>
                                    <p:animEffect transition="in" filter="blinds(horizontal)">
                                      <p:cBhvr>
                                        <p:cTn id="18" dur="500"/>
                                        <p:tgtEl>
                                          <p:spTgt spid="8069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2467"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8276A2E6-FFC7-4E84-AA7E-98C671489A7A}" type="slidenum">
              <a:rPr lang="en-US" altLang="zh-CN" sz="1400">
                <a:latin typeface="Times New Roman" panose="02020603050405020304" pitchFamily="18" charset="0"/>
              </a:rPr>
              <a:pPr>
                <a:spcBef>
                  <a:spcPct val="0"/>
                </a:spcBef>
                <a:buClrTx/>
                <a:buSzTx/>
                <a:buFontTx/>
                <a:buNone/>
              </a:pPr>
              <a:t>46</a:t>
            </a:fld>
            <a:endParaRPr lang="en-US" altLang="zh-CN" sz="1400">
              <a:latin typeface="Times New Roman" panose="02020603050405020304" pitchFamily="18" charset="0"/>
            </a:endParaRPr>
          </a:p>
        </p:txBody>
      </p:sp>
      <p:sp>
        <p:nvSpPr>
          <p:cNvPr id="62468" name="Rectangle 2"/>
          <p:cNvSpPr>
            <a:spLocks noGrp="1" noChangeArrowheads="1"/>
          </p:cNvSpPr>
          <p:nvPr>
            <p:ph type="title" idx="4294967295"/>
          </p:nvPr>
        </p:nvSpPr>
        <p:spPr>
          <a:xfrm>
            <a:off x="927100" y="279400"/>
            <a:ext cx="10363200" cy="1143000"/>
          </a:xfrm>
          <a:prstGeom prst="rect">
            <a:avLst/>
          </a:prstGeom>
          <a:noFill/>
        </p:spPr>
        <p:txBody>
          <a:bodyPr/>
          <a:lstStyle/>
          <a:p>
            <a:pPr algn="ctr"/>
            <a:r>
              <a:rPr lang="zh-CN" altLang="en-US" dirty="0"/>
              <a:t>纯 </a:t>
            </a:r>
            <a:r>
              <a:rPr lang="en-US" altLang="zh-CN" dirty="0"/>
              <a:t>ALOHA</a:t>
            </a:r>
          </a:p>
        </p:txBody>
      </p:sp>
      <p:sp>
        <p:nvSpPr>
          <p:cNvPr id="62469" name="Rectangle 3"/>
          <p:cNvSpPr>
            <a:spLocks noGrp="1" noChangeArrowheads="1"/>
          </p:cNvSpPr>
          <p:nvPr>
            <p:ph type="body" idx="4294967295"/>
          </p:nvPr>
        </p:nvSpPr>
        <p:spPr>
          <a:xfrm>
            <a:off x="927100" y="1151467"/>
            <a:ext cx="9278056" cy="4648200"/>
          </a:xfrm>
          <a:prstGeom prst="rect">
            <a:avLst/>
          </a:prstGeom>
          <a:noFill/>
        </p:spPr>
        <p:txBody>
          <a:bodyPr/>
          <a:lstStyle/>
          <a:p>
            <a:pPr>
              <a:buFont typeface="Wingdings" panose="05000000000000000000" pitchFamily="2" charset="2"/>
              <a:buChar char="l"/>
            </a:pPr>
            <a:r>
              <a:rPr lang="zh-CN" altLang="en-US" sz="2400" dirty="0"/>
              <a:t> 非时隙</a:t>
            </a:r>
            <a:r>
              <a:rPr lang="en-US" altLang="zh-CN" sz="2400" dirty="0"/>
              <a:t>Aloha: </a:t>
            </a:r>
            <a:r>
              <a:rPr lang="zh-CN" altLang="en-US" sz="2400" dirty="0"/>
              <a:t>简单，不需同步</a:t>
            </a:r>
          </a:p>
          <a:p>
            <a:pPr>
              <a:buFont typeface="Wingdings" panose="05000000000000000000" pitchFamily="2" charset="2"/>
              <a:buChar char="l"/>
            </a:pPr>
            <a:r>
              <a:rPr lang="zh-CN" altLang="en-US" sz="2400" dirty="0"/>
              <a:t> 帧一到达，立即传输</a:t>
            </a:r>
            <a:endParaRPr lang="en-US" altLang="zh-CN" sz="2400" dirty="0"/>
          </a:p>
          <a:p>
            <a:pPr>
              <a:buFont typeface="Wingdings" panose="05000000000000000000" pitchFamily="2" charset="2"/>
              <a:buChar char="l"/>
            </a:pPr>
            <a:r>
              <a:rPr lang="zh-CN" altLang="en-US" sz="2400" dirty="0"/>
              <a:t> 如果与其他帧产生冲突，在该冲突帧传完之后：</a:t>
            </a:r>
            <a:endParaRPr lang="zh-CN" altLang="en-US" sz="2400" dirty="0">
              <a:sym typeface="Wingdings" pitchFamily="2" charset="2"/>
            </a:endParaRPr>
          </a:p>
          <a:p>
            <a:pPr lvl="1">
              <a:lnSpc>
                <a:spcPct val="120000"/>
              </a:lnSpc>
            </a:pPr>
            <a:r>
              <a:rPr lang="zh-CN" altLang="en-US" dirty="0">
                <a:latin typeface="+mn-ea"/>
              </a:rPr>
              <a:t>以</a:t>
            </a:r>
            <a:r>
              <a:rPr lang="zh-CN" altLang="en-US" dirty="0">
                <a:solidFill>
                  <a:srgbClr val="FF0000"/>
                </a:solidFill>
                <a:latin typeface="+mn-ea"/>
              </a:rPr>
              <a:t>概率</a:t>
            </a:r>
            <a:r>
              <a:rPr lang="en-US" altLang="zh-CN" i="1" dirty="0">
                <a:solidFill>
                  <a:srgbClr val="FF0000"/>
                </a:solidFill>
                <a:latin typeface="+mn-ea"/>
              </a:rPr>
              <a:t>p</a:t>
            </a:r>
            <a:r>
              <a:rPr lang="zh-CN" altLang="en-US" dirty="0">
                <a:latin typeface="+mn-ea"/>
              </a:rPr>
              <a:t>立即重传该帧；</a:t>
            </a:r>
            <a:endParaRPr lang="zh-CN" altLang="en-US" dirty="0">
              <a:latin typeface="+mn-ea"/>
              <a:sym typeface="Wingdings" pitchFamily="2" charset="2"/>
            </a:endParaRPr>
          </a:p>
          <a:p>
            <a:pPr lvl="1">
              <a:lnSpc>
                <a:spcPct val="120000"/>
              </a:lnSpc>
            </a:pPr>
            <a:r>
              <a:rPr lang="zh-CN" altLang="en-US" dirty="0">
                <a:latin typeface="+mn-ea"/>
              </a:rPr>
              <a:t>或等待一个帧的传输时间，再以</a:t>
            </a:r>
            <a:r>
              <a:rPr lang="zh-CN" altLang="en-US" dirty="0">
                <a:solidFill>
                  <a:srgbClr val="FF0000"/>
                </a:solidFill>
                <a:latin typeface="+mn-ea"/>
              </a:rPr>
              <a:t>概率</a:t>
            </a:r>
            <a:r>
              <a:rPr lang="en-US" altLang="zh-CN" i="1" dirty="0">
                <a:solidFill>
                  <a:srgbClr val="FF0000"/>
                </a:solidFill>
                <a:latin typeface="+mn-ea"/>
              </a:rPr>
              <a:t>p </a:t>
            </a:r>
            <a:r>
              <a:rPr lang="zh-CN" altLang="en-US" dirty="0">
                <a:latin typeface="+mn-ea"/>
              </a:rPr>
              <a:t>传输该帧，或者以</a:t>
            </a:r>
            <a:r>
              <a:rPr lang="zh-CN" altLang="en-US" dirty="0">
                <a:solidFill>
                  <a:srgbClr val="FF0000"/>
                </a:solidFill>
                <a:latin typeface="+mn-ea"/>
              </a:rPr>
              <a:t>概率</a:t>
            </a:r>
            <a:r>
              <a:rPr lang="en-US" altLang="zh-CN" dirty="0">
                <a:solidFill>
                  <a:srgbClr val="FF0000"/>
                </a:solidFill>
                <a:latin typeface="+mn-ea"/>
              </a:rPr>
              <a:t>1-</a:t>
            </a:r>
            <a:r>
              <a:rPr lang="en-US" altLang="zh-CN" i="1" dirty="0">
                <a:solidFill>
                  <a:srgbClr val="FF0000"/>
                </a:solidFill>
                <a:latin typeface="+mn-ea"/>
              </a:rPr>
              <a:t>p </a:t>
            </a:r>
            <a:r>
              <a:rPr lang="zh-CN" altLang="en-US" dirty="0">
                <a:latin typeface="+mn-ea"/>
              </a:rPr>
              <a:t>等待另一个帧的时间。</a:t>
            </a:r>
            <a:endParaRPr lang="en-US" altLang="zh-CN" dirty="0">
              <a:latin typeface="+mn-ea"/>
            </a:endParaRPr>
          </a:p>
          <a:p>
            <a:pPr>
              <a:buFont typeface="Wingdings" panose="05000000000000000000" pitchFamily="2" charset="2"/>
              <a:buChar char="l"/>
            </a:pPr>
            <a:r>
              <a:rPr lang="zh-CN" altLang="en-US" sz="2400" dirty="0"/>
              <a:t> 冲突概率</a:t>
            </a:r>
            <a:r>
              <a:rPr lang="en-US" altLang="zh-CN" sz="2400" dirty="0"/>
              <a:t>:</a:t>
            </a:r>
          </a:p>
          <a:p>
            <a:pPr lvl="1"/>
            <a:r>
              <a:rPr lang="zh-CN" altLang="en-US" dirty="0"/>
              <a:t>在</a:t>
            </a:r>
            <a:r>
              <a:rPr lang="en-US" altLang="zh-CN" dirty="0"/>
              <a:t>t</a:t>
            </a:r>
            <a:r>
              <a:rPr lang="en-US" altLang="zh-CN" baseline="-25000" dirty="0"/>
              <a:t>0</a:t>
            </a:r>
            <a:r>
              <a:rPr lang="zh-CN" altLang="en-US" dirty="0"/>
              <a:t>发送的帧，和在 </a:t>
            </a:r>
            <a:r>
              <a:rPr lang="en-US" altLang="zh-CN" dirty="0"/>
              <a:t>[t</a:t>
            </a:r>
            <a:r>
              <a:rPr lang="en-US" altLang="zh-CN" baseline="-25000" dirty="0"/>
              <a:t>0</a:t>
            </a:r>
            <a:r>
              <a:rPr lang="en-US" altLang="zh-CN" dirty="0"/>
              <a:t>-1,t</a:t>
            </a:r>
            <a:r>
              <a:rPr lang="en-US" altLang="zh-CN" baseline="-25000" dirty="0"/>
              <a:t>0</a:t>
            </a:r>
            <a:r>
              <a:rPr lang="en-US" altLang="zh-CN" dirty="0"/>
              <a:t>+1]</a:t>
            </a:r>
          </a:p>
          <a:p>
            <a:pPr marL="457200" lvl="1" indent="0">
              <a:buNone/>
            </a:pPr>
            <a:r>
              <a:rPr lang="en-US" altLang="zh-CN" dirty="0"/>
              <a:t>   </a:t>
            </a:r>
            <a:r>
              <a:rPr lang="zh-CN" altLang="en-US" dirty="0"/>
              <a:t>的发送的其它帧冲突</a:t>
            </a:r>
          </a:p>
        </p:txBody>
      </p:sp>
      <p:pic>
        <p:nvPicPr>
          <p:cNvPr id="62470" name="Picture 4"/>
          <p:cNvPicPr>
            <a:picLocks noChangeArrowheads="1"/>
          </p:cNvPicPr>
          <p:nvPr/>
        </p:nvPicPr>
        <p:blipFill rotWithShape="1">
          <a:blip r:embed="rId3" cstate="print">
            <a:extLst>
              <a:ext uri="{28A0092B-C50C-407E-A947-70E740481C1C}">
                <a14:useLocalDpi xmlns:a14="http://schemas.microsoft.com/office/drawing/2010/main" val="0"/>
              </a:ext>
            </a:extLst>
          </a:blip>
          <a:srcRect r="11545"/>
          <a:stretch/>
        </p:blipFill>
        <p:spPr bwMode="auto">
          <a:xfrm>
            <a:off x="5859640" y="3695700"/>
            <a:ext cx="5881510" cy="2404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181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867" y="1128889"/>
            <a:ext cx="10318044" cy="502355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14"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4515"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DB753E66-E835-447F-8907-A21F8C26D15E}" type="slidenum">
              <a:rPr lang="en-US" altLang="zh-CN" sz="1400">
                <a:latin typeface="Times New Roman" panose="02020603050405020304" pitchFamily="18" charset="0"/>
              </a:rPr>
              <a:pPr>
                <a:spcBef>
                  <a:spcPct val="0"/>
                </a:spcBef>
                <a:buClrTx/>
                <a:buSzTx/>
                <a:buFontTx/>
                <a:buNone/>
              </a:pPr>
              <a:t>47</a:t>
            </a:fld>
            <a:endParaRPr lang="en-US" altLang="zh-CN" sz="1400">
              <a:latin typeface="Times New Roman" panose="02020603050405020304" pitchFamily="18" charset="0"/>
            </a:endParaRPr>
          </a:p>
        </p:txBody>
      </p:sp>
      <p:sp>
        <p:nvSpPr>
          <p:cNvPr id="64516" name="Rectangle 2"/>
          <p:cNvSpPr>
            <a:spLocks noGrp="1" noChangeArrowheads="1"/>
          </p:cNvSpPr>
          <p:nvPr>
            <p:ph type="title" idx="4294967295"/>
          </p:nvPr>
        </p:nvSpPr>
        <p:spPr>
          <a:xfrm>
            <a:off x="677334" y="333376"/>
            <a:ext cx="10363200" cy="1143000"/>
          </a:xfrm>
          <a:prstGeom prst="rect">
            <a:avLst/>
          </a:prstGeom>
          <a:noFill/>
        </p:spPr>
        <p:txBody>
          <a:bodyPr/>
          <a:lstStyle/>
          <a:p>
            <a:pPr algn="ctr"/>
            <a:r>
              <a:rPr lang="zh-CN" altLang="en-US" sz="3600" dirty="0"/>
              <a:t>纯</a:t>
            </a:r>
            <a:r>
              <a:rPr lang="en-US" altLang="zh-CN" sz="3600" dirty="0"/>
              <a:t>Aloha</a:t>
            </a:r>
            <a:r>
              <a:rPr lang="zh-CN" altLang="en-US" sz="3600" dirty="0"/>
              <a:t>效率</a:t>
            </a:r>
          </a:p>
        </p:txBody>
      </p:sp>
      <p:sp>
        <p:nvSpPr>
          <p:cNvPr id="64517" name="Rectangle 3"/>
          <p:cNvSpPr>
            <a:spLocks noGrp="1" noChangeArrowheads="1"/>
          </p:cNvSpPr>
          <p:nvPr>
            <p:ph type="body" idx="4294967295"/>
          </p:nvPr>
        </p:nvSpPr>
        <p:spPr>
          <a:xfrm>
            <a:off x="825501" y="1392633"/>
            <a:ext cx="10464799" cy="4648200"/>
          </a:xfrm>
          <a:prstGeom prst="rect">
            <a:avLst/>
          </a:prstGeom>
          <a:noFill/>
        </p:spPr>
        <p:txBody>
          <a:bodyPr/>
          <a:lstStyle/>
          <a:p>
            <a:pPr>
              <a:lnSpc>
                <a:spcPct val="120000"/>
              </a:lnSpc>
              <a:buFont typeface="ZapfDingbats" pitchFamily="82" charset="2"/>
              <a:buNone/>
            </a:pPr>
            <a:r>
              <a:rPr lang="en-US" altLang="zh-CN" dirty="0">
                <a:latin typeface="+mn-ea"/>
              </a:rPr>
              <a:t>P(</a:t>
            </a:r>
            <a:r>
              <a:rPr lang="zh-CN" altLang="en-US" dirty="0">
                <a:latin typeface="+mn-ea"/>
              </a:rPr>
              <a:t>给定节点成功传送</a:t>
            </a:r>
            <a:r>
              <a:rPr lang="en-US" altLang="zh-CN" dirty="0">
                <a:latin typeface="+mn-ea"/>
              </a:rPr>
              <a:t>) = P(</a:t>
            </a:r>
            <a:r>
              <a:rPr lang="zh-CN" altLang="en-US" dirty="0">
                <a:latin typeface="+mn-ea"/>
              </a:rPr>
              <a:t>节点传送</a:t>
            </a:r>
            <a:r>
              <a:rPr lang="en-US" altLang="zh-CN" dirty="0">
                <a:latin typeface="+mn-ea"/>
              </a:rPr>
              <a:t>) </a:t>
            </a:r>
            <a:r>
              <a:rPr lang="en-US" altLang="zh-CN" sz="2000" dirty="0">
                <a:latin typeface="+mn-ea"/>
              </a:rPr>
              <a:t>X</a:t>
            </a:r>
            <a:endParaRPr lang="en-US" altLang="zh-CN" b="1" baseline="16000" dirty="0">
              <a:latin typeface="+mn-ea"/>
            </a:endParaRPr>
          </a:p>
          <a:p>
            <a:pPr>
              <a:lnSpc>
                <a:spcPct val="120000"/>
              </a:lnSpc>
              <a:buFont typeface="ZapfDingbats" pitchFamily="82" charset="2"/>
              <a:buNone/>
            </a:pPr>
            <a:r>
              <a:rPr lang="en-US" altLang="zh-CN" dirty="0">
                <a:latin typeface="+mn-ea"/>
              </a:rPr>
              <a:t>        				 P(</a:t>
            </a:r>
            <a:r>
              <a:rPr lang="zh-CN" altLang="en-US" dirty="0">
                <a:latin typeface="+mn-ea"/>
              </a:rPr>
              <a:t>没有其他节点在</a:t>
            </a:r>
            <a:r>
              <a:rPr lang="en-US" altLang="zh-CN" dirty="0">
                <a:latin typeface="+mn-ea"/>
              </a:rPr>
              <a:t>[t</a:t>
            </a:r>
            <a:r>
              <a:rPr lang="en-US" altLang="zh-CN" baseline="-25000" dirty="0">
                <a:latin typeface="+mn-ea"/>
              </a:rPr>
              <a:t>0</a:t>
            </a:r>
            <a:r>
              <a:rPr lang="en-US" altLang="zh-CN" dirty="0">
                <a:latin typeface="+mn-ea"/>
              </a:rPr>
              <a:t>-1,t</a:t>
            </a:r>
            <a:r>
              <a:rPr lang="en-US" altLang="zh-CN" baseline="-25000" dirty="0">
                <a:latin typeface="+mn-ea"/>
              </a:rPr>
              <a:t>0</a:t>
            </a:r>
            <a:r>
              <a:rPr lang="en-US" altLang="zh-CN" dirty="0">
                <a:latin typeface="+mn-ea"/>
              </a:rPr>
              <a:t>]</a:t>
            </a:r>
            <a:r>
              <a:rPr lang="zh-CN" altLang="en-US" dirty="0">
                <a:latin typeface="+mn-ea"/>
              </a:rPr>
              <a:t>内传送</a:t>
            </a:r>
            <a:r>
              <a:rPr lang="en-US" altLang="zh-CN" dirty="0">
                <a:latin typeface="+mn-ea"/>
              </a:rPr>
              <a:t>) </a:t>
            </a:r>
            <a:r>
              <a:rPr lang="en-US" altLang="zh-CN" sz="2000" dirty="0">
                <a:latin typeface="+mn-ea"/>
              </a:rPr>
              <a:t>X</a:t>
            </a:r>
            <a:endParaRPr lang="en-US" altLang="zh-CN" dirty="0">
              <a:latin typeface="+mn-ea"/>
            </a:endParaRPr>
          </a:p>
          <a:p>
            <a:pPr>
              <a:lnSpc>
                <a:spcPct val="120000"/>
              </a:lnSpc>
              <a:buFont typeface="ZapfDingbats" pitchFamily="82" charset="2"/>
              <a:buNone/>
            </a:pPr>
            <a:r>
              <a:rPr lang="en-US" altLang="zh-CN" dirty="0">
                <a:latin typeface="+mn-ea"/>
              </a:rPr>
              <a:t>        				 P(</a:t>
            </a:r>
            <a:r>
              <a:rPr lang="zh-CN" altLang="en-US" dirty="0">
                <a:latin typeface="+mn-ea"/>
              </a:rPr>
              <a:t>没有其他节点在</a:t>
            </a:r>
            <a:r>
              <a:rPr lang="en-US" altLang="zh-CN" dirty="0">
                <a:latin typeface="+mn-ea"/>
              </a:rPr>
              <a:t>[t</a:t>
            </a:r>
            <a:r>
              <a:rPr lang="en-US" altLang="zh-CN" baseline="-25000" dirty="0">
                <a:latin typeface="+mn-ea"/>
              </a:rPr>
              <a:t>0</a:t>
            </a:r>
            <a:r>
              <a:rPr lang="en-US" altLang="zh-CN" dirty="0">
                <a:latin typeface="+mn-ea"/>
              </a:rPr>
              <a:t>,t</a:t>
            </a:r>
            <a:r>
              <a:rPr lang="en-US" altLang="zh-CN" baseline="-25000" dirty="0">
                <a:latin typeface="+mn-ea"/>
              </a:rPr>
              <a:t>0 </a:t>
            </a:r>
            <a:r>
              <a:rPr lang="en-US" altLang="zh-CN" dirty="0">
                <a:latin typeface="+mn-ea"/>
              </a:rPr>
              <a:t>+1]</a:t>
            </a:r>
            <a:r>
              <a:rPr lang="zh-CN" altLang="en-US" dirty="0">
                <a:latin typeface="+mn-ea"/>
              </a:rPr>
              <a:t>内传送</a:t>
            </a:r>
            <a:r>
              <a:rPr lang="en-US" altLang="zh-CN" dirty="0">
                <a:latin typeface="+mn-ea"/>
              </a:rPr>
              <a:t>)</a:t>
            </a:r>
          </a:p>
          <a:p>
            <a:pPr>
              <a:lnSpc>
                <a:spcPct val="120000"/>
              </a:lnSpc>
              <a:buFont typeface="ZapfDingbats" pitchFamily="82" charset="2"/>
              <a:buNone/>
            </a:pPr>
            <a:r>
              <a:rPr lang="en-US" altLang="zh-CN" dirty="0">
                <a:latin typeface="+mn-ea"/>
              </a:rPr>
              <a:t>        			      = p </a:t>
            </a:r>
            <a:r>
              <a:rPr lang="en-US" altLang="zh-CN" b="1" baseline="16000" dirty="0">
                <a:latin typeface="+mn-ea"/>
              </a:rPr>
              <a:t>.</a:t>
            </a:r>
            <a:r>
              <a:rPr lang="en-US" altLang="zh-CN" baseline="16000" dirty="0">
                <a:latin typeface="+mn-ea"/>
              </a:rPr>
              <a:t> </a:t>
            </a:r>
            <a:r>
              <a:rPr lang="en-US" altLang="zh-CN" dirty="0">
                <a:latin typeface="+mn-ea"/>
              </a:rPr>
              <a:t>(1-p)</a:t>
            </a:r>
            <a:r>
              <a:rPr lang="en-US" altLang="zh-CN" baseline="30000" dirty="0">
                <a:latin typeface="+mn-ea"/>
              </a:rPr>
              <a:t>N-1</a:t>
            </a:r>
            <a:r>
              <a:rPr lang="en-US" altLang="zh-CN" baseline="16000" dirty="0">
                <a:latin typeface="+mn-ea"/>
              </a:rPr>
              <a:t> </a:t>
            </a:r>
            <a:r>
              <a:rPr lang="en-US" altLang="zh-CN" b="1" baseline="16000" dirty="0">
                <a:latin typeface="+mn-ea"/>
              </a:rPr>
              <a:t>.</a:t>
            </a:r>
            <a:r>
              <a:rPr lang="en-US" altLang="zh-CN" baseline="16000" dirty="0">
                <a:latin typeface="+mn-ea"/>
              </a:rPr>
              <a:t> </a:t>
            </a:r>
            <a:r>
              <a:rPr lang="en-US" altLang="zh-CN" dirty="0">
                <a:latin typeface="+mn-ea"/>
              </a:rPr>
              <a:t>(1-p)</a:t>
            </a:r>
            <a:r>
              <a:rPr lang="en-US" altLang="zh-CN" baseline="30000" dirty="0">
                <a:latin typeface="+mn-ea"/>
              </a:rPr>
              <a:t>N-1</a:t>
            </a:r>
          </a:p>
          <a:p>
            <a:pPr>
              <a:lnSpc>
                <a:spcPct val="120000"/>
              </a:lnSpc>
              <a:buFont typeface="ZapfDingbats" pitchFamily="82" charset="2"/>
              <a:buNone/>
            </a:pPr>
            <a:r>
              <a:rPr lang="en-US" altLang="zh-CN" baseline="30000" dirty="0">
                <a:latin typeface="+mn-ea"/>
              </a:rPr>
              <a:t>            			</a:t>
            </a:r>
            <a:r>
              <a:rPr lang="en-US" altLang="zh-CN" dirty="0">
                <a:latin typeface="+mn-ea"/>
              </a:rPr>
              <a:t>      = p </a:t>
            </a:r>
            <a:r>
              <a:rPr lang="en-US" altLang="zh-CN" b="1" baseline="16000" dirty="0">
                <a:latin typeface="+mn-ea"/>
              </a:rPr>
              <a:t>. </a:t>
            </a:r>
            <a:r>
              <a:rPr lang="en-US" altLang="zh-CN" dirty="0">
                <a:latin typeface="+mn-ea"/>
              </a:rPr>
              <a:t>(1-p)</a:t>
            </a:r>
            <a:r>
              <a:rPr lang="en-US" altLang="zh-CN" baseline="30000" dirty="0">
                <a:latin typeface="+mn-ea"/>
              </a:rPr>
              <a:t>2(N-1)</a:t>
            </a:r>
            <a:r>
              <a:rPr lang="en-US" altLang="zh-CN" baseline="16000" dirty="0">
                <a:latin typeface="+mn-ea"/>
              </a:rPr>
              <a:t> </a:t>
            </a:r>
            <a:endParaRPr lang="en-US" altLang="zh-CN" dirty="0">
              <a:latin typeface="+mn-ea"/>
            </a:endParaRPr>
          </a:p>
          <a:p>
            <a:pPr>
              <a:lnSpc>
                <a:spcPct val="120000"/>
              </a:lnSpc>
              <a:buFont typeface="ZapfDingbats" pitchFamily="82" charset="2"/>
              <a:buNone/>
            </a:pPr>
            <a:endParaRPr lang="en-US" altLang="zh-CN" baseline="16000" dirty="0">
              <a:latin typeface="+mn-ea"/>
            </a:endParaRPr>
          </a:p>
        </p:txBody>
      </p:sp>
      <p:sp>
        <p:nvSpPr>
          <p:cNvPr id="2" name="矩形 1"/>
          <p:cNvSpPr/>
          <p:nvPr/>
        </p:nvSpPr>
        <p:spPr>
          <a:xfrm>
            <a:off x="3726039" y="4717394"/>
            <a:ext cx="7890933" cy="1323439"/>
          </a:xfrm>
          <a:prstGeom prst="rect">
            <a:avLst/>
          </a:prstGeom>
        </p:spPr>
        <p:txBody>
          <a:bodyPr wrap="square">
            <a:spAutoFit/>
          </a:bodyPr>
          <a:lstStyle/>
          <a:p>
            <a:pPr>
              <a:lnSpc>
                <a:spcPct val="120000"/>
              </a:lnSpc>
              <a:buFont typeface="ZapfDingbats" pitchFamily="82" charset="2"/>
              <a:buNone/>
            </a:pPr>
            <a:r>
              <a:rPr lang="en-US" altLang="zh-CN" sz="4000" baseline="16000" dirty="0">
                <a:solidFill>
                  <a:schemeClr val="accent5"/>
                </a:solidFill>
                <a:latin typeface="+mn-ea"/>
              </a:rPr>
              <a:t> … </a:t>
            </a:r>
            <a:r>
              <a:rPr lang="zh-CN" altLang="en-US" sz="4000" baseline="16000" dirty="0">
                <a:solidFill>
                  <a:schemeClr val="accent5"/>
                </a:solidFill>
                <a:latin typeface="+mn-ea"/>
              </a:rPr>
              <a:t>选择</a:t>
            </a:r>
            <a:r>
              <a:rPr lang="en-US" altLang="zh-CN" sz="4000" baseline="16000" dirty="0">
                <a:solidFill>
                  <a:schemeClr val="accent5"/>
                </a:solidFill>
                <a:latin typeface="+mn-ea"/>
              </a:rPr>
              <a:t>p</a:t>
            </a:r>
            <a:r>
              <a:rPr lang="zh-CN" altLang="en-US" sz="4000" baseline="16000" dirty="0">
                <a:solidFill>
                  <a:schemeClr val="accent5"/>
                </a:solidFill>
                <a:latin typeface="+mn-ea"/>
              </a:rPr>
              <a:t>值，然后求</a:t>
            </a:r>
            <a:r>
              <a:rPr lang="en-US" altLang="zh-CN" sz="4000" baseline="16000" dirty="0">
                <a:solidFill>
                  <a:schemeClr val="accent5"/>
                </a:solidFill>
                <a:latin typeface="+mn-ea"/>
              </a:rPr>
              <a:t>N-&gt;</a:t>
            </a:r>
            <a:r>
              <a:rPr lang="zh-CN" altLang="en-US" sz="4000" baseline="16000" dirty="0">
                <a:solidFill>
                  <a:schemeClr val="accent5"/>
                </a:solidFill>
                <a:latin typeface="+mn-ea"/>
              </a:rPr>
              <a:t>无穷时的极限</a:t>
            </a:r>
            <a:r>
              <a:rPr lang="en-US" altLang="zh-CN" sz="4000" baseline="16000" dirty="0">
                <a:solidFill>
                  <a:schemeClr val="accent5"/>
                </a:solidFill>
                <a:latin typeface="+mn-ea"/>
              </a:rPr>
              <a:t>...</a:t>
            </a:r>
          </a:p>
          <a:p>
            <a:pPr>
              <a:lnSpc>
                <a:spcPct val="120000"/>
              </a:lnSpc>
              <a:buFont typeface="ZapfDingbats" pitchFamily="82" charset="2"/>
              <a:buNone/>
            </a:pPr>
            <a:r>
              <a:rPr lang="en-US" altLang="zh-CN" sz="4000" baseline="16000" dirty="0">
                <a:solidFill>
                  <a:schemeClr val="accent5"/>
                </a:solidFill>
                <a:latin typeface="+mn-ea"/>
              </a:rPr>
              <a:t>     = 1/(2e) = 0.18 </a:t>
            </a:r>
            <a:r>
              <a:rPr lang="en-US" altLang="zh-CN" sz="4000" dirty="0">
                <a:solidFill>
                  <a:schemeClr val="accent5"/>
                </a:solidFill>
                <a:latin typeface="+mn-ea"/>
              </a:rPr>
              <a:t>	</a:t>
            </a:r>
            <a:endParaRPr lang="zh-CN" altLang="en-US" sz="4000" dirty="0">
              <a:solidFill>
                <a:schemeClr val="accent5"/>
              </a:solidFill>
            </a:endParaRPr>
          </a:p>
        </p:txBody>
      </p:sp>
    </p:spTree>
    <p:extLst>
      <p:ext uri="{BB962C8B-B14F-4D97-AF65-F5344CB8AC3E}">
        <p14:creationId xmlns:p14="http://schemas.microsoft.com/office/powerpoint/2010/main" val="2890436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内容占位符 5"/>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930878" y="1105801"/>
            <a:ext cx="6716888" cy="5665575"/>
          </a:xfrm>
          <a:prstGeom prst="rect">
            <a:avLst/>
          </a:prstGeom>
          <a:solidFill>
            <a:schemeClr val="accent2">
              <a:lumMod val="60000"/>
              <a:lumOff val="40000"/>
            </a:schemeClr>
          </a:solidFill>
        </p:spPr>
      </p:pic>
      <p:sp>
        <p:nvSpPr>
          <p:cNvPr id="66564" name="页脚占位符 3"/>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6565" name="灯片编号占位符 4"/>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19E99C42-E357-4EA0-9B88-FF5B9FD21319}" type="slidenum">
              <a:rPr lang="en-US" altLang="zh-CN" sz="1400">
                <a:latin typeface="Times New Roman" panose="02020603050405020304" pitchFamily="18" charset="0"/>
              </a:rPr>
              <a:pPr>
                <a:spcBef>
                  <a:spcPct val="0"/>
                </a:spcBef>
                <a:buClrTx/>
                <a:buSzTx/>
                <a:buFontTx/>
                <a:buNone/>
              </a:pPr>
              <a:t>48</a:t>
            </a:fld>
            <a:endParaRPr lang="en-US" altLang="zh-CN" sz="1400">
              <a:latin typeface="Times New Roman" panose="02020603050405020304" pitchFamily="18" charset="0"/>
            </a:endParaRPr>
          </a:p>
        </p:txBody>
      </p:sp>
      <p:sp>
        <p:nvSpPr>
          <p:cNvPr id="2" name="文本框 1"/>
          <p:cNvSpPr txBox="1"/>
          <p:nvPr/>
        </p:nvSpPr>
        <p:spPr>
          <a:xfrm>
            <a:off x="9008533" y="5371111"/>
            <a:ext cx="3183467" cy="400110"/>
          </a:xfrm>
          <a:prstGeom prst="rect">
            <a:avLst/>
          </a:prstGeom>
          <a:noFill/>
        </p:spPr>
        <p:txBody>
          <a:bodyPr wrap="square" rtlCol="0">
            <a:spAutoFit/>
          </a:bodyPr>
          <a:lstStyle/>
          <a:p>
            <a:r>
              <a:rPr lang="zh-CN" altLang="en-US" sz="2000" dirty="0"/>
              <a:t>（本章课后习题第</a:t>
            </a:r>
            <a:r>
              <a:rPr lang="en-US" altLang="zh-CN" sz="2000" dirty="0"/>
              <a:t>9</a:t>
            </a:r>
            <a:r>
              <a:rPr lang="zh-CN" altLang="en-US" sz="2000" dirty="0"/>
              <a:t>题）</a:t>
            </a:r>
          </a:p>
        </p:txBody>
      </p:sp>
      <p:sp>
        <p:nvSpPr>
          <p:cNvPr id="8" name="Rectangle 2"/>
          <p:cNvSpPr txBox="1">
            <a:spLocks noChangeArrowheads="1"/>
          </p:cNvSpPr>
          <p:nvPr/>
        </p:nvSpPr>
        <p:spPr>
          <a:xfrm>
            <a:off x="677334" y="333376"/>
            <a:ext cx="103632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a:t>纯</a:t>
            </a:r>
            <a:r>
              <a:rPr lang="en-US" altLang="zh-CN" sz="3600"/>
              <a:t>Aloha</a:t>
            </a:r>
            <a:r>
              <a:rPr lang="zh-CN" altLang="en-US" sz="3600"/>
              <a:t>效率</a:t>
            </a:r>
            <a:endParaRPr lang="zh-CN" altLang="en-US" sz="3600" dirty="0"/>
          </a:p>
        </p:txBody>
      </p:sp>
      <p:sp>
        <p:nvSpPr>
          <p:cNvPr id="10" name="圆角矩形 9"/>
          <p:cNvSpPr/>
          <p:nvPr/>
        </p:nvSpPr>
        <p:spPr>
          <a:xfrm>
            <a:off x="313097" y="1005560"/>
            <a:ext cx="2466791" cy="382973"/>
          </a:xfrm>
          <a:prstGeom prst="roundRect">
            <a:avLst/>
          </a:prstGeom>
          <a:gradFill flip="none" rotWithShape="1">
            <a:gsLst>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  推导过程：</a:t>
            </a:r>
          </a:p>
        </p:txBody>
      </p:sp>
    </p:spTree>
    <p:extLst>
      <p:ext uri="{BB962C8B-B14F-4D97-AF65-F5344CB8AC3E}">
        <p14:creationId xmlns:p14="http://schemas.microsoft.com/office/powerpoint/2010/main" val="4201533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7587"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92405C25-9EB9-4C67-87DD-2FDFE75EC784}" type="slidenum">
              <a:rPr lang="en-US" altLang="zh-CN" sz="1400">
                <a:latin typeface="Times New Roman" panose="02020603050405020304" pitchFamily="18" charset="0"/>
              </a:rPr>
              <a:pPr>
                <a:spcBef>
                  <a:spcPct val="0"/>
                </a:spcBef>
                <a:buClrTx/>
                <a:buSzTx/>
                <a:buFontTx/>
                <a:buNone/>
              </a:pPr>
              <a:t>49</a:t>
            </a:fld>
            <a:endParaRPr lang="en-US" altLang="zh-CN" sz="1400">
              <a:latin typeface="Times New Roman" panose="02020603050405020304" pitchFamily="18" charset="0"/>
            </a:endParaRPr>
          </a:p>
        </p:txBody>
      </p:sp>
      <p:sp>
        <p:nvSpPr>
          <p:cNvPr id="67588" name="Rectangle 2"/>
          <p:cNvSpPr>
            <a:spLocks noGrp="1" noChangeArrowheads="1"/>
          </p:cNvSpPr>
          <p:nvPr>
            <p:ph type="title" idx="4294967295"/>
          </p:nvPr>
        </p:nvSpPr>
        <p:spPr>
          <a:xfrm>
            <a:off x="733778" y="304800"/>
            <a:ext cx="10363200" cy="1143000"/>
          </a:xfrm>
          <a:prstGeom prst="rect">
            <a:avLst/>
          </a:prstGeom>
          <a:noFill/>
        </p:spPr>
        <p:txBody>
          <a:bodyPr/>
          <a:lstStyle/>
          <a:p>
            <a:pPr algn="ctr"/>
            <a:r>
              <a:rPr lang="zh-CN" altLang="en-US" dirty="0"/>
              <a:t>时隙</a:t>
            </a:r>
            <a:r>
              <a:rPr lang="en-US" altLang="zh-CN" dirty="0"/>
              <a:t>ALOHA</a:t>
            </a:r>
          </a:p>
        </p:txBody>
      </p:sp>
      <p:sp>
        <p:nvSpPr>
          <p:cNvPr id="67589" name="Rectangle 3"/>
          <p:cNvSpPr>
            <a:spLocks noGrp="1" noChangeArrowheads="1"/>
          </p:cNvSpPr>
          <p:nvPr>
            <p:ph type="body" sz="half" idx="4294967295"/>
          </p:nvPr>
        </p:nvSpPr>
        <p:spPr>
          <a:xfrm>
            <a:off x="733777" y="1272822"/>
            <a:ext cx="4786489" cy="4648200"/>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假设</a:t>
            </a:r>
            <a:endParaRPr lang="zh-CN" altLang="en-US" sz="2400" dirty="0"/>
          </a:p>
          <a:p>
            <a:pPr>
              <a:lnSpc>
                <a:spcPct val="120000"/>
              </a:lnSpc>
            </a:pPr>
            <a:r>
              <a:rPr lang="zh-CN" altLang="en-US" sz="2400" dirty="0"/>
              <a:t>所有帧大小相同</a:t>
            </a:r>
          </a:p>
          <a:p>
            <a:pPr>
              <a:lnSpc>
                <a:spcPct val="120000"/>
              </a:lnSpc>
            </a:pPr>
            <a:r>
              <a:rPr lang="zh-CN" altLang="en-US" sz="2400" dirty="0"/>
              <a:t>时间被划分为相同大小的时隙，一个时隙等于传送一帧的时间</a:t>
            </a:r>
          </a:p>
          <a:p>
            <a:pPr>
              <a:lnSpc>
                <a:spcPct val="120000"/>
              </a:lnSpc>
            </a:pPr>
            <a:r>
              <a:rPr lang="zh-CN" altLang="en-US" sz="2400" dirty="0"/>
              <a:t>节点只能在一个时隙的开始才能传送</a:t>
            </a:r>
          </a:p>
          <a:p>
            <a:pPr>
              <a:lnSpc>
                <a:spcPct val="120000"/>
              </a:lnSpc>
            </a:pPr>
            <a:r>
              <a:rPr lang="zh-CN" altLang="en-US" sz="2400" dirty="0"/>
              <a:t>节点需要同步</a:t>
            </a:r>
          </a:p>
          <a:p>
            <a:pPr>
              <a:lnSpc>
                <a:spcPct val="120000"/>
              </a:lnSpc>
            </a:pPr>
            <a:r>
              <a:rPr lang="zh-CN" altLang="en-US" sz="2400" dirty="0"/>
              <a:t>如果一个时隙有多个节点同时传送，所有节点都能检测到冲突</a:t>
            </a:r>
          </a:p>
        </p:txBody>
      </p:sp>
      <p:sp>
        <p:nvSpPr>
          <p:cNvPr id="67590" name="Rectangle 4"/>
          <p:cNvSpPr>
            <a:spLocks noGrp="1" noChangeArrowheads="1"/>
          </p:cNvSpPr>
          <p:nvPr>
            <p:ph type="body" sz="half" idx="4294967295"/>
          </p:nvPr>
        </p:nvSpPr>
        <p:spPr>
          <a:xfrm>
            <a:off x="6651802" y="1281289"/>
            <a:ext cx="4332287" cy="4648200"/>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实现</a:t>
            </a:r>
            <a:endParaRPr lang="zh-CN" altLang="en-US" sz="2400" dirty="0"/>
          </a:p>
          <a:p>
            <a:pPr>
              <a:lnSpc>
                <a:spcPct val="120000"/>
              </a:lnSpc>
            </a:pPr>
            <a:r>
              <a:rPr lang="zh-CN" altLang="en-US" sz="2400" dirty="0"/>
              <a:t>当节点要发送新帧，它等到下一时隙开始时传送</a:t>
            </a:r>
          </a:p>
          <a:p>
            <a:pPr>
              <a:lnSpc>
                <a:spcPct val="120000"/>
              </a:lnSpc>
            </a:pPr>
            <a:r>
              <a:rPr lang="zh-CN" altLang="en-US" sz="2400" dirty="0"/>
              <a:t>没有冲突，节点可以在下一时隙发送新帧</a:t>
            </a:r>
          </a:p>
          <a:p>
            <a:pPr>
              <a:lnSpc>
                <a:spcPct val="120000"/>
              </a:lnSpc>
            </a:pPr>
            <a:r>
              <a:rPr lang="zh-CN" altLang="en-US" sz="2400" dirty="0"/>
              <a:t>如果有冲突，节点在随后的时隙以概率</a:t>
            </a:r>
            <a:r>
              <a:rPr lang="en-US" altLang="zh-CN" sz="2400" dirty="0"/>
              <a:t>p</a:t>
            </a:r>
            <a:r>
              <a:rPr lang="zh-CN" altLang="en-US" sz="2400" dirty="0"/>
              <a:t>重传该帧，直到成功为止。</a:t>
            </a:r>
          </a:p>
        </p:txBody>
      </p:sp>
    </p:spTree>
    <p:extLst>
      <p:ext uri="{BB962C8B-B14F-4D97-AF65-F5344CB8AC3E}">
        <p14:creationId xmlns:p14="http://schemas.microsoft.com/office/powerpoint/2010/main" val="261024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4099"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348F1B0B-F950-440D-BCC2-CE43EB8A3E78}" type="slidenum">
              <a:rPr lang="en-US" altLang="zh-CN" sz="1200" smtClean="0">
                <a:latin typeface="Arial" pitchFamily="34" charset="0"/>
                <a:ea typeface="ＭＳ Ｐゴシック" pitchFamily="34" charset="-128"/>
              </a:rPr>
              <a:pPr>
                <a:spcBef>
                  <a:spcPct val="0"/>
                </a:spcBef>
                <a:buClrTx/>
                <a:buSzTx/>
                <a:buFontTx/>
                <a:buNone/>
              </a:pPr>
              <a:t>5</a:t>
            </a:fld>
            <a:endParaRPr lang="en-US" altLang="zh-CN" sz="1200">
              <a:latin typeface="Arial" pitchFamily="34" charset="0"/>
              <a:ea typeface="ＭＳ Ｐゴシック" pitchFamily="34" charset="-128"/>
            </a:endParaRPr>
          </a:p>
        </p:txBody>
      </p:sp>
      <p:sp>
        <p:nvSpPr>
          <p:cNvPr id="4101" name="Rectangle 2"/>
          <p:cNvSpPr>
            <a:spLocks noGrp="1" noChangeArrowheads="1"/>
          </p:cNvSpPr>
          <p:nvPr>
            <p:ph type="title" idx="4294967295"/>
          </p:nvPr>
        </p:nvSpPr>
        <p:spPr>
          <a:xfrm>
            <a:off x="0" y="200025"/>
            <a:ext cx="12192000" cy="876300"/>
          </a:xfrm>
          <a:prstGeom prst="rect">
            <a:avLst/>
          </a:prstGeom>
        </p:spPr>
        <p:txBody>
          <a:bodyPr/>
          <a:lstStyle/>
          <a:p>
            <a:pPr algn="ctr"/>
            <a:r>
              <a:rPr lang="zh-CN" altLang="en-US" dirty="0">
                <a:latin typeface="+mj-ea"/>
              </a:rPr>
              <a:t>链路层的术语</a:t>
            </a:r>
            <a:endParaRPr lang="en-US" altLang="zh-CN" dirty="0">
              <a:latin typeface="+mj-ea"/>
            </a:endParaRPr>
          </a:p>
        </p:txBody>
      </p:sp>
      <p:sp>
        <p:nvSpPr>
          <p:cNvPr id="4102" name="Rectangle 3"/>
          <p:cNvSpPr>
            <a:spLocks noGrp="1" noChangeArrowheads="1"/>
          </p:cNvSpPr>
          <p:nvPr>
            <p:ph type="body" sz="half" idx="4294967295"/>
          </p:nvPr>
        </p:nvSpPr>
        <p:spPr>
          <a:xfrm>
            <a:off x="529167" y="1274728"/>
            <a:ext cx="5689600" cy="3802063"/>
          </a:xfrm>
          <a:prstGeom prst="rect">
            <a:avLst/>
          </a:prstGeom>
        </p:spPr>
        <p:txBody>
          <a:bodyPr/>
          <a:lstStyle/>
          <a:p>
            <a:r>
              <a:rPr lang="zh-CN" altLang="en-US" sz="2400" dirty="0"/>
              <a:t>主机和路由器</a:t>
            </a:r>
            <a:r>
              <a:rPr lang="en-US" altLang="zh-CN" sz="2400" dirty="0"/>
              <a:t>: </a:t>
            </a:r>
            <a:r>
              <a:rPr lang="zh-CN" altLang="en-US" sz="2400" b="1" dirty="0">
                <a:solidFill>
                  <a:srgbClr val="FF0000"/>
                </a:solidFill>
              </a:rPr>
              <a:t>节点</a:t>
            </a:r>
            <a:r>
              <a:rPr lang="en-US" altLang="zh-CN" sz="2400" b="1" dirty="0">
                <a:solidFill>
                  <a:srgbClr val="FF0000"/>
                </a:solidFill>
              </a:rPr>
              <a:t>(nodes)</a:t>
            </a:r>
          </a:p>
          <a:p>
            <a:pPr>
              <a:lnSpc>
                <a:spcPct val="120000"/>
              </a:lnSpc>
            </a:pPr>
            <a:r>
              <a:rPr lang="zh-CN" altLang="en-US" sz="2400" dirty="0"/>
              <a:t>沿着通信路径连接相邻节点的通信信道：</a:t>
            </a:r>
            <a:r>
              <a:rPr lang="zh-CN" altLang="en-US" sz="2400" b="1" dirty="0">
                <a:solidFill>
                  <a:srgbClr val="FF0000"/>
                </a:solidFill>
              </a:rPr>
              <a:t>链路</a:t>
            </a:r>
            <a:r>
              <a:rPr lang="en-US" altLang="zh-CN" sz="2400" b="1" dirty="0">
                <a:solidFill>
                  <a:srgbClr val="FF0000"/>
                </a:solidFill>
              </a:rPr>
              <a:t>(links)</a:t>
            </a:r>
          </a:p>
          <a:p>
            <a:pPr lvl="1"/>
            <a:r>
              <a:rPr lang="zh-CN" altLang="en-US" dirty="0"/>
              <a:t>有线链路</a:t>
            </a:r>
            <a:r>
              <a:rPr lang="en-US" altLang="zh-CN" dirty="0"/>
              <a:t>(wired links)</a:t>
            </a:r>
          </a:p>
          <a:p>
            <a:pPr lvl="1"/>
            <a:r>
              <a:rPr lang="zh-CN" altLang="en-US" dirty="0"/>
              <a:t>无线链路</a:t>
            </a:r>
            <a:r>
              <a:rPr lang="en-US" altLang="zh-CN" dirty="0"/>
              <a:t>(wireless links)</a:t>
            </a:r>
          </a:p>
          <a:p>
            <a:pPr>
              <a:lnSpc>
                <a:spcPct val="120000"/>
              </a:lnSpc>
            </a:pPr>
            <a:r>
              <a:rPr lang="zh-CN" altLang="en-US" sz="2400" dirty="0"/>
              <a:t>第二层的分组</a:t>
            </a:r>
            <a:r>
              <a:rPr lang="en-US" altLang="zh-CN" sz="2400" dirty="0"/>
              <a:t>: </a:t>
            </a:r>
            <a:r>
              <a:rPr lang="zh-CN" altLang="en-US" sz="2400" b="1" dirty="0">
                <a:solidFill>
                  <a:srgbClr val="FF0000"/>
                </a:solidFill>
              </a:rPr>
              <a:t>数据帧</a:t>
            </a:r>
            <a:r>
              <a:rPr lang="en-US" altLang="zh-CN" sz="2400" b="1" dirty="0">
                <a:solidFill>
                  <a:srgbClr val="FF0000"/>
                </a:solidFill>
              </a:rPr>
              <a:t>(frame)</a:t>
            </a:r>
            <a:r>
              <a:rPr lang="en-US" altLang="zh-CN" sz="2400" dirty="0">
                <a:solidFill>
                  <a:srgbClr val="CC0000"/>
                </a:solidFill>
              </a:rPr>
              <a:t>,</a:t>
            </a:r>
            <a:r>
              <a:rPr lang="en-US" altLang="zh-CN" sz="2400" dirty="0">
                <a:solidFill>
                  <a:srgbClr val="FF0000"/>
                </a:solidFill>
              </a:rPr>
              <a:t> </a:t>
            </a:r>
            <a:r>
              <a:rPr lang="zh-CN" altLang="en-US" sz="2400" dirty="0"/>
              <a:t>它是封装了的数据报</a:t>
            </a:r>
            <a:endParaRPr lang="en-US" altLang="zh-CN" sz="2400" dirty="0"/>
          </a:p>
          <a:p>
            <a:pPr>
              <a:buFont typeface="Wingdings" pitchFamily="2" charset="2"/>
              <a:buNone/>
            </a:pPr>
            <a:endParaRPr lang="en-US" altLang="zh-CN" sz="2400" dirty="0"/>
          </a:p>
          <a:p>
            <a:endParaRPr lang="en-US" altLang="zh-CN" sz="2400" dirty="0"/>
          </a:p>
        </p:txBody>
      </p:sp>
      <p:sp>
        <p:nvSpPr>
          <p:cNvPr id="4103" name="Text Box 467"/>
          <p:cNvSpPr txBox="1">
            <a:spLocks noChangeArrowheads="1"/>
          </p:cNvSpPr>
          <p:nvPr/>
        </p:nvSpPr>
        <p:spPr bwMode="auto">
          <a:xfrm>
            <a:off x="887983" y="4687644"/>
            <a:ext cx="5547542" cy="142192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0000"/>
              </a:lnSpc>
              <a:spcBef>
                <a:spcPct val="0"/>
              </a:spcBef>
              <a:buClrTx/>
              <a:buSzTx/>
              <a:buNone/>
            </a:pPr>
            <a:r>
              <a:rPr lang="zh-CN" altLang="en-US" sz="2400" i="1" dirty="0">
                <a:solidFill>
                  <a:srgbClr val="CC0000"/>
                </a:solidFill>
                <a:latin typeface="+mn-ea"/>
                <a:ea typeface="+mn-ea"/>
              </a:rPr>
              <a:t>数据链路层</a:t>
            </a:r>
            <a:r>
              <a:rPr lang="zh-CN" altLang="en-US" sz="2400" i="1" dirty="0">
                <a:latin typeface="+mn-ea"/>
                <a:ea typeface="+mn-ea"/>
              </a:rPr>
              <a:t>的职责是将数据报从一个节点传送到与该节点直接有物理链路相连的另一个节点。</a:t>
            </a:r>
            <a:endParaRPr lang="en-US" altLang="zh-CN" sz="2400" i="1" dirty="0">
              <a:latin typeface="+mn-ea"/>
              <a:ea typeface="+mn-ea"/>
            </a:endParaRPr>
          </a:p>
        </p:txBody>
      </p:sp>
      <p:sp>
        <p:nvSpPr>
          <p:cNvPr id="4104" name="Freeform 666"/>
          <p:cNvSpPr>
            <a:spLocks/>
          </p:cNvSpPr>
          <p:nvPr/>
        </p:nvSpPr>
        <p:spPr bwMode="auto">
          <a:xfrm>
            <a:off x="6936318" y="1712913"/>
            <a:ext cx="2315633"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05" name="Group 667"/>
          <p:cNvGrpSpPr>
            <a:grpSpLocks/>
          </p:cNvGrpSpPr>
          <p:nvPr/>
        </p:nvGrpSpPr>
        <p:grpSpPr bwMode="auto">
          <a:xfrm>
            <a:off x="7160684" y="3048000"/>
            <a:ext cx="1945216" cy="933450"/>
            <a:chOff x="2889" y="1631"/>
            <a:chExt cx="980" cy="743"/>
          </a:xfrm>
        </p:grpSpPr>
        <p:sp>
          <p:nvSpPr>
            <p:cNvPr id="4552" name="Rectangle 668"/>
            <p:cNvSpPr>
              <a:spLocks noChangeArrowheads="1"/>
            </p:cNvSpPr>
            <p:nvPr/>
          </p:nvSpPr>
          <p:spPr bwMode="auto">
            <a:xfrm>
              <a:off x="3046" y="1841"/>
              <a:ext cx="663" cy="53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53" name="AutoShape 669"/>
            <p:cNvSpPr>
              <a:spLocks noChangeArrowheads="1"/>
            </p:cNvSpPr>
            <p:nvPr/>
          </p:nvSpPr>
          <p:spPr bwMode="auto">
            <a:xfrm>
              <a:off x="2889" y="1631"/>
              <a:ext cx="980" cy="253"/>
            </a:xfrm>
            <a:prstGeom prst="triangle">
              <a:avLst>
                <a:gd name="adj" fmla="val 50000"/>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CCFF"/>
                </a:solidFill>
                <a:latin typeface="Arial" pitchFamily="34" charset="0"/>
                <a:ea typeface="ＭＳ Ｐゴシック" pitchFamily="34" charset="-128"/>
              </a:endParaRPr>
            </a:p>
          </p:txBody>
        </p:sp>
      </p:grpSp>
      <p:sp>
        <p:nvSpPr>
          <p:cNvPr id="4106" name="Freeform 670"/>
          <p:cNvSpPr>
            <a:spLocks/>
          </p:cNvSpPr>
          <p:nvPr/>
        </p:nvSpPr>
        <p:spPr bwMode="auto">
          <a:xfrm>
            <a:off x="7152217" y="4425950"/>
            <a:ext cx="4301067"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7" name="Line 671"/>
          <p:cNvSpPr>
            <a:spLocks noChangeShapeType="1"/>
          </p:cNvSpPr>
          <p:nvPr/>
        </p:nvSpPr>
        <p:spPr bwMode="auto">
          <a:xfrm rot="16200000" flipV="1">
            <a:off x="10467181" y="5244836"/>
            <a:ext cx="471488" cy="2751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8" name="Line 672"/>
          <p:cNvSpPr>
            <a:spLocks noChangeShapeType="1"/>
          </p:cNvSpPr>
          <p:nvPr/>
        </p:nvSpPr>
        <p:spPr bwMode="auto">
          <a:xfrm rot="5400000" flipV="1">
            <a:off x="10655830" y="5429251"/>
            <a:ext cx="31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09" name="Line 673"/>
          <p:cNvSpPr>
            <a:spLocks noChangeShapeType="1"/>
          </p:cNvSpPr>
          <p:nvPr/>
        </p:nvSpPr>
        <p:spPr bwMode="auto">
          <a:xfrm rot="16200000" flipH="1">
            <a:off x="10844477" y="5018882"/>
            <a:ext cx="182563" cy="17145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11" name="Line 675"/>
          <p:cNvSpPr>
            <a:spLocks noChangeShapeType="1"/>
          </p:cNvSpPr>
          <p:nvPr/>
        </p:nvSpPr>
        <p:spPr bwMode="auto">
          <a:xfrm>
            <a:off x="8134351" y="4776789"/>
            <a:ext cx="325967" cy="968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2" name="Line 676"/>
          <p:cNvSpPr>
            <a:spLocks noChangeShapeType="1"/>
          </p:cNvSpPr>
          <p:nvPr/>
        </p:nvSpPr>
        <p:spPr bwMode="auto">
          <a:xfrm flipV="1">
            <a:off x="7789334" y="5030788"/>
            <a:ext cx="529167" cy="825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5" name="Line 679"/>
          <p:cNvSpPr>
            <a:spLocks noChangeShapeType="1"/>
          </p:cNvSpPr>
          <p:nvPr/>
        </p:nvSpPr>
        <p:spPr bwMode="auto">
          <a:xfrm flipH="1">
            <a:off x="8356601" y="5075238"/>
            <a:ext cx="165100"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6" name="Line 680"/>
          <p:cNvSpPr>
            <a:spLocks noChangeShapeType="1"/>
          </p:cNvSpPr>
          <p:nvPr/>
        </p:nvSpPr>
        <p:spPr bwMode="auto">
          <a:xfrm flipH="1" flipV="1">
            <a:off x="8765118" y="5054601"/>
            <a:ext cx="118533" cy="219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7" name="Line 681"/>
          <p:cNvSpPr>
            <a:spLocks noChangeShapeType="1"/>
          </p:cNvSpPr>
          <p:nvPr/>
        </p:nvSpPr>
        <p:spPr bwMode="auto">
          <a:xfrm>
            <a:off x="8991600" y="5056189"/>
            <a:ext cx="670984" cy="2698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19" name="Line 683"/>
          <p:cNvSpPr>
            <a:spLocks noChangeShapeType="1"/>
          </p:cNvSpPr>
          <p:nvPr/>
        </p:nvSpPr>
        <p:spPr bwMode="auto">
          <a:xfrm>
            <a:off x="8379884" y="3551238"/>
            <a:ext cx="0" cy="10636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0" name="Line 684"/>
          <p:cNvSpPr>
            <a:spLocks noChangeShapeType="1"/>
          </p:cNvSpPr>
          <p:nvPr/>
        </p:nvSpPr>
        <p:spPr bwMode="auto">
          <a:xfrm flipV="1">
            <a:off x="7854951" y="3736975"/>
            <a:ext cx="224367"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pic>
        <p:nvPicPr>
          <p:cNvPr id="2" name="Picture 68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0518" y="3548064"/>
            <a:ext cx="49318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2" name="Line 686"/>
          <p:cNvSpPr>
            <a:spLocks noChangeShapeType="1"/>
          </p:cNvSpPr>
          <p:nvPr/>
        </p:nvSpPr>
        <p:spPr bwMode="auto">
          <a:xfrm rot="5400000" flipV="1">
            <a:off x="10660063" y="5426076"/>
            <a:ext cx="31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4123" name="Line 687"/>
          <p:cNvSpPr>
            <a:spLocks noChangeShapeType="1"/>
          </p:cNvSpPr>
          <p:nvPr/>
        </p:nvSpPr>
        <p:spPr bwMode="auto">
          <a:xfrm flipV="1">
            <a:off x="7859185" y="3733801"/>
            <a:ext cx="224367"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pic>
        <p:nvPicPr>
          <p:cNvPr id="3" name="Picture 68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633" y="3546475"/>
            <a:ext cx="493184"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5" name="Line 695"/>
          <p:cNvSpPr>
            <a:spLocks noChangeShapeType="1"/>
          </p:cNvSpPr>
          <p:nvPr/>
        </p:nvSpPr>
        <p:spPr bwMode="auto">
          <a:xfrm>
            <a:off x="9810751" y="4700588"/>
            <a:ext cx="520700" cy="1841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6" name="Line 696"/>
          <p:cNvSpPr>
            <a:spLocks noChangeShapeType="1"/>
          </p:cNvSpPr>
          <p:nvPr/>
        </p:nvSpPr>
        <p:spPr bwMode="auto">
          <a:xfrm flipV="1">
            <a:off x="8983134" y="4687889"/>
            <a:ext cx="429684" cy="1984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7" name="Line 697"/>
          <p:cNvSpPr>
            <a:spLocks noChangeShapeType="1"/>
          </p:cNvSpPr>
          <p:nvPr/>
        </p:nvSpPr>
        <p:spPr bwMode="auto">
          <a:xfrm flipV="1">
            <a:off x="9040284" y="4979988"/>
            <a:ext cx="12954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28" name="Line 708"/>
          <p:cNvSpPr>
            <a:spLocks noChangeShapeType="1"/>
          </p:cNvSpPr>
          <p:nvPr/>
        </p:nvSpPr>
        <p:spPr bwMode="auto">
          <a:xfrm>
            <a:off x="8386233" y="2406650"/>
            <a:ext cx="203200" cy="952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 name="Oval 407"/>
          <p:cNvSpPr>
            <a:spLocks noChangeArrowheads="1"/>
          </p:cNvSpPr>
          <p:nvPr/>
        </p:nvSpPr>
        <p:spPr bwMode="auto">
          <a:xfrm>
            <a:off x="8473017" y="2565400"/>
            <a:ext cx="516467"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 name="Rectangle 410"/>
          <p:cNvSpPr>
            <a:spLocks noChangeArrowheads="1"/>
          </p:cNvSpPr>
          <p:nvPr/>
        </p:nvSpPr>
        <p:spPr bwMode="auto">
          <a:xfrm>
            <a:off x="8473018" y="2555875"/>
            <a:ext cx="518583"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6" name="Oval 411"/>
          <p:cNvSpPr>
            <a:spLocks noChangeArrowheads="1"/>
          </p:cNvSpPr>
          <p:nvPr/>
        </p:nvSpPr>
        <p:spPr bwMode="auto">
          <a:xfrm>
            <a:off x="8470900" y="2490789"/>
            <a:ext cx="516467"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7" name="Group 712"/>
          <p:cNvGrpSpPr>
            <a:grpSpLocks/>
          </p:cNvGrpSpPr>
          <p:nvPr/>
        </p:nvGrpSpPr>
        <p:grpSpPr bwMode="auto">
          <a:xfrm>
            <a:off x="8574618" y="2519364"/>
            <a:ext cx="292100" cy="52387"/>
            <a:chOff x="2468" y="1332"/>
            <a:chExt cx="310" cy="60"/>
          </a:xfrm>
        </p:grpSpPr>
        <p:sp>
          <p:nvSpPr>
            <p:cNvPr id="8" name="Freeform 7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7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33" name="Line 715"/>
          <p:cNvSpPr>
            <a:spLocks noChangeShapeType="1"/>
          </p:cNvSpPr>
          <p:nvPr/>
        </p:nvSpPr>
        <p:spPr bwMode="auto">
          <a:xfrm>
            <a:off x="8473017" y="2543176"/>
            <a:ext cx="0" cy="74613"/>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134" name="Line 762"/>
          <p:cNvSpPr>
            <a:spLocks noChangeShapeType="1"/>
          </p:cNvSpPr>
          <p:nvPr/>
        </p:nvSpPr>
        <p:spPr bwMode="auto">
          <a:xfrm>
            <a:off x="8570384" y="3743325"/>
            <a:ext cx="90593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131" name="Group 781"/>
          <p:cNvGrpSpPr>
            <a:grpSpLocks/>
          </p:cNvGrpSpPr>
          <p:nvPr/>
        </p:nvGrpSpPr>
        <p:grpSpPr bwMode="auto">
          <a:xfrm>
            <a:off x="10121900" y="4806951"/>
            <a:ext cx="829733" cy="244475"/>
            <a:chOff x="4334" y="1470"/>
            <a:chExt cx="246" cy="107"/>
          </a:xfrm>
        </p:grpSpPr>
        <p:sp>
          <p:nvSpPr>
            <p:cNvPr id="1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41" name="Group 785"/>
            <p:cNvGrpSpPr>
              <a:grpSpLocks/>
            </p:cNvGrpSpPr>
            <p:nvPr/>
          </p:nvGrpSpPr>
          <p:grpSpPr bwMode="auto">
            <a:xfrm>
              <a:off x="4383" y="1488"/>
              <a:ext cx="138" cy="33"/>
              <a:chOff x="2468" y="1332"/>
              <a:chExt cx="310" cy="60"/>
            </a:xfrm>
          </p:grpSpPr>
          <p:sp>
            <p:nvSpPr>
              <p:cNvPr id="4544" name="Freeform 7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45" name="Freeform 7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46" name="Line 788"/>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47" name="Line 789"/>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132" name="Group 790"/>
          <p:cNvGrpSpPr>
            <a:grpSpLocks/>
          </p:cNvGrpSpPr>
          <p:nvPr/>
        </p:nvGrpSpPr>
        <p:grpSpPr bwMode="auto">
          <a:xfrm>
            <a:off x="9287934" y="4508501"/>
            <a:ext cx="829733" cy="244475"/>
            <a:chOff x="4334" y="1470"/>
            <a:chExt cx="246" cy="107"/>
          </a:xfrm>
        </p:grpSpPr>
        <p:sp>
          <p:nvSpPr>
            <p:cNvPr id="1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33" name="Group 794"/>
            <p:cNvGrpSpPr>
              <a:grpSpLocks/>
            </p:cNvGrpSpPr>
            <p:nvPr/>
          </p:nvGrpSpPr>
          <p:grpSpPr bwMode="auto">
            <a:xfrm>
              <a:off x="4383" y="1488"/>
              <a:ext cx="138" cy="33"/>
              <a:chOff x="2468" y="1332"/>
              <a:chExt cx="310" cy="60"/>
            </a:xfrm>
          </p:grpSpPr>
          <p:sp>
            <p:nvSpPr>
              <p:cNvPr id="4536" name="Freeform 7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37" name="Freeform 7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38" name="Line 797"/>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39" name="Line 798"/>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14" name="Group 799"/>
          <p:cNvGrpSpPr>
            <a:grpSpLocks/>
          </p:cNvGrpSpPr>
          <p:nvPr/>
        </p:nvGrpSpPr>
        <p:grpSpPr bwMode="auto">
          <a:xfrm>
            <a:off x="8322734" y="4851401"/>
            <a:ext cx="829733" cy="244475"/>
            <a:chOff x="4334" y="1470"/>
            <a:chExt cx="246" cy="107"/>
          </a:xfrm>
        </p:grpSpPr>
        <p:sp>
          <p:nvSpPr>
            <p:cNvPr id="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25" name="Group 803"/>
            <p:cNvGrpSpPr>
              <a:grpSpLocks/>
            </p:cNvGrpSpPr>
            <p:nvPr/>
          </p:nvGrpSpPr>
          <p:grpSpPr bwMode="auto">
            <a:xfrm>
              <a:off x="4383" y="1488"/>
              <a:ext cx="138" cy="33"/>
              <a:chOff x="2468" y="1332"/>
              <a:chExt cx="310" cy="60"/>
            </a:xfrm>
          </p:grpSpPr>
          <p:sp>
            <p:nvSpPr>
              <p:cNvPr id="4528" name="Freeform 8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9" name="Freeform 8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30" name="Line 806"/>
            <p:cNvSpPr>
              <a:spLocks noChangeShapeType="1"/>
            </p:cNvSpPr>
            <p:nvPr/>
          </p:nvSpPr>
          <p:spPr bwMode="auto">
            <a:xfrm>
              <a:off x="4335" y="1503"/>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31" name="Line 807"/>
            <p:cNvSpPr>
              <a:spLocks noChangeShapeType="1"/>
            </p:cNvSpPr>
            <p:nvPr/>
          </p:nvSpPr>
          <p:spPr bwMode="auto">
            <a:xfrm>
              <a:off x="4578" y="1505"/>
              <a:ext cx="0" cy="4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17" name="Group 808"/>
          <p:cNvGrpSpPr>
            <a:grpSpLocks/>
          </p:cNvGrpSpPr>
          <p:nvPr/>
        </p:nvGrpSpPr>
        <p:grpSpPr bwMode="auto">
          <a:xfrm>
            <a:off x="8068734" y="3644900"/>
            <a:ext cx="520700" cy="171450"/>
            <a:chOff x="4334" y="1470"/>
            <a:chExt cx="246" cy="107"/>
          </a:xfrm>
        </p:grpSpPr>
        <p:sp>
          <p:nvSpPr>
            <p:cNvPr id="1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1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2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17" name="Group 812"/>
            <p:cNvGrpSpPr>
              <a:grpSpLocks/>
            </p:cNvGrpSpPr>
            <p:nvPr/>
          </p:nvGrpSpPr>
          <p:grpSpPr bwMode="auto">
            <a:xfrm>
              <a:off x="4383" y="1488"/>
              <a:ext cx="138" cy="33"/>
              <a:chOff x="2468" y="1332"/>
              <a:chExt cx="310" cy="60"/>
            </a:xfrm>
          </p:grpSpPr>
          <p:sp>
            <p:nvSpPr>
              <p:cNvPr id="4520" name="Freeform 8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1" name="Freeform 8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22" name="Line 815"/>
            <p:cNvSpPr>
              <a:spLocks noChangeShapeType="1"/>
            </p:cNvSpPr>
            <p:nvPr/>
          </p:nvSpPr>
          <p:spPr bwMode="auto">
            <a:xfrm>
              <a:off x="4335" y="1503"/>
              <a:ext cx="0"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523" name="Line 816"/>
            <p:cNvSpPr>
              <a:spLocks noChangeShapeType="1"/>
            </p:cNvSpPr>
            <p:nvPr/>
          </p:nvSpPr>
          <p:spPr bwMode="auto">
            <a:xfrm>
              <a:off x="4578" y="1505"/>
              <a:ext cx="0" cy="5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135" name="Group 817"/>
          <p:cNvGrpSpPr>
            <a:grpSpLocks/>
          </p:cNvGrpSpPr>
          <p:nvPr/>
        </p:nvGrpSpPr>
        <p:grpSpPr bwMode="auto">
          <a:xfrm>
            <a:off x="8036985" y="1738313"/>
            <a:ext cx="690033" cy="508000"/>
            <a:chOff x="2920" y="1424"/>
            <a:chExt cx="326" cy="320"/>
          </a:xfrm>
        </p:grpSpPr>
        <p:sp>
          <p:nvSpPr>
            <p:cNvPr id="4510" name="Oval 818"/>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4507" name="Group 819"/>
            <p:cNvGrpSpPr>
              <a:grpSpLocks/>
            </p:cNvGrpSpPr>
            <p:nvPr/>
          </p:nvGrpSpPr>
          <p:grpSpPr bwMode="auto">
            <a:xfrm>
              <a:off x="2949" y="1424"/>
              <a:ext cx="265" cy="280"/>
              <a:chOff x="2949" y="1424"/>
              <a:chExt cx="265" cy="280"/>
            </a:xfrm>
          </p:grpSpPr>
          <p:sp>
            <p:nvSpPr>
              <p:cNvPr id="4513" name="Oval 820"/>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14" name="Oval 821"/>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15" name="Oval 822"/>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516" name="Oval 823"/>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21" name="Freeform 82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508" name="Freeform 82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6" name="Group 826"/>
          <p:cNvGrpSpPr>
            <a:grpSpLocks/>
          </p:cNvGrpSpPr>
          <p:nvPr/>
        </p:nvGrpSpPr>
        <p:grpSpPr bwMode="auto">
          <a:xfrm>
            <a:off x="8185151" y="1989139"/>
            <a:ext cx="376767" cy="477837"/>
            <a:chOff x="3748" y="1253"/>
            <a:chExt cx="178" cy="301"/>
          </a:xfrm>
        </p:grpSpPr>
        <p:sp>
          <p:nvSpPr>
            <p:cNvPr id="4490"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1"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2"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3"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4"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5"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6"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7"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8"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99"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0"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1"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2"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3"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4"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09" name="Oval 84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grpSp>
        <p:nvGrpSpPr>
          <p:cNvPr id="4137" name="Group 843"/>
          <p:cNvGrpSpPr>
            <a:grpSpLocks/>
          </p:cNvGrpSpPr>
          <p:nvPr/>
        </p:nvGrpSpPr>
        <p:grpSpPr bwMode="auto">
          <a:xfrm>
            <a:off x="7183967" y="1963739"/>
            <a:ext cx="692151" cy="128587"/>
            <a:chOff x="2199" y="955"/>
            <a:chExt cx="2547" cy="506"/>
          </a:xfrm>
        </p:grpSpPr>
        <p:sp>
          <p:nvSpPr>
            <p:cNvPr id="4484" name="Freeform 84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5" name="Freeform 84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6" name="Freeform 84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7" name="Freeform 84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8" name="Freeform 84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9" name="Freeform 84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8" name="Group 850"/>
          <p:cNvGrpSpPr>
            <a:grpSpLocks/>
          </p:cNvGrpSpPr>
          <p:nvPr/>
        </p:nvGrpSpPr>
        <p:grpSpPr bwMode="auto">
          <a:xfrm>
            <a:off x="7389284" y="1539875"/>
            <a:ext cx="692149" cy="128588"/>
            <a:chOff x="2199" y="955"/>
            <a:chExt cx="2547" cy="506"/>
          </a:xfrm>
        </p:grpSpPr>
        <p:sp>
          <p:nvSpPr>
            <p:cNvPr id="4478"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9"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0"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1"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2" name="Freeform 85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83"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43" name="Line 857"/>
          <p:cNvSpPr>
            <a:spLocks noChangeShapeType="1"/>
          </p:cNvSpPr>
          <p:nvPr/>
        </p:nvSpPr>
        <p:spPr bwMode="auto">
          <a:xfrm flipH="1" flipV="1">
            <a:off x="7501467" y="2027238"/>
            <a:ext cx="52917" cy="63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140" name="Group 858"/>
          <p:cNvGrpSpPr>
            <a:grpSpLocks/>
          </p:cNvGrpSpPr>
          <p:nvPr/>
        </p:nvGrpSpPr>
        <p:grpSpPr bwMode="auto">
          <a:xfrm>
            <a:off x="7190318" y="3527425"/>
            <a:ext cx="692149" cy="128588"/>
            <a:chOff x="2199" y="955"/>
            <a:chExt cx="2547" cy="506"/>
          </a:xfrm>
        </p:grpSpPr>
        <p:sp>
          <p:nvSpPr>
            <p:cNvPr id="4472" name="Freeform 85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3" name="Freeform 86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4" name="Freeform 86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5" name="Freeform 86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6" name="Freeform 863"/>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7" name="Freeform 86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45" name="Line 865"/>
          <p:cNvSpPr>
            <a:spLocks noChangeShapeType="1"/>
          </p:cNvSpPr>
          <p:nvPr/>
        </p:nvSpPr>
        <p:spPr bwMode="auto">
          <a:xfrm>
            <a:off x="7704667" y="3119438"/>
            <a:ext cx="27517" cy="555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142" name="Group 866"/>
          <p:cNvGrpSpPr>
            <a:grpSpLocks/>
          </p:cNvGrpSpPr>
          <p:nvPr/>
        </p:nvGrpSpPr>
        <p:grpSpPr bwMode="auto">
          <a:xfrm>
            <a:off x="9342967" y="5005389"/>
            <a:ext cx="692151" cy="128587"/>
            <a:chOff x="2199" y="955"/>
            <a:chExt cx="2547" cy="506"/>
          </a:xfrm>
        </p:grpSpPr>
        <p:sp>
          <p:nvSpPr>
            <p:cNvPr id="4466" name="Freeform 8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7" name="Freeform 8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8" name="Freeform 8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9" name="Freeform 8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0" name="Freeform 871"/>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71" name="Freeform 8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 name="Group 873"/>
          <p:cNvGrpSpPr>
            <a:grpSpLocks/>
          </p:cNvGrpSpPr>
          <p:nvPr/>
        </p:nvGrpSpPr>
        <p:grpSpPr bwMode="auto">
          <a:xfrm>
            <a:off x="9660467" y="5429250"/>
            <a:ext cx="692151" cy="128588"/>
            <a:chOff x="2199" y="955"/>
            <a:chExt cx="2547" cy="506"/>
          </a:xfrm>
        </p:grpSpPr>
        <p:sp>
          <p:nvSpPr>
            <p:cNvPr id="4460" name="Freeform 87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1" name="Freeform 87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2" name="Freeform 87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3" name="Freeform 87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4" name="Freeform 87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65" name="Freeform 87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44" name="Group 880"/>
          <p:cNvGrpSpPr>
            <a:grpSpLocks/>
          </p:cNvGrpSpPr>
          <p:nvPr/>
        </p:nvGrpSpPr>
        <p:grpSpPr bwMode="auto">
          <a:xfrm>
            <a:off x="9095318" y="5408614"/>
            <a:ext cx="692149" cy="128587"/>
            <a:chOff x="2199" y="955"/>
            <a:chExt cx="2547" cy="506"/>
          </a:xfrm>
        </p:grpSpPr>
        <p:sp>
          <p:nvSpPr>
            <p:cNvPr id="4454" name="Freeform 88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5" name="Freeform 88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6" name="Freeform 88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7" name="Freeform 88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8" name="Freeform 88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59" name="Freeform 88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3" name="Picture 88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6167" y="5056189"/>
            <a:ext cx="577851"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0" name="Line 888"/>
          <p:cNvSpPr>
            <a:spLocks noChangeShapeType="1"/>
          </p:cNvSpPr>
          <p:nvPr/>
        </p:nvSpPr>
        <p:spPr bwMode="auto">
          <a:xfrm rot="5400000" flipV="1">
            <a:off x="10655830" y="5426076"/>
            <a:ext cx="31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nvGrpSpPr>
          <p:cNvPr id="4147" name="Group 889"/>
          <p:cNvGrpSpPr>
            <a:grpSpLocks/>
          </p:cNvGrpSpPr>
          <p:nvPr/>
        </p:nvGrpSpPr>
        <p:grpSpPr bwMode="auto">
          <a:xfrm flipH="1">
            <a:off x="7700433" y="4533901"/>
            <a:ext cx="552451" cy="373063"/>
            <a:chOff x="2839" y="3501"/>
            <a:chExt cx="755" cy="803"/>
          </a:xfrm>
        </p:grpSpPr>
        <p:pic>
          <p:nvPicPr>
            <p:cNvPr id="4452" name="Picture 89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3" name="Freeform 89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48" name="Group 892"/>
          <p:cNvGrpSpPr>
            <a:grpSpLocks/>
          </p:cNvGrpSpPr>
          <p:nvPr/>
        </p:nvGrpSpPr>
        <p:grpSpPr bwMode="auto">
          <a:xfrm flipH="1">
            <a:off x="7277100" y="4954588"/>
            <a:ext cx="643467" cy="406400"/>
            <a:chOff x="2839" y="3501"/>
            <a:chExt cx="755" cy="803"/>
          </a:xfrm>
        </p:grpSpPr>
        <p:pic>
          <p:nvPicPr>
            <p:cNvPr id="4450" name="Picture 89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1" name="Freeform 89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49" name="Group 895"/>
          <p:cNvGrpSpPr>
            <a:grpSpLocks/>
          </p:cNvGrpSpPr>
          <p:nvPr/>
        </p:nvGrpSpPr>
        <p:grpSpPr bwMode="auto">
          <a:xfrm flipH="1">
            <a:off x="7914218" y="5256213"/>
            <a:ext cx="569383" cy="349250"/>
            <a:chOff x="2839" y="3501"/>
            <a:chExt cx="755" cy="803"/>
          </a:xfrm>
        </p:grpSpPr>
        <p:pic>
          <p:nvPicPr>
            <p:cNvPr id="4448" name="Picture 896"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9" name="Freeform 8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4" name="Group 898"/>
          <p:cNvGrpSpPr>
            <a:grpSpLocks/>
          </p:cNvGrpSpPr>
          <p:nvPr/>
        </p:nvGrpSpPr>
        <p:grpSpPr bwMode="auto">
          <a:xfrm>
            <a:off x="8733367" y="5238750"/>
            <a:ext cx="569384" cy="350838"/>
            <a:chOff x="2839" y="3501"/>
            <a:chExt cx="755" cy="803"/>
          </a:xfrm>
        </p:grpSpPr>
        <p:pic>
          <p:nvPicPr>
            <p:cNvPr id="25" name="Picture 89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9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4151" name="Picture 901"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6084" y="1720851"/>
            <a:ext cx="1132416"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2" name="Group 902"/>
          <p:cNvGrpSpPr>
            <a:grpSpLocks/>
          </p:cNvGrpSpPr>
          <p:nvPr/>
        </p:nvGrpSpPr>
        <p:grpSpPr bwMode="auto">
          <a:xfrm>
            <a:off x="7484534" y="1546226"/>
            <a:ext cx="554567" cy="385763"/>
            <a:chOff x="2751" y="1851"/>
            <a:chExt cx="462" cy="478"/>
          </a:xfrm>
        </p:grpSpPr>
        <p:pic>
          <p:nvPicPr>
            <p:cNvPr id="27" name="Picture 903" descr="iphone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904"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53" name="Picture 90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2518" y="5057776"/>
            <a:ext cx="5503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4" name="Group 906"/>
          <p:cNvGrpSpPr>
            <a:grpSpLocks/>
          </p:cNvGrpSpPr>
          <p:nvPr/>
        </p:nvGrpSpPr>
        <p:grpSpPr bwMode="auto">
          <a:xfrm>
            <a:off x="10987617" y="5002213"/>
            <a:ext cx="302683" cy="481012"/>
            <a:chOff x="4140" y="429"/>
            <a:chExt cx="1425" cy="2396"/>
          </a:xfrm>
        </p:grpSpPr>
        <p:sp>
          <p:nvSpPr>
            <p:cNvPr id="29" name="Freeform 907"/>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7" name="Rectangle 908"/>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30" name="Freeform 909"/>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910"/>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0" name="Rectangle 911"/>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2" name="Group 912"/>
            <p:cNvGrpSpPr>
              <a:grpSpLocks/>
            </p:cNvGrpSpPr>
            <p:nvPr/>
          </p:nvGrpSpPr>
          <p:grpSpPr bwMode="auto">
            <a:xfrm>
              <a:off x="4749" y="668"/>
              <a:ext cx="581" cy="145"/>
              <a:chOff x="614" y="2568"/>
              <a:chExt cx="725" cy="139"/>
            </a:xfrm>
          </p:grpSpPr>
          <p:sp>
            <p:nvSpPr>
              <p:cNvPr id="4446" name="AutoShape 913"/>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7" name="AutoShape 914"/>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2" name="Rectangle 915"/>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4419" name="Group 916"/>
            <p:cNvGrpSpPr>
              <a:grpSpLocks/>
            </p:cNvGrpSpPr>
            <p:nvPr/>
          </p:nvGrpSpPr>
          <p:grpSpPr bwMode="auto">
            <a:xfrm>
              <a:off x="4747" y="994"/>
              <a:ext cx="581" cy="134"/>
              <a:chOff x="614" y="2568"/>
              <a:chExt cx="725" cy="139"/>
            </a:xfrm>
          </p:grpSpPr>
          <p:sp>
            <p:nvSpPr>
              <p:cNvPr id="4444" name="AutoShape 917"/>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5" name="AutoShape 918"/>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4" name="Rectangle 919"/>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25" name="Rectangle 920"/>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3" name="Group 921"/>
            <p:cNvGrpSpPr>
              <a:grpSpLocks/>
            </p:cNvGrpSpPr>
            <p:nvPr/>
          </p:nvGrpSpPr>
          <p:grpSpPr bwMode="auto">
            <a:xfrm>
              <a:off x="4735" y="1627"/>
              <a:ext cx="582" cy="151"/>
              <a:chOff x="614" y="2568"/>
              <a:chExt cx="725" cy="139"/>
            </a:xfrm>
          </p:grpSpPr>
          <p:sp>
            <p:nvSpPr>
              <p:cNvPr id="4442" name="AutoShape 922"/>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3" name="AutoShape 923"/>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3" name="Freeform 924"/>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 name="Group 925"/>
            <p:cNvGrpSpPr>
              <a:grpSpLocks/>
            </p:cNvGrpSpPr>
            <p:nvPr/>
          </p:nvGrpSpPr>
          <p:grpSpPr bwMode="auto">
            <a:xfrm>
              <a:off x="4739" y="1327"/>
              <a:ext cx="582" cy="139"/>
              <a:chOff x="614" y="2568"/>
              <a:chExt cx="725" cy="139"/>
            </a:xfrm>
          </p:grpSpPr>
          <p:sp>
            <p:nvSpPr>
              <p:cNvPr id="4440" name="AutoShape 926"/>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41" name="AutoShape 927"/>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429" name="Rectangle 928"/>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26" name="Freeform 929"/>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7" name="Freeform 930"/>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32" name="Oval 931"/>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35" name="Freeform 932"/>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34" name="AutoShape 933"/>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5" name="AutoShape 934"/>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6" name="Oval 935"/>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7" name="Oval 936"/>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800">
                <a:solidFill>
                  <a:srgbClr val="FF0000"/>
                </a:solidFill>
                <a:latin typeface="Arial" pitchFamily="34" charset="0"/>
                <a:ea typeface="ＭＳ Ｐゴシック" pitchFamily="34" charset="-128"/>
                <a:cs typeface="Arial" pitchFamily="34" charset="0"/>
              </a:endParaRPr>
            </a:p>
          </p:txBody>
        </p:sp>
        <p:sp>
          <p:nvSpPr>
            <p:cNvPr id="4438" name="Oval 937"/>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39" name="Rectangle 938"/>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grpSp>
        <p:nvGrpSpPr>
          <p:cNvPr id="4155" name="Group 939"/>
          <p:cNvGrpSpPr>
            <a:grpSpLocks/>
          </p:cNvGrpSpPr>
          <p:nvPr/>
        </p:nvGrpSpPr>
        <p:grpSpPr bwMode="auto">
          <a:xfrm>
            <a:off x="10566401" y="5303838"/>
            <a:ext cx="302684" cy="481012"/>
            <a:chOff x="4140" y="429"/>
            <a:chExt cx="1425" cy="2396"/>
          </a:xfrm>
        </p:grpSpPr>
        <p:sp>
          <p:nvSpPr>
            <p:cNvPr id="4380" name="Freeform 940"/>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5" name="Rectangle 941"/>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382" name="Freeform 942"/>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3" name="Freeform 943"/>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8" name="Rectangle 944"/>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6" name="Group 945"/>
            <p:cNvGrpSpPr>
              <a:grpSpLocks/>
            </p:cNvGrpSpPr>
            <p:nvPr/>
          </p:nvGrpSpPr>
          <p:grpSpPr bwMode="auto">
            <a:xfrm>
              <a:off x="4749" y="668"/>
              <a:ext cx="581" cy="145"/>
              <a:chOff x="614" y="2568"/>
              <a:chExt cx="725" cy="139"/>
            </a:xfrm>
          </p:grpSpPr>
          <p:sp>
            <p:nvSpPr>
              <p:cNvPr id="4414" name="AutoShape 946"/>
              <p:cNvSpPr>
                <a:spLocks noChangeArrowheads="1"/>
              </p:cNvSpPr>
              <p:nvPr/>
            </p:nvSpPr>
            <p:spPr bwMode="auto">
              <a:xfrm>
                <a:off x="613" y="2566"/>
                <a:ext cx="721"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15" name="AutoShape 947"/>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0" name="Rectangle 948"/>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4387" name="Group 949"/>
            <p:cNvGrpSpPr>
              <a:grpSpLocks/>
            </p:cNvGrpSpPr>
            <p:nvPr/>
          </p:nvGrpSpPr>
          <p:grpSpPr bwMode="auto">
            <a:xfrm>
              <a:off x="4747" y="994"/>
              <a:ext cx="581" cy="134"/>
              <a:chOff x="614" y="2568"/>
              <a:chExt cx="725" cy="139"/>
            </a:xfrm>
          </p:grpSpPr>
          <p:sp>
            <p:nvSpPr>
              <p:cNvPr id="4412" name="AutoShape 950"/>
              <p:cNvSpPr>
                <a:spLocks noChangeArrowheads="1"/>
              </p:cNvSpPr>
              <p:nvPr/>
            </p:nvSpPr>
            <p:spPr bwMode="auto">
              <a:xfrm>
                <a:off x="615" y="2564"/>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13" name="AutoShape 951"/>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2" name="Rectangle 952"/>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393" name="Rectangle 953"/>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7" name="Group 954"/>
            <p:cNvGrpSpPr>
              <a:grpSpLocks/>
            </p:cNvGrpSpPr>
            <p:nvPr/>
          </p:nvGrpSpPr>
          <p:grpSpPr bwMode="auto">
            <a:xfrm>
              <a:off x="4735" y="1627"/>
              <a:ext cx="582" cy="151"/>
              <a:chOff x="614" y="2568"/>
              <a:chExt cx="725" cy="139"/>
            </a:xfrm>
          </p:grpSpPr>
          <p:sp>
            <p:nvSpPr>
              <p:cNvPr id="4410" name="AutoShape 955"/>
              <p:cNvSpPr>
                <a:spLocks noChangeArrowheads="1"/>
              </p:cNvSpPr>
              <p:nvPr/>
            </p:nvSpPr>
            <p:spPr bwMode="auto">
              <a:xfrm>
                <a:off x="618" y="2586"/>
                <a:ext cx="720" cy="12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11" name="AutoShape 956"/>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1" name="Freeform 957"/>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 name="Group 958"/>
            <p:cNvGrpSpPr>
              <a:grpSpLocks/>
            </p:cNvGrpSpPr>
            <p:nvPr/>
          </p:nvGrpSpPr>
          <p:grpSpPr bwMode="auto">
            <a:xfrm>
              <a:off x="4739" y="1327"/>
              <a:ext cx="582" cy="139"/>
              <a:chOff x="614" y="2568"/>
              <a:chExt cx="725" cy="139"/>
            </a:xfrm>
          </p:grpSpPr>
          <p:sp>
            <p:nvSpPr>
              <p:cNvPr id="4408" name="AutoShape 959"/>
              <p:cNvSpPr>
                <a:spLocks noChangeArrowheads="1"/>
              </p:cNvSpPr>
              <p:nvPr/>
            </p:nvSpPr>
            <p:spPr bwMode="auto">
              <a:xfrm>
                <a:off x="613" y="2571"/>
                <a:ext cx="732"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9" name="AutoShape 960"/>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sp>
          <p:nvSpPr>
            <p:cNvPr id="4397" name="Rectangle 961"/>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394" name="Freeform 962"/>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95" name="Freeform 963"/>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0" name="Oval 964"/>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39" name="Freeform 965"/>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2" name="AutoShape 966"/>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3" name="AutoShape 967"/>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4" name="Oval 968"/>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5" name="Oval 969"/>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zh-CN" altLang="zh-CN" sz="1800">
                <a:solidFill>
                  <a:srgbClr val="FF0000"/>
                </a:solidFill>
                <a:latin typeface="Arial" pitchFamily="34" charset="0"/>
                <a:ea typeface="ＭＳ Ｐゴシック" pitchFamily="34" charset="-128"/>
                <a:cs typeface="Arial" pitchFamily="34" charset="0"/>
              </a:endParaRPr>
            </a:p>
          </p:txBody>
        </p:sp>
        <p:sp>
          <p:nvSpPr>
            <p:cNvPr id="4406" name="Oval 970"/>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4407" name="Rectangle 971"/>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grpSp>
        <p:nvGrpSpPr>
          <p:cNvPr id="4156" name="Group 972"/>
          <p:cNvGrpSpPr>
            <a:grpSpLocks/>
          </p:cNvGrpSpPr>
          <p:nvPr/>
        </p:nvGrpSpPr>
        <p:grpSpPr bwMode="auto">
          <a:xfrm>
            <a:off x="7069667" y="2043114"/>
            <a:ext cx="713317" cy="407987"/>
            <a:chOff x="877" y="1008"/>
            <a:chExt cx="2747" cy="2591"/>
          </a:xfrm>
        </p:grpSpPr>
        <p:pic>
          <p:nvPicPr>
            <p:cNvPr id="4357" name="Picture 973" descr="antenna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 name="Picture 974"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9" name="Freeform 97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360" name="Picture 976"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1" name="Freeform 97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2" name="Freeform 97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3" name="Freeform 97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4" name="Freeform 98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5" name="Freeform 98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6" name="Freeform 98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367" name="Group 983"/>
            <p:cNvGrpSpPr>
              <a:grpSpLocks/>
            </p:cNvGrpSpPr>
            <p:nvPr/>
          </p:nvGrpSpPr>
          <p:grpSpPr bwMode="auto">
            <a:xfrm>
              <a:off x="1709" y="3008"/>
              <a:ext cx="507" cy="234"/>
              <a:chOff x="1740" y="2642"/>
              <a:chExt cx="752" cy="327"/>
            </a:xfrm>
          </p:grpSpPr>
          <p:sp>
            <p:nvSpPr>
              <p:cNvPr id="4374" name="Freeform 98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5" name="Freeform 98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6" name="Freeform 98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7" name="Freeform 98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8" name="Freeform 98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9" name="Freeform 98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68" name="Freeform 99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69" name="Freeform 99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0" name="Freeform 99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1" name="Freeform 99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2" name="Freeform 99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3" name="Freeform 99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4157" name="Picture 996"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9196918" y="57356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8" name="Freeform 997"/>
          <p:cNvSpPr>
            <a:spLocks/>
          </p:cNvSpPr>
          <p:nvPr/>
        </p:nvSpPr>
        <p:spPr bwMode="auto">
          <a:xfrm>
            <a:off x="9368367" y="55800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59" name="Picture 998"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89534" y="55848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0" name="Freeform 999"/>
          <p:cNvSpPr>
            <a:spLocks/>
          </p:cNvSpPr>
          <p:nvPr/>
        </p:nvSpPr>
        <p:spPr bwMode="auto">
          <a:xfrm>
            <a:off x="9444567" y="55737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1" name="Freeform 1000"/>
          <p:cNvSpPr>
            <a:spLocks/>
          </p:cNvSpPr>
          <p:nvPr/>
        </p:nvSpPr>
        <p:spPr bwMode="auto">
          <a:xfrm>
            <a:off x="9366251" y="55737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2" name="Freeform 1001"/>
          <p:cNvSpPr>
            <a:spLocks/>
          </p:cNvSpPr>
          <p:nvPr/>
        </p:nvSpPr>
        <p:spPr bwMode="auto">
          <a:xfrm>
            <a:off x="9690101" y="56022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3" name="Freeform 1002"/>
          <p:cNvSpPr>
            <a:spLocks/>
          </p:cNvSpPr>
          <p:nvPr/>
        </p:nvSpPr>
        <p:spPr bwMode="auto">
          <a:xfrm>
            <a:off x="9364134" y="57261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4" name="Freeform 1003"/>
          <p:cNvSpPr>
            <a:spLocks/>
          </p:cNvSpPr>
          <p:nvPr/>
        </p:nvSpPr>
        <p:spPr bwMode="auto">
          <a:xfrm>
            <a:off x="9700684" y="56038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5" name="Freeform 1004"/>
          <p:cNvSpPr>
            <a:spLocks/>
          </p:cNvSpPr>
          <p:nvPr/>
        </p:nvSpPr>
        <p:spPr bwMode="auto">
          <a:xfrm>
            <a:off x="9364134" y="57356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66" name="Group 1005"/>
          <p:cNvGrpSpPr>
            <a:grpSpLocks/>
          </p:cNvGrpSpPr>
          <p:nvPr/>
        </p:nvGrpSpPr>
        <p:grpSpPr bwMode="auto">
          <a:xfrm>
            <a:off x="9359901" y="5800725"/>
            <a:ext cx="116417" cy="38100"/>
            <a:chOff x="1740" y="2642"/>
            <a:chExt cx="752" cy="327"/>
          </a:xfrm>
        </p:grpSpPr>
        <p:sp>
          <p:nvSpPr>
            <p:cNvPr id="4351" name="Freeform 100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2" name="Freeform 100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3" name="Freeform 100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4" name="Freeform 100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5" name="Freeform 101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6" name="Freeform 101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67" name="Freeform 1012"/>
          <p:cNvSpPr>
            <a:spLocks/>
          </p:cNvSpPr>
          <p:nvPr/>
        </p:nvSpPr>
        <p:spPr bwMode="auto">
          <a:xfrm>
            <a:off x="9558868" y="58070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8" name="Freeform 1013"/>
          <p:cNvSpPr>
            <a:spLocks/>
          </p:cNvSpPr>
          <p:nvPr/>
        </p:nvSpPr>
        <p:spPr bwMode="auto">
          <a:xfrm>
            <a:off x="9196918" y="58134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9" name="Freeform 1014"/>
          <p:cNvSpPr>
            <a:spLocks/>
          </p:cNvSpPr>
          <p:nvPr/>
        </p:nvSpPr>
        <p:spPr bwMode="auto">
          <a:xfrm>
            <a:off x="9199034" y="57991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0" name="Freeform 1015"/>
          <p:cNvSpPr>
            <a:spLocks/>
          </p:cNvSpPr>
          <p:nvPr/>
        </p:nvSpPr>
        <p:spPr bwMode="auto">
          <a:xfrm>
            <a:off x="9199034" y="57388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1" name="Freeform 1016"/>
          <p:cNvSpPr>
            <a:spLocks/>
          </p:cNvSpPr>
          <p:nvPr/>
        </p:nvSpPr>
        <p:spPr bwMode="auto">
          <a:xfrm>
            <a:off x="9209618" y="58023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2" name="Freeform 1017"/>
          <p:cNvSpPr>
            <a:spLocks/>
          </p:cNvSpPr>
          <p:nvPr/>
        </p:nvSpPr>
        <p:spPr bwMode="auto">
          <a:xfrm flipV="1">
            <a:off x="9552518" y="57975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73" name="Picture 1018"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7442200" y="3290888"/>
            <a:ext cx="48471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4" name="Freeform 1019"/>
          <p:cNvSpPr>
            <a:spLocks/>
          </p:cNvSpPr>
          <p:nvPr/>
        </p:nvSpPr>
        <p:spPr bwMode="auto">
          <a:xfrm>
            <a:off x="7603066" y="3135313"/>
            <a:ext cx="389467"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75" name="Picture 1020" descr="scree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22117" y="3140075"/>
            <a:ext cx="355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6" name="Freeform 1021"/>
          <p:cNvSpPr>
            <a:spLocks/>
          </p:cNvSpPr>
          <p:nvPr/>
        </p:nvSpPr>
        <p:spPr bwMode="auto">
          <a:xfrm>
            <a:off x="7675033" y="3128964"/>
            <a:ext cx="33020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7" name="Freeform 1022"/>
          <p:cNvSpPr>
            <a:spLocks/>
          </p:cNvSpPr>
          <p:nvPr/>
        </p:nvSpPr>
        <p:spPr bwMode="auto">
          <a:xfrm>
            <a:off x="7600951" y="3128964"/>
            <a:ext cx="91016"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 name="Freeform 1023"/>
          <p:cNvSpPr>
            <a:spLocks/>
          </p:cNvSpPr>
          <p:nvPr/>
        </p:nvSpPr>
        <p:spPr bwMode="auto">
          <a:xfrm>
            <a:off x="7903634" y="3157539"/>
            <a:ext cx="99484"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9" name="Freeform 1024"/>
          <p:cNvSpPr>
            <a:spLocks/>
          </p:cNvSpPr>
          <p:nvPr/>
        </p:nvSpPr>
        <p:spPr bwMode="auto">
          <a:xfrm>
            <a:off x="7598834" y="3281363"/>
            <a:ext cx="3619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0" name="Freeform 1025"/>
          <p:cNvSpPr>
            <a:spLocks/>
          </p:cNvSpPr>
          <p:nvPr/>
        </p:nvSpPr>
        <p:spPr bwMode="auto">
          <a:xfrm>
            <a:off x="7914218" y="3159126"/>
            <a:ext cx="9313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1" name="Freeform 1026"/>
          <p:cNvSpPr>
            <a:spLocks/>
          </p:cNvSpPr>
          <p:nvPr/>
        </p:nvSpPr>
        <p:spPr bwMode="auto">
          <a:xfrm>
            <a:off x="7598833" y="3290888"/>
            <a:ext cx="323851"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82" name="Group 1027"/>
          <p:cNvGrpSpPr>
            <a:grpSpLocks/>
          </p:cNvGrpSpPr>
          <p:nvPr/>
        </p:nvGrpSpPr>
        <p:grpSpPr bwMode="auto">
          <a:xfrm>
            <a:off x="7594601" y="3355975"/>
            <a:ext cx="107951" cy="38100"/>
            <a:chOff x="1740" y="2642"/>
            <a:chExt cx="752" cy="327"/>
          </a:xfrm>
        </p:grpSpPr>
        <p:sp>
          <p:nvSpPr>
            <p:cNvPr id="4345"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6"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7"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8"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9"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0"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83" name="Freeform 1034"/>
          <p:cNvSpPr>
            <a:spLocks/>
          </p:cNvSpPr>
          <p:nvPr/>
        </p:nvSpPr>
        <p:spPr bwMode="auto">
          <a:xfrm>
            <a:off x="7780867" y="3362326"/>
            <a:ext cx="133351"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4" name="Freeform 1035"/>
          <p:cNvSpPr>
            <a:spLocks/>
          </p:cNvSpPr>
          <p:nvPr/>
        </p:nvSpPr>
        <p:spPr bwMode="auto">
          <a:xfrm>
            <a:off x="7444317" y="3368676"/>
            <a:ext cx="338667"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5" name="Freeform 1036"/>
          <p:cNvSpPr>
            <a:spLocks/>
          </p:cNvSpPr>
          <p:nvPr/>
        </p:nvSpPr>
        <p:spPr bwMode="auto">
          <a:xfrm>
            <a:off x="7444318" y="3354389"/>
            <a:ext cx="2116"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6" name="Freeform 1037"/>
          <p:cNvSpPr>
            <a:spLocks/>
          </p:cNvSpPr>
          <p:nvPr/>
        </p:nvSpPr>
        <p:spPr bwMode="auto">
          <a:xfrm>
            <a:off x="7444318" y="3294063"/>
            <a:ext cx="15663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7" name="Freeform 1038"/>
          <p:cNvSpPr>
            <a:spLocks/>
          </p:cNvSpPr>
          <p:nvPr/>
        </p:nvSpPr>
        <p:spPr bwMode="auto">
          <a:xfrm>
            <a:off x="7454900" y="3357564"/>
            <a:ext cx="321733"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8" name="Freeform 1039"/>
          <p:cNvSpPr>
            <a:spLocks/>
          </p:cNvSpPr>
          <p:nvPr/>
        </p:nvSpPr>
        <p:spPr bwMode="auto">
          <a:xfrm flipV="1">
            <a:off x="7774518" y="3352801"/>
            <a:ext cx="131233"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89" name="Group 1040"/>
          <p:cNvGrpSpPr>
            <a:grpSpLocks/>
          </p:cNvGrpSpPr>
          <p:nvPr/>
        </p:nvGrpSpPr>
        <p:grpSpPr bwMode="auto">
          <a:xfrm flipH="1">
            <a:off x="7920567" y="3222626"/>
            <a:ext cx="552451" cy="373063"/>
            <a:chOff x="2839" y="3501"/>
            <a:chExt cx="755" cy="803"/>
          </a:xfrm>
        </p:grpSpPr>
        <p:pic>
          <p:nvPicPr>
            <p:cNvPr id="4343" name="Picture 10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4" name="Freeform 104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4190" name="Picture 1043"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9772651" y="56721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1" name="Freeform 1044"/>
          <p:cNvSpPr>
            <a:spLocks/>
          </p:cNvSpPr>
          <p:nvPr/>
        </p:nvSpPr>
        <p:spPr bwMode="auto">
          <a:xfrm>
            <a:off x="9944100" y="55165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92" name="Picture 1045"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65267" y="55213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3" name="Freeform 1046"/>
          <p:cNvSpPr>
            <a:spLocks/>
          </p:cNvSpPr>
          <p:nvPr/>
        </p:nvSpPr>
        <p:spPr bwMode="auto">
          <a:xfrm>
            <a:off x="10020301" y="55102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4" name="Freeform 1047"/>
          <p:cNvSpPr>
            <a:spLocks/>
          </p:cNvSpPr>
          <p:nvPr/>
        </p:nvSpPr>
        <p:spPr bwMode="auto">
          <a:xfrm>
            <a:off x="9941985" y="55102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5" name="Freeform 1048"/>
          <p:cNvSpPr>
            <a:spLocks/>
          </p:cNvSpPr>
          <p:nvPr/>
        </p:nvSpPr>
        <p:spPr bwMode="auto">
          <a:xfrm>
            <a:off x="10265834" y="55387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6" name="Freeform 1049"/>
          <p:cNvSpPr>
            <a:spLocks/>
          </p:cNvSpPr>
          <p:nvPr/>
        </p:nvSpPr>
        <p:spPr bwMode="auto">
          <a:xfrm>
            <a:off x="9939867" y="56626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7" name="Freeform 1050"/>
          <p:cNvSpPr>
            <a:spLocks/>
          </p:cNvSpPr>
          <p:nvPr/>
        </p:nvSpPr>
        <p:spPr bwMode="auto">
          <a:xfrm>
            <a:off x="10276417" y="55403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 name="Freeform 1051"/>
          <p:cNvSpPr>
            <a:spLocks/>
          </p:cNvSpPr>
          <p:nvPr/>
        </p:nvSpPr>
        <p:spPr bwMode="auto">
          <a:xfrm>
            <a:off x="9939868" y="56721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99" name="Group 1052"/>
          <p:cNvGrpSpPr>
            <a:grpSpLocks/>
          </p:cNvGrpSpPr>
          <p:nvPr/>
        </p:nvGrpSpPr>
        <p:grpSpPr bwMode="auto">
          <a:xfrm>
            <a:off x="9935634" y="5737225"/>
            <a:ext cx="116417" cy="38100"/>
            <a:chOff x="1740" y="2642"/>
            <a:chExt cx="752" cy="327"/>
          </a:xfrm>
        </p:grpSpPr>
        <p:sp>
          <p:nvSpPr>
            <p:cNvPr id="40" name="Freeform 105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105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39" name="Freeform 105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0" name="Freeform 105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1" name="Freeform 105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42" name="Freeform 105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00" name="Freeform 1059"/>
          <p:cNvSpPr>
            <a:spLocks/>
          </p:cNvSpPr>
          <p:nvPr/>
        </p:nvSpPr>
        <p:spPr bwMode="auto">
          <a:xfrm>
            <a:off x="10134601" y="57435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 name="Freeform 1060"/>
          <p:cNvSpPr>
            <a:spLocks/>
          </p:cNvSpPr>
          <p:nvPr/>
        </p:nvSpPr>
        <p:spPr bwMode="auto">
          <a:xfrm>
            <a:off x="9772651" y="57499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 name="Freeform 1061"/>
          <p:cNvSpPr>
            <a:spLocks/>
          </p:cNvSpPr>
          <p:nvPr/>
        </p:nvSpPr>
        <p:spPr bwMode="auto">
          <a:xfrm>
            <a:off x="9774767" y="57356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3" name="Freeform 1062"/>
          <p:cNvSpPr>
            <a:spLocks/>
          </p:cNvSpPr>
          <p:nvPr/>
        </p:nvSpPr>
        <p:spPr bwMode="auto">
          <a:xfrm>
            <a:off x="9774768" y="56753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4" name="Freeform 1063"/>
          <p:cNvSpPr>
            <a:spLocks/>
          </p:cNvSpPr>
          <p:nvPr/>
        </p:nvSpPr>
        <p:spPr bwMode="auto">
          <a:xfrm>
            <a:off x="9785351" y="57388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5" name="Freeform 1064"/>
          <p:cNvSpPr>
            <a:spLocks/>
          </p:cNvSpPr>
          <p:nvPr/>
        </p:nvSpPr>
        <p:spPr bwMode="auto">
          <a:xfrm flipV="1">
            <a:off x="10128251" y="57340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206" name="Group 1065"/>
          <p:cNvGrpSpPr>
            <a:grpSpLocks/>
          </p:cNvGrpSpPr>
          <p:nvPr/>
        </p:nvGrpSpPr>
        <p:grpSpPr bwMode="auto">
          <a:xfrm>
            <a:off x="8468785" y="2493963"/>
            <a:ext cx="520700" cy="169862"/>
            <a:chOff x="4650" y="1129"/>
            <a:chExt cx="246" cy="95"/>
          </a:xfrm>
        </p:grpSpPr>
        <p:sp>
          <p:nvSpPr>
            <p:cNvPr id="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3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32" name="Group 1069"/>
            <p:cNvGrpSpPr>
              <a:grpSpLocks/>
            </p:cNvGrpSpPr>
            <p:nvPr/>
          </p:nvGrpSpPr>
          <p:grpSpPr bwMode="auto">
            <a:xfrm>
              <a:off x="4699" y="1145"/>
              <a:ext cx="138" cy="29"/>
              <a:chOff x="2468" y="1332"/>
              <a:chExt cx="310" cy="60"/>
            </a:xfrm>
          </p:grpSpPr>
          <p:sp>
            <p:nvSpPr>
              <p:cNvPr id="4335" name="Freeform 107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36" name="Freeform 107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37" name="Line 107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38" name="Line 107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07" name="Group 1074"/>
          <p:cNvGrpSpPr>
            <a:grpSpLocks/>
          </p:cNvGrpSpPr>
          <p:nvPr/>
        </p:nvGrpSpPr>
        <p:grpSpPr bwMode="auto">
          <a:xfrm>
            <a:off x="8068734" y="3641725"/>
            <a:ext cx="520700" cy="169863"/>
            <a:chOff x="4650" y="1129"/>
            <a:chExt cx="246" cy="95"/>
          </a:xfrm>
        </p:grpSpPr>
        <p:sp>
          <p:nvSpPr>
            <p:cNvPr id="432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32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2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24" name="Group 1078"/>
            <p:cNvGrpSpPr>
              <a:grpSpLocks/>
            </p:cNvGrpSpPr>
            <p:nvPr/>
          </p:nvGrpSpPr>
          <p:grpSpPr bwMode="auto">
            <a:xfrm>
              <a:off x="4699" y="1145"/>
              <a:ext cx="138" cy="29"/>
              <a:chOff x="2468" y="1332"/>
              <a:chExt cx="310" cy="60"/>
            </a:xfrm>
          </p:grpSpPr>
          <p:sp>
            <p:nvSpPr>
              <p:cNvPr id="4327" name="Freeform 107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28" name="Freeform 108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29" name="Line 1081"/>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30" name="Line 1082"/>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08" name="Group 1083"/>
          <p:cNvGrpSpPr>
            <a:grpSpLocks/>
          </p:cNvGrpSpPr>
          <p:nvPr/>
        </p:nvGrpSpPr>
        <p:grpSpPr bwMode="auto">
          <a:xfrm>
            <a:off x="7372351" y="3016250"/>
            <a:ext cx="692149" cy="128588"/>
            <a:chOff x="2199" y="955"/>
            <a:chExt cx="2547" cy="506"/>
          </a:xfrm>
        </p:grpSpPr>
        <p:sp>
          <p:nvSpPr>
            <p:cNvPr id="44" name="Freeform 108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Freeform 108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7" name="Freeform 108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8" name="Freeform 108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9" name="Freeform 108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20" name="Freeform 108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209" name="Group 1090"/>
          <p:cNvGrpSpPr>
            <a:grpSpLocks/>
          </p:cNvGrpSpPr>
          <p:nvPr/>
        </p:nvGrpSpPr>
        <p:grpSpPr bwMode="auto">
          <a:xfrm>
            <a:off x="8331200" y="4852988"/>
            <a:ext cx="823384" cy="247650"/>
            <a:chOff x="2356" y="1300"/>
            <a:chExt cx="555" cy="194"/>
          </a:xfrm>
        </p:grpSpPr>
        <p:sp>
          <p:nvSpPr>
            <p:cNvPr id="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10" name="Group 1094"/>
            <p:cNvGrpSpPr>
              <a:grpSpLocks/>
            </p:cNvGrpSpPr>
            <p:nvPr/>
          </p:nvGrpSpPr>
          <p:grpSpPr bwMode="auto">
            <a:xfrm>
              <a:off x="2468" y="1332"/>
              <a:ext cx="310" cy="60"/>
              <a:chOff x="2468" y="1332"/>
              <a:chExt cx="310" cy="60"/>
            </a:xfrm>
          </p:grpSpPr>
          <p:sp>
            <p:nvSpPr>
              <p:cNvPr id="4313" name="Freeform 10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4" name="Freeform 10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15" name="Line 1097"/>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16" name="Line 1098"/>
            <p:cNvSpPr>
              <a:spLocks noChangeShapeType="1"/>
            </p:cNvSpPr>
            <p:nvPr/>
          </p:nvSpPr>
          <p:spPr bwMode="auto">
            <a:xfrm>
              <a:off x="2907" y="1363"/>
              <a:ext cx="0"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10" name="Group 1099"/>
          <p:cNvGrpSpPr>
            <a:grpSpLocks/>
          </p:cNvGrpSpPr>
          <p:nvPr/>
        </p:nvGrpSpPr>
        <p:grpSpPr bwMode="auto">
          <a:xfrm>
            <a:off x="9292167" y="4510088"/>
            <a:ext cx="823384" cy="247650"/>
            <a:chOff x="2356" y="1300"/>
            <a:chExt cx="555" cy="194"/>
          </a:xfrm>
        </p:grpSpPr>
        <p:sp>
          <p:nvSpPr>
            <p:cNvPr id="4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3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302" name="Group 1103"/>
            <p:cNvGrpSpPr>
              <a:grpSpLocks/>
            </p:cNvGrpSpPr>
            <p:nvPr/>
          </p:nvGrpSpPr>
          <p:grpSpPr bwMode="auto">
            <a:xfrm>
              <a:off x="2468" y="1332"/>
              <a:ext cx="310" cy="60"/>
              <a:chOff x="2468" y="1332"/>
              <a:chExt cx="310" cy="60"/>
            </a:xfrm>
          </p:grpSpPr>
          <p:sp>
            <p:nvSpPr>
              <p:cNvPr id="4305" name="Freeform 1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 name="Freeform 1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07" name="Line 1106"/>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08" name="Line 1107"/>
            <p:cNvSpPr>
              <a:spLocks noChangeShapeType="1"/>
            </p:cNvSpPr>
            <p:nvPr/>
          </p:nvSpPr>
          <p:spPr bwMode="auto">
            <a:xfrm>
              <a:off x="2907" y="1363"/>
              <a:ext cx="0"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11" name="Group 1108"/>
          <p:cNvGrpSpPr>
            <a:grpSpLocks/>
          </p:cNvGrpSpPr>
          <p:nvPr/>
        </p:nvGrpSpPr>
        <p:grpSpPr bwMode="auto">
          <a:xfrm>
            <a:off x="10113433" y="4811713"/>
            <a:ext cx="823384" cy="247650"/>
            <a:chOff x="2356" y="1300"/>
            <a:chExt cx="555" cy="194"/>
          </a:xfrm>
        </p:grpSpPr>
        <p:sp>
          <p:nvSpPr>
            <p:cNvPr id="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94" name="Group 1112"/>
            <p:cNvGrpSpPr>
              <a:grpSpLocks/>
            </p:cNvGrpSpPr>
            <p:nvPr/>
          </p:nvGrpSpPr>
          <p:grpSpPr bwMode="auto">
            <a:xfrm>
              <a:off x="2468" y="1332"/>
              <a:ext cx="310" cy="60"/>
              <a:chOff x="2468" y="1332"/>
              <a:chExt cx="310" cy="60"/>
            </a:xfrm>
          </p:grpSpPr>
          <p:sp>
            <p:nvSpPr>
              <p:cNvPr id="4297"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8"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99" name="Line 1115"/>
            <p:cNvSpPr>
              <a:spLocks noChangeShapeType="1"/>
            </p:cNvSpPr>
            <p:nvPr/>
          </p:nvSpPr>
          <p:spPr bwMode="auto">
            <a:xfrm>
              <a:off x="2357" y="1361"/>
              <a:ext cx="0" cy="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300" name="Line 1116"/>
            <p:cNvSpPr>
              <a:spLocks noChangeShapeType="1"/>
            </p:cNvSpPr>
            <p:nvPr/>
          </p:nvSpPr>
          <p:spPr bwMode="auto">
            <a:xfrm>
              <a:off x="2907" y="1363"/>
              <a:ext cx="0"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4212" name="Freeform 1118"/>
          <p:cNvSpPr>
            <a:spLocks/>
          </p:cNvSpPr>
          <p:nvPr/>
        </p:nvSpPr>
        <p:spPr bwMode="auto">
          <a:xfrm>
            <a:off x="9338733" y="3527425"/>
            <a:ext cx="175260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3" name="Freeform 1119"/>
          <p:cNvSpPr>
            <a:spLocks/>
          </p:cNvSpPr>
          <p:nvPr/>
        </p:nvSpPr>
        <p:spPr bwMode="auto">
          <a:xfrm>
            <a:off x="9364134" y="2001839"/>
            <a:ext cx="2307167"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8" name="Line 1120"/>
          <p:cNvSpPr>
            <a:spLocks noChangeShapeType="1"/>
          </p:cNvSpPr>
          <p:nvPr/>
        </p:nvSpPr>
        <p:spPr bwMode="auto">
          <a:xfrm>
            <a:off x="9861551" y="3813175"/>
            <a:ext cx="218016" cy="1206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19" name="Line 1121"/>
          <p:cNvSpPr>
            <a:spLocks noChangeShapeType="1"/>
          </p:cNvSpPr>
          <p:nvPr/>
        </p:nvSpPr>
        <p:spPr bwMode="auto">
          <a:xfrm>
            <a:off x="9990667" y="3733800"/>
            <a:ext cx="37253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0" name="Line 1122"/>
          <p:cNvSpPr>
            <a:spLocks noChangeShapeType="1"/>
          </p:cNvSpPr>
          <p:nvPr/>
        </p:nvSpPr>
        <p:spPr bwMode="auto">
          <a:xfrm flipV="1">
            <a:off x="10306051" y="3819526"/>
            <a:ext cx="179916" cy="1047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1" name="Line 1123"/>
          <p:cNvSpPr>
            <a:spLocks noChangeShapeType="1"/>
          </p:cNvSpPr>
          <p:nvPr/>
        </p:nvSpPr>
        <p:spPr bwMode="auto">
          <a:xfrm flipV="1">
            <a:off x="10102851" y="2492376"/>
            <a:ext cx="165100" cy="8731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2" name="Line 1124"/>
          <p:cNvSpPr>
            <a:spLocks noChangeShapeType="1"/>
          </p:cNvSpPr>
          <p:nvPr/>
        </p:nvSpPr>
        <p:spPr bwMode="auto">
          <a:xfrm flipV="1">
            <a:off x="10102851" y="2562226"/>
            <a:ext cx="351367" cy="288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3" name="Line 1125"/>
          <p:cNvSpPr>
            <a:spLocks noChangeShapeType="1"/>
          </p:cNvSpPr>
          <p:nvPr/>
        </p:nvSpPr>
        <p:spPr bwMode="auto">
          <a:xfrm>
            <a:off x="10589684" y="2560638"/>
            <a:ext cx="0"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4" name="Line 1126"/>
          <p:cNvSpPr>
            <a:spLocks noChangeShapeType="1"/>
          </p:cNvSpPr>
          <p:nvPr/>
        </p:nvSpPr>
        <p:spPr bwMode="auto">
          <a:xfrm>
            <a:off x="10119784" y="2867025"/>
            <a:ext cx="25188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5" name="Line 1127"/>
          <p:cNvSpPr>
            <a:spLocks noChangeShapeType="1"/>
          </p:cNvSpPr>
          <p:nvPr/>
        </p:nvSpPr>
        <p:spPr bwMode="auto">
          <a:xfrm>
            <a:off x="10866967" y="2857500"/>
            <a:ext cx="237067"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6" name="Line 1128"/>
          <p:cNvSpPr>
            <a:spLocks noChangeShapeType="1"/>
          </p:cNvSpPr>
          <p:nvPr/>
        </p:nvSpPr>
        <p:spPr bwMode="auto">
          <a:xfrm flipH="1">
            <a:off x="9728201" y="2933700"/>
            <a:ext cx="131233" cy="704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27" name="Line 1129"/>
          <p:cNvSpPr>
            <a:spLocks noChangeShapeType="1"/>
          </p:cNvSpPr>
          <p:nvPr/>
        </p:nvSpPr>
        <p:spPr bwMode="auto">
          <a:xfrm flipH="1">
            <a:off x="10517718" y="2933701"/>
            <a:ext cx="148167" cy="727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52" name="Group 1130"/>
          <p:cNvGrpSpPr>
            <a:grpSpLocks/>
          </p:cNvGrpSpPr>
          <p:nvPr/>
        </p:nvGrpSpPr>
        <p:grpSpPr bwMode="auto">
          <a:xfrm>
            <a:off x="10253134" y="2395538"/>
            <a:ext cx="520700" cy="169862"/>
            <a:chOff x="4650" y="1129"/>
            <a:chExt cx="246" cy="95"/>
          </a:xfrm>
        </p:grpSpPr>
        <p:sp>
          <p:nvSpPr>
            <p:cNvPr id="5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86" name="Group 1134"/>
            <p:cNvGrpSpPr>
              <a:grpSpLocks/>
            </p:cNvGrpSpPr>
            <p:nvPr/>
          </p:nvGrpSpPr>
          <p:grpSpPr bwMode="auto">
            <a:xfrm>
              <a:off x="4699" y="1145"/>
              <a:ext cx="138" cy="29"/>
              <a:chOff x="2468" y="1332"/>
              <a:chExt cx="310" cy="60"/>
            </a:xfrm>
          </p:grpSpPr>
          <p:sp>
            <p:nvSpPr>
              <p:cNvPr id="4289"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91" name="Line 1137"/>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92" name="Line 1138"/>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55" name="Group 1139"/>
          <p:cNvGrpSpPr>
            <a:grpSpLocks/>
          </p:cNvGrpSpPr>
          <p:nvPr/>
        </p:nvGrpSpPr>
        <p:grpSpPr bwMode="auto">
          <a:xfrm>
            <a:off x="10350501" y="2757488"/>
            <a:ext cx="520700" cy="176212"/>
            <a:chOff x="4650" y="1129"/>
            <a:chExt cx="246" cy="95"/>
          </a:xfrm>
        </p:grpSpPr>
        <p:sp>
          <p:nvSpPr>
            <p:cNvPr id="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78" name="Group 1143"/>
            <p:cNvGrpSpPr>
              <a:grpSpLocks/>
            </p:cNvGrpSpPr>
            <p:nvPr/>
          </p:nvGrpSpPr>
          <p:grpSpPr bwMode="auto">
            <a:xfrm>
              <a:off x="4699" y="1145"/>
              <a:ext cx="138" cy="29"/>
              <a:chOff x="2468" y="1332"/>
              <a:chExt cx="310" cy="60"/>
            </a:xfrm>
          </p:grpSpPr>
          <p:sp>
            <p:nvSpPr>
              <p:cNvPr id="4281"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2"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83" name="Line 1146"/>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84" name="Line 1147"/>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58" name="Group 1148"/>
          <p:cNvGrpSpPr>
            <a:grpSpLocks/>
          </p:cNvGrpSpPr>
          <p:nvPr/>
        </p:nvGrpSpPr>
        <p:grpSpPr bwMode="auto">
          <a:xfrm>
            <a:off x="9605434" y="2493963"/>
            <a:ext cx="520700" cy="169862"/>
            <a:chOff x="4650" y="1129"/>
            <a:chExt cx="246" cy="95"/>
          </a:xfrm>
        </p:grpSpPr>
        <p:sp>
          <p:nvSpPr>
            <p:cNvPr id="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70" name="Group 1152"/>
            <p:cNvGrpSpPr>
              <a:grpSpLocks/>
            </p:cNvGrpSpPr>
            <p:nvPr/>
          </p:nvGrpSpPr>
          <p:grpSpPr bwMode="auto">
            <a:xfrm>
              <a:off x="4699" y="1145"/>
              <a:ext cx="138" cy="29"/>
              <a:chOff x="2468" y="1332"/>
              <a:chExt cx="310" cy="60"/>
            </a:xfrm>
          </p:grpSpPr>
          <p:sp>
            <p:nvSpPr>
              <p:cNvPr id="4273" name="Freeform 11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74" name="Freeform 11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75" name="Line 1155"/>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76" name="Line 1156"/>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61" name="Group 1157"/>
          <p:cNvGrpSpPr>
            <a:grpSpLocks/>
          </p:cNvGrpSpPr>
          <p:nvPr/>
        </p:nvGrpSpPr>
        <p:grpSpPr bwMode="auto">
          <a:xfrm>
            <a:off x="9620251" y="2757488"/>
            <a:ext cx="520700" cy="169862"/>
            <a:chOff x="4650" y="1129"/>
            <a:chExt cx="246" cy="95"/>
          </a:xfrm>
        </p:grpSpPr>
        <p:sp>
          <p:nvSpPr>
            <p:cNvPr id="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62" name="Group 1161"/>
            <p:cNvGrpSpPr>
              <a:grpSpLocks/>
            </p:cNvGrpSpPr>
            <p:nvPr/>
          </p:nvGrpSpPr>
          <p:grpSpPr bwMode="auto">
            <a:xfrm>
              <a:off x="4699" y="1145"/>
              <a:ext cx="138" cy="29"/>
              <a:chOff x="2468" y="1332"/>
              <a:chExt cx="310" cy="60"/>
            </a:xfrm>
          </p:grpSpPr>
          <p:sp>
            <p:nvSpPr>
              <p:cNvPr id="4265" name="Freeform 11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66" name="Freeform 11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67" name="Line 1164"/>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68" name="Line 1165"/>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4232" name="Line 1166"/>
          <p:cNvSpPr>
            <a:spLocks noChangeShapeType="1"/>
          </p:cNvSpPr>
          <p:nvPr/>
        </p:nvSpPr>
        <p:spPr bwMode="auto">
          <a:xfrm>
            <a:off x="11144251" y="2855913"/>
            <a:ext cx="237067"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nvGrpSpPr>
          <p:cNvPr id="4229" name="Group 1167"/>
          <p:cNvGrpSpPr>
            <a:grpSpLocks/>
          </p:cNvGrpSpPr>
          <p:nvPr/>
        </p:nvGrpSpPr>
        <p:grpSpPr bwMode="auto">
          <a:xfrm>
            <a:off x="9867901" y="3911600"/>
            <a:ext cx="647700" cy="203200"/>
            <a:chOff x="4650" y="1129"/>
            <a:chExt cx="246" cy="95"/>
          </a:xfrm>
        </p:grpSpPr>
        <p:sp>
          <p:nvSpPr>
            <p:cNvPr id="4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54" name="Group 1171"/>
            <p:cNvGrpSpPr>
              <a:grpSpLocks/>
            </p:cNvGrpSpPr>
            <p:nvPr/>
          </p:nvGrpSpPr>
          <p:grpSpPr bwMode="auto">
            <a:xfrm>
              <a:off x="4699" y="1145"/>
              <a:ext cx="138" cy="29"/>
              <a:chOff x="2468" y="1332"/>
              <a:chExt cx="310" cy="60"/>
            </a:xfrm>
          </p:grpSpPr>
          <p:sp>
            <p:nvSpPr>
              <p:cNvPr id="4257" name="Freeform 1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58" name="Freeform 1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59" name="Line 1174"/>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60" name="Line 1175"/>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30" name="Group 1176"/>
          <p:cNvGrpSpPr>
            <a:grpSpLocks/>
          </p:cNvGrpSpPr>
          <p:nvPr/>
        </p:nvGrpSpPr>
        <p:grpSpPr bwMode="auto">
          <a:xfrm>
            <a:off x="9442451" y="3630613"/>
            <a:ext cx="647700" cy="203200"/>
            <a:chOff x="4650" y="1129"/>
            <a:chExt cx="246" cy="95"/>
          </a:xfrm>
        </p:grpSpPr>
        <p:sp>
          <p:nvSpPr>
            <p:cNvPr id="45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5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2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246" name="Group 1180"/>
            <p:cNvGrpSpPr>
              <a:grpSpLocks/>
            </p:cNvGrpSpPr>
            <p:nvPr/>
          </p:nvGrpSpPr>
          <p:grpSpPr bwMode="auto">
            <a:xfrm>
              <a:off x="4699" y="1145"/>
              <a:ext cx="138" cy="29"/>
              <a:chOff x="2468" y="1332"/>
              <a:chExt cx="310" cy="60"/>
            </a:xfrm>
          </p:grpSpPr>
          <p:sp>
            <p:nvSpPr>
              <p:cNvPr id="4249" name="Freeform 1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50" name="Freeform 1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51" name="Line 1183"/>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52" name="Line 1184"/>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4231" name="Group 1185"/>
          <p:cNvGrpSpPr>
            <a:grpSpLocks/>
          </p:cNvGrpSpPr>
          <p:nvPr/>
        </p:nvGrpSpPr>
        <p:grpSpPr bwMode="auto">
          <a:xfrm>
            <a:off x="10325101" y="3643313"/>
            <a:ext cx="647700" cy="203200"/>
            <a:chOff x="4650" y="1129"/>
            <a:chExt cx="246" cy="95"/>
          </a:xfrm>
        </p:grpSpPr>
        <p:sp>
          <p:nvSpPr>
            <p:cNvPr id="42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sp>
          <p:nvSpPr>
            <p:cNvPr id="42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ea typeface="ＭＳ Ｐゴシック" pitchFamily="34" charset="-128"/>
                <a:cs typeface="Arial" pitchFamily="34" charset="0"/>
              </a:endParaRPr>
            </a:p>
          </p:txBody>
        </p:sp>
        <p:sp>
          <p:nvSpPr>
            <p:cNvPr id="45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ea typeface="ＭＳ Ｐゴシック" pitchFamily="34" charset="-128"/>
                <a:cs typeface="Arial" pitchFamily="34" charset="0"/>
              </a:endParaRPr>
            </a:p>
          </p:txBody>
        </p:sp>
        <p:grpSp>
          <p:nvGrpSpPr>
            <p:cNvPr id="4519" name="Group 1189"/>
            <p:cNvGrpSpPr>
              <a:grpSpLocks/>
            </p:cNvGrpSpPr>
            <p:nvPr/>
          </p:nvGrpSpPr>
          <p:grpSpPr bwMode="auto">
            <a:xfrm>
              <a:off x="4699" y="1145"/>
              <a:ext cx="138" cy="29"/>
              <a:chOff x="2468" y="1332"/>
              <a:chExt cx="310" cy="60"/>
            </a:xfrm>
          </p:grpSpPr>
          <p:sp>
            <p:nvSpPr>
              <p:cNvPr id="4241"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42"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43"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4244"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sp>
        <p:nvSpPr>
          <p:cNvPr id="4526" name="Text Box 580"/>
          <p:cNvSpPr txBox="1">
            <a:spLocks noChangeArrowheads="1"/>
          </p:cNvSpPr>
          <p:nvPr/>
        </p:nvSpPr>
        <p:spPr bwMode="auto">
          <a:xfrm>
            <a:off x="10081685" y="2071688"/>
            <a:ext cx="11176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600">
                <a:latin typeface="Arial" pitchFamily="34" charset="0"/>
                <a:ea typeface="ＭＳ Ｐゴシック" pitchFamily="34" charset="-128"/>
              </a:rPr>
              <a:t>global ISP</a:t>
            </a:r>
          </a:p>
        </p:txBody>
      </p:sp>
      <p:sp>
        <p:nvSpPr>
          <p:cNvPr id="4237" name="Line 1196"/>
          <p:cNvSpPr>
            <a:spLocks noChangeShapeType="1"/>
          </p:cNvSpPr>
          <p:nvPr/>
        </p:nvSpPr>
        <p:spPr bwMode="auto">
          <a:xfrm flipH="1">
            <a:off x="9781118" y="4103689"/>
            <a:ext cx="298449" cy="415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238" name="Line 1197"/>
          <p:cNvSpPr>
            <a:spLocks noChangeShapeType="1"/>
          </p:cNvSpPr>
          <p:nvPr/>
        </p:nvSpPr>
        <p:spPr bwMode="auto">
          <a:xfrm>
            <a:off x="8983133" y="2571750"/>
            <a:ext cx="6350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Tree>
    <p:extLst>
      <p:ext uri="{BB962C8B-B14F-4D97-AF65-F5344CB8AC3E}">
        <p14:creationId xmlns:p14="http://schemas.microsoft.com/office/powerpoint/2010/main" val="3165865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69635"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5FDB6B75-3B61-47E4-AE5E-B545D8C40438}" type="slidenum">
              <a:rPr lang="en-US" altLang="zh-CN" sz="1400">
                <a:latin typeface="Times New Roman" panose="02020603050405020304" pitchFamily="18" charset="0"/>
              </a:rPr>
              <a:pPr>
                <a:spcBef>
                  <a:spcPct val="0"/>
                </a:spcBef>
                <a:buClrTx/>
                <a:buSzTx/>
                <a:buFontTx/>
                <a:buNone/>
              </a:pPr>
              <a:t>50</a:t>
            </a:fld>
            <a:endParaRPr lang="en-US" altLang="zh-CN" sz="1400">
              <a:latin typeface="Times New Roman" panose="02020603050405020304" pitchFamily="18" charset="0"/>
            </a:endParaRPr>
          </a:p>
        </p:txBody>
      </p:sp>
      <p:sp>
        <p:nvSpPr>
          <p:cNvPr id="69637" name="Rectangle 3"/>
          <p:cNvSpPr>
            <a:spLocks noGrp="1" noChangeArrowheads="1"/>
          </p:cNvSpPr>
          <p:nvPr>
            <p:ph type="body" sz="half" idx="4294967295"/>
          </p:nvPr>
        </p:nvSpPr>
        <p:spPr>
          <a:xfrm>
            <a:off x="891822" y="1272734"/>
            <a:ext cx="3810000" cy="3203575"/>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优点</a:t>
            </a:r>
            <a:endParaRPr lang="zh-CN" altLang="en-US" sz="2400" dirty="0"/>
          </a:p>
          <a:p>
            <a:pPr>
              <a:lnSpc>
                <a:spcPct val="120000"/>
              </a:lnSpc>
            </a:pPr>
            <a:r>
              <a:rPr lang="zh-CN" altLang="en-US" sz="2400" dirty="0"/>
              <a:t>单个活跃节点可以持续以满速率传送帧</a:t>
            </a:r>
          </a:p>
          <a:p>
            <a:pPr>
              <a:lnSpc>
                <a:spcPct val="120000"/>
              </a:lnSpc>
            </a:pPr>
            <a:r>
              <a:rPr lang="zh-CN" altLang="en-US" sz="2400" dirty="0"/>
              <a:t>具有高分散性</a:t>
            </a:r>
            <a:r>
              <a:rPr lang="en-US" altLang="zh-CN" sz="2400" dirty="0"/>
              <a:t>: </a:t>
            </a:r>
            <a:r>
              <a:rPr lang="zh-CN" altLang="en-US" sz="2400" dirty="0"/>
              <a:t>只需节点的时隙同步</a:t>
            </a:r>
          </a:p>
          <a:p>
            <a:pPr>
              <a:lnSpc>
                <a:spcPct val="120000"/>
              </a:lnSpc>
            </a:pPr>
            <a:r>
              <a:rPr lang="zh-CN" altLang="en-US" sz="2400" dirty="0"/>
              <a:t>简单</a:t>
            </a:r>
          </a:p>
          <a:p>
            <a:pPr>
              <a:lnSpc>
                <a:spcPct val="120000"/>
              </a:lnSpc>
            </a:pPr>
            <a:endParaRPr lang="en-US" altLang="zh-CN" sz="2400" dirty="0"/>
          </a:p>
        </p:txBody>
      </p:sp>
      <p:sp>
        <p:nvSpPr>
          <p:cNvPr id="69638" name="Rectangle 4"/>
          <p:cNvSpPr>
            <a:spLocks noGrp="1" noChangeArrowheads="1"/>
          </p:cNvSpPr>
          <p:nvPr>
            <p:ph type="body" sz="half" idx="4294967295"/>
          </p:nvPr>
        </p:nvSpPr>
        <p:spPr>
          <a:xfrm>
            <a:off x="7286978" y="1382007"/>
            <a:ext cx="3810000" cy="2930525"/>
          </a:xfrm>
          <a:prstGeom prst="rect">
            <a:avLst/>
          </a:prstGeom>
          <a:noFill/>
        </p:spPr>
        <p:txBody>
          <a:bodyPr/>
          <a:lstStyle/>
          <a:p>
            <a:pPr>
              <a:lnSpc>
                <a:spcPct val="120000"/>
              </a:lnSpc>
              <a:buFont typeface="ZapfDingbats" pitchFamily="82" charset="2"/>
              <a:buNone/>
            </a:pPr>
            <a:r>
              <a:rPr lang="zh-CN" altLang="en-US" sz="2400" u="sng" dirty="0">
                <a:solidFill>
                  <a:srgbClr val="FF0000"/>
                </a:solidFill>
              </a:rPr>
              <a:t>缺点</a:t>
            </a:r>
            <a:endParaRPr lang="zh-CN" altLang="en-US" sz="2400" dirty="0"/>
          </a:p>
          <a:p>
            <a:pPr>
              <a:lnSpc>
                <a:spcPct val="120000"/>
              </a:lnSpc>
            </a:pPr>
            <a:r>
              <a:rPr lang="zh-CN" altLang="en-US" sz="2400" dirty="0"/>
              <a:t>冲突，浪费时隙</a:t>
            </a:r>
          </a:p>
          <a:p>
            <a:pPr>
              <a:lnSpc>
                <a:spcPct val="120000"/>
              </a:lnSpc>
            </a:pPr>
            <a:r>
              <a:rPr lang="zh-CN" altLang="en-US" sz="2400" dirty="0"/>
              <a:t>空闲时隙</a:t>
            </a:r>
          </a:p>
          <a:p>
            <a:pPr>
              <a:lnSpc>
                <a:spcPct val="120000"/>
              </a:lnSpc>
            </a:pPr>
            <a:r>
              <a:rPr lang="zh-CN" altLang="en-US" sz="2400" dirty="0"/>
              <a:t>节点只有在传输数据包时才能检测到冲突</a:t>
            </a:r>
          </a:p>
        </p:txBody>
      </p:sp>
      <p:pic>
        <p:nvPicPr>
          <p:cNvPr id="69639"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244" y="4326731"/>
            <a:ext cx="8102600"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a:xfrm>
            <a:off x="733778" y="304800"/>
            <a:ext cx="103632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t>时隙</a:t>
            </a:r>
            <a:r>
              <a:rPr lang="en-US" altLang="zh-CN"/>
              <a:t>ALOHA</a:t>
            </a:r>
            <a:endParaRPr lang="en-US" altLang="zh-CN" dirty="0"/>
          </a:p>
        </p:txBody>
      </p:sp>
    </p:spTree>
    <p:extLst>
      <p:ext uri="{BB962C8B-B14F-4D97-AF65-F5344CB8AC3E}">
        <p14:creationId xmlns:p14="http://schemas.microsoft.com/office/powerpoint/2010/main" val="489715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页脚占位符 5"/>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71683"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6B802B33-B7C2-42E4-A79E-2A61E28641E5}" type="slidenum">
              <a:rPr lang="en-US" altLang="zh-CN" sz="1400">
                <a:latin typeface="Times New Roman" panose="02020603050405020304" pitchFamily="18" charset="0"/>
              </a:rPr>
              <a:pPr>
                <a:spcBef>
                  <a:spcPct val="0"/>
                </a:spcBef>
                <a:buClrTx/>
                <a:buSzTx/>
                <a:buFontTx/>
                <a:buNone/>
              </a:pPr>
              <a:t>51</a:t>
            </a:fld>
            <a:endParaRPr lang="en-US" altLang="zh-CN" sz="1400">
              <a:latin typeface="Times New Roman" panose="02020603050405020304" pitchFamily="18" charset="0"/>
            </a:endParaRPr>
          </a:p>
        </p:txBody>
      </p:sp>
      <p:sp>
        <p:nvSpPr>
          <p:cNvPr id="71684" name="Rectangle 2"/>
          <p:cNvSpPr>
            <a:spLocks noGrp="1" noChangeArrowheads="1"/>
          </p:cNvSpPr>
          <p:nvPr>
            <p:ph type="title" idx="4294967295"/>
          </p:nvPr>
        </p:nvSpPr>
        <p:spPr>
          <a:xfrm>
            <a:off x="2032000" y="207170"/>
            <a:ext cx="7772400" cy="1143000"/>
          </a:xfrm>
          <a:prstGeom prst="rect">
            <a:avLst/>
          </a:prstGeom>
          <a:noFill/>
        </p:spPr>
        <p:txBody>
          <a:bodyPr/>
          <a:lstStyle/>
          <a:p>
            <a:pPr algn="ctr"/>
            <a:r>
              <a:rPr lang="zh-CN" altLang="en-US" dirty="0"/>
              <a:t>时隙</a:t>
            </a:r>
            <a:r>
              <a:rPr lang="en-US" altLang="zh-CN" dirty="0"/>
              <a:t>Aloha</a:t>
            </a:r>
            <a:r>
              <a:rPr lang="zh-CN" altLang="en-US" dirty="0"/>
              <a:t>效率</a:t>
            </a:r>
          </a:p>
        </p:txBody>
      </p:sp>
      <p:sp>
        <p:nvSpPr>
          <p:cNvPr id="71685" name="Rectangle 3"/>
          <p:cNvSpPr>
            <a:spLocks noGrp="1" noChangeArrowheads="1"/>
          </p:cNvSpPr>
          <p:nvPr>
            <p:ph type="body" sz="half" idx="4294967295"/>
          </p:nvPr>
        </p:nvSpPr>
        <p:spPr>
          <a:xfrm>
            <a:off x="744537" y="2997377"/>
            <a:ext cx="3810000" cy="3128962"/>
          </a:xfrm>
          <a:prstGeom prst="rect">
            <a:avLst/>
          </a:prstGeom>
          <a:noFill/>
        </p:spPr>
        <p:txBody>
          <a:bodyPr/>
          <a:lstStyle/>
          <a:p>
            <a:pPr>
              <a:lnSpc>
                <a:spcPct val="120000"/>
              </a:lnSpc>
              <a:spcBef>
                <a:spcPts val="0"/>
              </a:spcBef>
            </a:pPr>
            <a:r>
              <a:rPr lang="zh-CN" altLang="en-US" sz="2400" dirty="0"/>
              <a:t>假设有</a:t>
            </a:r>
            <a:r>
              <a:rPr lang="en-US" altLang="zh-CN" sz="2400" dirty="0"/>
              <a:t>N</a:t>
            </a:r>
            <a:r>
              <a:rPr lang="zh-CN" altLang="en-US" sz="2400" dirty="0"/>
              <a:t>个节点，每个节点在时隙以概率</a:t>
            </a:r>
            <a:r>
              <a:rPr lang="en-US" altLang="zh-CN" sz="2400" i="1" dirty="0"/>
              <a:t>p</a:t>
            </a:r>
            <a:r>
              <a:rPr lang="zh-CN" altLang="en-US" sz="2400" i="1" dirty="0"/>
              <a:t>发送</a:t>
            </a:r>
          </a:p>
          <a:p>
            <a:pPr>
              <a:lnSpc>
                <a:spcPct val="120000"/>
              </a:lnSpc>
              <a:spcBef>
                <a:spcPts val="0"/>
              </a:spcBef>
            </a:pPr>
            <a:r>
              <a:rPr lang="zh-CN" altLang="en-US" sz="2400" dirty="0"/>
              <a:t>一个节点在一个时隙成功传送的概率 </a:t>
            </a:r>
            <a:r>
              <a:rPr lang="en-US" altLang="zh-CN" sz="2000" dirty="0"/>
              <a:t>= p(1-p)</a:t>
            </a:r>
            <a:r>
              <a:rPr lang="en-US" altLang="zh-CN" sz="2000" baseline="30000" dirty="0"/>
              <a:t>N-1</a:t>
            </a:r>
          </a:p>
          <a:p>
            <a:pPr>
              <a:lnSpc>
                <a:spcPct val="120000"/>
              </a:lnSpc>
              <a:spcBef>
                <a:spcPts val="0"/>
              </a:spcBef>
            </a:pPr>
            <a:r>
              <a:rPr lang="zh-CN" altLang="en-US" sz="2400" dirty="0"/>
              <a:t>任一节点传送成功的概率</a:t>
            </a:r>
            <a:r>
              <a:rPr lang="zh-CN" altLang="en-US" sz="2000" dirty="0"/>
              <a:t> </a:t>
            </a:r>
            <a:r>
              <a:rPr lang="en-US" altLang="zh-CN" sz="2000" dirty="0"/>
              <a:t>= Np(1-p)</a:t>
            </a:r>
            <a:r>
              <a:rPr lang="en-US" altLang="zh-CN" sz="2000" baseline="30000" dirty="0"/>
              <a:t>N-1</a:t>
            </a:r>
            <a:r>
              <a:rPr lang="en-US" altLang="zh-CN" sz="2000" dirty="0"/>
              <a:t>          </a:t>
            </a:r>
            <a:endParaRPr lang="en-US" altLang="zh-CN" sz="2000" i="1" dirty="0"/>
          </a:p>
          <a:p>
            <a:pPr>
              <a:lnSpc>
                <a:spcPct val="120000"/>
              </a:lnSpc>
              <a:spcBef>
                <a:spcPts val="0"/>
              </a:spcBef>
            </a:pPr>
            <a:endParaRPr lang="en-US" altLang="zh-CN" sz="2000" i="1" dirty="0"/>
          </a:p>
        </p:txBody>
      </p:sp>
      <p:sp>
        <p:nvSpPr>
          <p:cNvPr id="71686" name="Rectangle 4"/>
          <p:cNvSpPr>
            <a:spLocks noGrp="1" noChangeArrowheads="1"/>
          </p:cNvSpPr>
          <p:nvPr>
            <p:ph type="body" sz="half" idx="4294967295"/>
          </p:nvPr>
        </p:nvSpPr>
        <p:spPr>
          <a:xfrm>
            <a:off x="5870926" y="1585147"/>
            <a:ext cx="5870224" cy="3163888"/>
          </a:xfrm>
          <a:prstGeom prst="rect">
            <a:avLst/>
          </a:prstGeom>
          <a:noFill/>
        </p:spPr>
        <p:txBody>
          <a:bodyPr/>
          <a:lstStyle/>
          <a:p>
            <a:pPr>
              <a:lnSpc>
                <a:spcPct val="120000"/>
              </a:lnSpc>
              <a:spcBef>
                <a:spcPts val="0"/>
              </a:spcBef>
            </a:pPr>
            <a:r>
              <a:rPr lang="zh-CN" altLang="en-US" sz="2400" dirty="0"/>
              <a:t>为了得到</a:t>
            </a:r>
            <a:r>
              <a:rPr lang="en-US" altLang="zh-CN" sz="2400" dirty="0"/>
              <a:t>N</a:t>
            </a:r>
            <a:r>
              <a:rPr lang="zh-CN" altLang="en-US" sz="2400" dirty="0"/>
              <a:t>个活跃节点的最大效率，必须找出使表达式</a:t>
            </a:r>
            <a:r>
              <a:rPr lang="en-US" altLang="zh-CN" sz="2400" dirty="0"/>
              <a:t>Np(1-p)</a:t>
            </a:r>
            <a:r>
              <a:rPr lang="en-US" altLang="zh-CN" sz="2400" baseline="30000" dirty="0"/>
              <a:t>N-1</a:t>
            </a:r>
            <a:r>
              <a:rPr lang="en-US" altLang="zh-CN" sz="2400" dirty="0"/>
              <a:t> </a:t>
            </a:r>
            <a:r>
              <a:rPr lang="zh-CN" altLang="en-US" sz="2400" dirty="0"/>
              <a:t>取最大值的</a:t>
            </a:r>
            <a:r>
              <a:rPr lang="en-US" altLang="zh-CN" sz="2400" dirty="0"/>
              <a:t>p*</a:t>
            </a:r>
          </a:p>
          <a:p>
            <a:pPr>
              <a:lnSpc>
                <a:spcPct val="120000"/>
              </a:lnSpc>
              <a:spcBef>
                <a:spcPts val="0"/>
              </a:spcBef>
            </a:pPr>
            <a:r>
              <a:rPr lang="zh-CN" altLang="en-US" sz="2400" dirty="0"/>
              <a:t>为了得到大量活跃节点的最大效率， 我们求</a:t>
            </a:r>
            <a:r>
              <a:rPr lang="en-US" altLang="zh-CN" sz="2400" dirty="0"/>
              <a:t>N</a:t>
            </a:r>
            <a:r>
              <a:rPr lang="zh-CN" altLang="en-US" sz="2400" dirty="0"/>
              <a:t>趋近无穷时</a:t>
            </a:r>
            <a:r>
              <a:rPr lang="en-US" altLang="zh-CN" sz="2400" dirty="0"/>
              <a:t>Np*(1-p*)</a:t>
            </a:r>
            <a:r>
              <a:rPr lang="en-US" altLang="zh-CN" sz="2400" baseline="30000" dirty="0"/>
              <a:t>N-1</a:t>
            </a:r>
            <a:r>
              <a:rPr lang="en-US" altLang="zh-CN" sz="2400" dirty="0"/>
              <a:t> </a:t>
            </a:r>
            <a:r>
              <a:rPr lang="zh-CN" altLang="en-US" sz="2400" dirty="0"/>
              <a:t>极限值，计算可知最大效率为</a:t>
            </a:r>
            <a:r>
              <a:rPr lang="en-US" altLang="zh-CN" sz="2400" dirty="0"/>
              <a:t>1/e =0 .37</a:t>
            </a:r>
          </a:p>
        </p:txBody>
      </p:sp>
      <p:sp>
        <p:nvSpPr>
          <p:cNvPr id="71687" name="Rectangle 5"/>
          <p:cNvSpPr>
            <a:spLocks noChangeArrowheads="1"/>
          </p:cNvSpPr>
          <p:nvPr/>
        </p:nvSpPr>
        <p:spPr bwMode="auto">
          <a:xfrm>
            <a:off x="744537" y="1350170"/>
            <a:ext cx="4614863" cy="138499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ClrTx/>
              <a:buSzTx/>
              <a:buFontTx/>
              <a:buNone/>
            </a:pPr>
            <a:r>
              <a:rPr lang="zh-CN" altLang="en-US" sz="2400">
                <a:solidFill>
                  <a:srgbClr val="FF0000"/>
                </a:solidFill>
                <a:latin typeface="+mn-ea"/>
                <a:ea typeface="+mn-ea"/>
              </a:rPr>
              <a:t>效率</a:t>
            </a:r>
            <a:r>
              <a:rPr lang="zh-CN" altLang="en-US" sz="2400">
                <a:latin typeface="+mn-ea"/>
                <a:ea typeface="+mn-ea"/>
              </a:rPr>
              <a:t> ：当有很多节点，每个节点有很多帧要发送时，成功时隙所占的百分比</a:t>
            </a:r>
          </a:p>
        </p:txBody>
      </p:sp>
      <p:sp>
        <p:nvSpPr>
          <p:cNvPr id="71688" name="Rectangle 6"/>
          <p:cNvSpPr>
            <a:spLocks noChangeArrowheads="1"/>
          </p:cNvSpPr>
          <p:nvPr/>
        </p:nvSpPr>
        <p:spPr bwMode="auto">
          <a:xfrm>
            <a:off x="6826251" y="4403814"/>
            <a:ext cx="3236913" cy="94179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nSpc>
                <a:spcPct val="120000"/>
              </a:lnSpc>
              <a:spcBef>
                <a:spcPct val="0"/>
              </a:spcBef>
            </a:pPr>
            <a:r>
              <a:rPr lang="zh-CN" altLang="en-US" sz="2400" dirty="0">
                <a:solidFill>
                  <a:srgbClr val="FF0000"/>
                </a:solidFill>
                <a:latin typeface="+mn-ea"/>
              </a:rPr>
              <a:t>最佳情况</a:t>
            </a:r>
            <a:r>
              <a:rPr lang="en-US" altLang="zh-CN" sz="2400" dirty="0">
                <a:solidFill>
                  <a:srgbClr val="FF0000"/>
                </a:solidFill>
                <a:latin typeface="+mn-ea"/>
              </a:rPr>
              <a:t>: </a:t>
            </a:r>
            <a:r>
              <a:rPr lang="zh-CN" altLang="en-US" sz="2400" dirty="0">
                <a:latin typeface="+mn-ea"/>
              </a:rPr>
              <a:t>信道有 </a:t>
            </a:r>
            <a:r>
              <a:rPr lang="en-US" altLang="zh-CN" sz="2400" dirty="0">
                <a:latin typeface="+mn-ea"/>
              </a:rPr>
              <a:t>37%</a:t>
            </a:r>
            <a:r>
              <a:rPr lang="zh-CN" altLang="en-US" sz="2400" dirty="0">
                <a:latin typeface="+mn-ea"/>
              </a:rPr>
              <a:t>的有效传输</a:t>
            </a:r>
          </a:p>
        </p:txBody>
      </p:sp>
    </p:spTree>
    <p:extLst>
      <p:ext uri="{BB962C8B-B14F-4D97-AF65-F5344CB8AC3E}">
        <p14:creationId xmlns:p14="http://schemas.microsoft.com/office/powerpoint/2010/main" val="228261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idx="4294967295"/>
          </p:nvPr>
        </p:nvSpPr>
        <p:spPr>
          <a:xfrm>
            <a:off x="824089" y="457200"/>
            <a:ext cx="10363200" cy="1143000"/>
          </a:xfrm>
          <a:prstGeom prst="rect">
            <a:avLst/>
          </a:prstGeom>
        </p:spPr>
        <p:txBody>
          <a:bodyPr/>
          <a:lstStyle/>
          <a:p>
            <a:pPr algn="ctr"/>
            <a:r>
              <a:rPr lang="zh-CN" altLang="en-US" dirty="0"/>
              <a:t>课后练习*</a:t>
            </a:r>
          </a:p>
        </p:txBody>
      </p:sp>
      <p:sp>
        <p:nvSpPr>
          <p:cNvPr id="73731" name="内容占位符 6"/>
          <p:cNvSpPr>
            <a:spLocks noGrp="1"/>
          </p:cNvSpPr>
          <p:nvPr>
            <p:ph idx="4294967295"/>
          </p:nvPr>
        </p:nvSpPr>
        <p:spPr>
          <a:xfrm>
            <a:off x="1016000" y="1430867"/>
            <a:ext cx="10363200" cy="4648200"/>
          </a:xfrm>
          <a:prstGeom prst="rect">
            <a:avLst/>
          </a:prstGeom>
        </p:spPr>
        <p:txBody>
          <a:bodyPr/>
          <a:lstStyle/>
          <a:p>
            <a:pPr marL="0" indent="0">
              <a:lnSpc>
                <a:spcPct val="150000"/>
              </a:lnSpc>
              <a:buNone/>
            </a:pPr>
            <a:r>
              <a:rPr lang="zh-CN" altLang="en-US" sz="3200" dirty="0"/>
              <a:t>假设信道帧到达率服从泊松分布，试从单位时间内帧到达数和信道吞吐量的角度，推导纯</a:t>
            </a:r>
            <a:r>
              <a:rPr lang="en-US" altLang="zh-CN" sz="3200" dirty="0"/>
              <a:t>Aloha</a:t>
            </a:r>
            <a:r>
              <a:rPr lang="zh-CN" altLang="en-US" sz="3200" dirty="0"/>
              <a:t>协议及时隙</a:t>
            </a:r>
            <a:r>
              <a:rPr lang="en-US" altLang="zh-CN" sz="3200" dirty="0"/>
              <a:t>Aloha</a:t>
            </a:r>
            <a:r>
              <a:rPr lang="zh-CN" altLang="en-US" sz="3200" dirty="0"/>
              <a:t>协议的效率。</a:t>
            </a:r>
          </a:p>
        </p:txBody>
      </p:sp>
      <p:sp>
        <p:nvSpPr>
          <p:cNvPr id="73732" name="页脚占位符 4"/>
          <p:cNvSpPr>
            <a:spLocks noGrp="1"/>
          </p:cNvSpPr>
          <p:nvPr>
            <p:ph type="ftr" sz="quarter" idx="4294967295"/>
          </p:nvPr>
        </p:nvSpPr>
        <p:spPr>
          <a:xfrm>
            <a:off x="8331200" y="6400800"/>
            <a:ext cx="38608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a:t>链路层和局域网</a:t>
            </a:r>
          </a:p>
        </p:txBody>
      </p:sp>
      <p:sp>
        <p:nvSpPr>
          <p:cNvPr id="73733"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2AF56578-8C35-46AE-BDC1-8CDD2DB96952}" type="slidenum">
              <a:rPr lang="en-US" altLang="zh-CN" sz="1400">
                <a:latin typeface="Times New Roman" panose="02020603050405020304" pitchFamily="18" charset="0"/>
              </a:rPr>
              <a:pPr>
                <a:spcBef>
                  <a:spcPct val="0"/>
                </a:spcBef>
                <a:buClrTx/>
                <a:buSzTx/>
                <a:buFontTx/>
                <a:buNone/>
              </a:pPr>
              <a:t>52</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579994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E525365-AB39-4340-B8D5-445047B9E208}" type="slidenum">
              <a:rPr lang="en-US" altLang="zh-CN" sz="1200" smtClean="0">
                <a:solidFill>
                  <a:prstClr val="black"/>
                </a:solidFill>
                <a:latin typeface="Arial" pitchFamily="34" charset="0"/>
              </a:rPr>
              <a:pPr>
                <a:spcBef>
                  <a:spcPct val="0"/>
                </a:spcBef>
                <a:buClrTx/>
                <a:buSzTx/>
                <a:buFontTx/>
                <a:buNone/>
              </a:pPr>
              <a:t>53</a:t>
            </a:fld>
            <a:endParaRPr lang="en-US" altLang="zh-CN" sz="1200">
              <a:solidFill>
                <a:prstClr val="black"/>
              </a:solidFill>
              <a:latin typeface="Arial" pitchFamily="34" charset="0"/>
            </a:endParaRPr>
          </a:p>
        </p:txBody>
      </p:sp>
      <p:sp>
        <p:nvSpPr>
          <p:cNvPr id="53251"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CSMA</a:t>
            </a:r>
            <a:r>
              <a:rPr lang="zh-CN" altLang="en-US" dirty="0">
                <a:latin typeface="+mj-ea"/>
              </a:rPr>
              <a:t>（载波侦听多路访问）</a:t>
            </a:r>
          </a:p>
        </p:txBody>
      </p:sp>
      <p:sp>
        <p:nvSpPr>
          <p:cNvPr id="823299" name="Rectangle 3"/>
          <p:cNvSpPr>
            <a:spLocks noGrp="1" noChangeArrowheads="1"/>
          </p:cNvSpPr>
          <p:nvPr>
            <p:ph type="body" idx="4294967295"/>
          </p:nvPr>
        </p:nvSpPr>
        <p:spPr>
          <a:xfrm>
            <a:off x="625033" y="1227077"/>
            <a:ext cx="10498138" cy="2986108"/>
          </a:xfrm>
          <a:prstGeom prst="rect">
            <a:avLst/>
          </a:prstGeom>
        </p:spPr>
        <p:txBody>
          <a:bodyPr/>
          <a:lstStyle/>
          <a:p>
            <a:pPr>
              <a:lnSpc>
                <a:spcPct val="120000"/>
              </a:lnSpc>
              <a:spcBef>
                <a:spcPct val="15000"/>
              </a:spcBef>
            </a:pPr>
            <a:r>
              <a:rPr lang="zh-CN" altLang="en-US" sz="2400" b="1" dirty="0">
                <a:solidFill>
                  <a:srgbClr val="FF0000"/>
                </a:solidFill>
                <a:latin typeface="+mn-ea"/>
              </a:rPr>
              <a:t>载波侦听</a:t>
            </a:r>
            <a:r>
              <a:rPr lang="zh-CN" altLang="en-US" sz="2400" dirty="0">
                <a:latin typeface="+mn-ea"/>
              </a:rPr>
              <a:t>：某个节点在发送之前，先监听信道。</a:t>
            </a:r>
          </a:p>
          <a:p>
            <a:pPr lvl="1">
              <a:lnSpc>
                <a:spcPct val="120000"/>
              </a:lnSpc>
              <a:spcBef>
                <a:spcPct val="15000"/>
              </a:spcBef>
            </a:pPr>
            <a:r>
              <a:rPr lang="zh-CN" altLang="en-US" dirty="0">
                <a:latin typeface="+mn-ea"/>
              </a:rPr>
              <a:t>信道忙：有其他节点正往信道发送帧，该节点随机等待（回退）一段时间，然后再侦听信道。</a:t>
            </a:r>
          </a:p>
          <a:p>
            <a:pPr lvl="1">
              <a:lnSpc>
                <a:spcPct val="120000"/>
              </a:lnSpc>
              <a:spcBef>
                <a:spcPct val="15000"/>
              </a:spcBef>
            </a:pPr>
            <a:r>
              <a:rPr lang="zh-CN" altLang="en-US" dirty="0">
                <a:latin typeface="+mn-ea"/>
              </a:rPr>
              <a:t>信道空：该节点开始传输整个数据帧。</a:t>
            </a:r>
          </a:p>
          <a:p>
            <a:pPr>
              <a:lnSpc>
                <a:spcPct val="120000"/>
              </a:lnSpc>
            </a:pPr>
            <a:r>
              <a:rPr lang="zh-CN" altLang="en-US" sz="2400" b="1" dirty="0">
                <a:solidFill>
                  <a:srgbClr val="FF0000"/>
                </a:solidFill>
                <a:latin typeface="+mn-ea"/>
              </a:rPr>
              <a:t>人类类比</a:t>
            </a:r>
            <a:r>
              <a:rPr lang="en-US" altLang="zh-CN" sz="2400" b="1" dirty="0">
                <a:solidFill>
                  <a:srgbClr val="FF0000"/>
                </a:solidFill>
                <a:latin typeface="+mn-ea"/>
              </a:rPr>
              <a:t>: </a:t>
            </a:r>
            <a:r>
              <a:rPr lang="zh-CN" altLang="en-US" sz="2400" b="1" dirty="0">
                <a:solidFill>
                  <a:srgbClr val="FF0000"/>
                </a:solidFill>
                <a:latin typeface="+mn-ea"/>
              </a:rPr>
              <a:t>自己说话之前，先听一下有没有其他人正在说话，不要打断他人说话</a:t>
            </a:r>
            <a:r>
              <a:rPr lang="en-US" altLang="zh-CN" sz="2400" b="1" dirty="0">
                <a:solidFill>
                  <a:srgbClr val="FF0000"/>
                </a:solidFill>
                <a:latin typeface="+mn-ea"/>
              </a:rPr>
              <a:t>!</a:t>
            </a:r>
          </a:p>
          <a:p>
            <a:pPr>
              <a:lnSpc>
                <a:spcPct val="115000"/>
              </a:lnSpc>
            </a:pPr>
            <a:r>
              <a:rPr lang="en-US" altLang="zh-CN" sz="2400" b="1" dirty="0">
                <a:solidFill>
                  <a:srgbClr val="FF0000"/>
                </a:solidFill>
                <a:latin typeface="+mn-ea"/>
              </a:rPr>
              <a:t>CSMA </a:t>
            </a:r>
            <a:r>
              <a:rPr lang="zh-CN" altLang="en-US" sz="2400" b="1" dirty="0">
                <a:solidFill>
                  <a:srgbClr val="FF0000"/>
                </a:solidFill>
                <a:latin typeface="+mn-ea"/>
              </a:rPr>
              <a:t>的特点：</a:t>
            </a:r>
          </a:p>
          <a:p>
            <a:pPr lvl="1">
              <a:lnSpc>
                <a:spcPct val="115000"/>
              </a:lnSpc>
            </a:pPr>
            <a:r>
              <a:rPr lang="zh-CN" altLang="en-US" dirty="0">
                <a:latin typeface="+mn-ea"/>
              </a:rPr>
              <a:t>发前监听，可减少冲突。</a:t>
            </a:r>
          </a:p>
          <a:p>
            <a:pPr lvl="1">
              <a:lnSpc>
                <a:spcPct val="115000"/>
              </a:lnSpc>
            </a:pPr>
            <a:r>
              <a:rPr lang="zh-CN" altLang="en-US" dirty="0">
                <a:latin typeface="+mn-ea"/>
              </a:rPr>
              <a:t>由于传播时延的存在，仍有</a:t>
            </a:r>
            <a:r>
              <a:rPr lang="zh-CN" altLang="en-US" u="sng" dirty="0">
                <a:solidFill>
                  <a:srgbClr val="FF0000"/>
                </a:solidFill>
                <a:latin typeface="+mn-ea"/>
              </a:rPr>
              <a:t>可能出现冲突，并造成信道浪费</a:t>
            </a:r>
            <a:r>
              <a:rPr lang="zh-CN" altLang="en-US" dirty="0">
                <a:latin typeface="+mn-ea"/>
              </a:rPr>
              <a:t>。</a:t>
            </a:r>
          </a:p>
          <a:p>
            <a:pPr>
              <a:lnSpc>
                <a:spcPct val="120000"/>
              </a:lnSpc>
            </a:pPr>
            <a:endParaRPr lang="zh-CN" altLang="en-US" sz="2400" b="1" dirty="0">
              <a:solidFill>
                <a:srgbClr val="FF0000"/>
              </a:solidFill>
              <a:latin typeface="+mn-ea"/>
            </a:endParaRPr>
          </a:p>
        </p:txBody>
      </p:sp>
    </p:spTree>
    <p:extLst>
      <p:ext uri="{BB962C8B-B14F-4D97-AF65-F5344CB8AC3E}">
        <p14:creationId xmlns:p14="http://schemas.microsoft.com/office/powerpoint/2010/main" val="1621982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823299">
                                            <p:txEl>
                                              <p:pRg st="3" end="3"/>
                                            </p:txEl>
                                          </p:spTgt>
                                        </p:tgtEl>
                                        <p:attrNameLst>
                                          <p:attrName>style.visibility</p:attrName>
                                        </p:attrNameLst>
                                      </p:cBhvr>
                                      <p:to>
                                        <p:strVal val="visible"/>
                                      </p:to>
                                    </p:set>
                                    <p:animEffect transition="in" filter="blinds(horizontal)">
                                      <p:cBhvr>
                                        <p:cTn id="7" dur="500"/>
                                        <p:tgtEl>
                                          <p:spTgt spid="823299">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23299">
                                            <p:txEl>
                                              <p:pRg st="4" end="4"/>
                                            </p:txEl>
                                          </p:spTgt>
                                        </p:tgtEl>
                                        <p:attrNameLst>
                                          <p:attrName>style.visibility</p:attrName>
                                        </p:attrNameLst>
                                      </p:cBhvr>
                                      <p:to>
                                        <p:strVal val="visible"/>
                                      </p:to>
                                    </p:set>
                                    <p:animEffect transition="in" filter="blinds(horizontal)">
                                      <p:cBhvr>
                                        <p:cTn id="10" dur="500"/>
                                        <p:tgtEl>
                                          <p:spTgt spid="823299">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23299">
                                            <p:txEl>
                                              <p:pRg st="5" end="5"/>
                                            </p:txEl>
                                          </p:spTgt>
                                        </p:tgtEl>
                                        <p:attrNameLst>
                                          <p:attrName>style.visibility</p:attrName>
                                        </p:attrNameLst>
                                      </p:cBhvr>
                                      <p:to>
                                        <p:strVal val="visible"/>
                                      </p:to>
                                    </p:set>
                                    <p:animEffect transition="in" filter="blinds(horizontal)">
                                      <p:cBhvr>
                                        <p:cTn id="13" dur="500"/>
                                        <p:tgtEl>
                                          <p:spTgt spid="823299">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23299">
                                            <p:txEl>
                                              <p:pRg st="6" end="6"/>
                                            </p:txEl>
                                          </p:spTgt>
                                        </p:tgtEl>
                                        <p:attrNameLst>
                                          <p:attrName>style.visibility</p:attrName>
                                        </p:attrNameLst>
                                      </p:cBhvr>
                                      <p:to>
                                        <p:strVal val="visible"/>
                                      </p:to>
                                    </p:set>
                                    <p:animEffect transition="in" filter="blinds(horizontal)">
                                      <p:cBhvr>
                                        <p:cTn id="16" dur="500"/>
                                        <p:tgtEl>
                                          <p:spTgt spid="823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B7285B5C-892E-49E9-B994-1CD0A79FDF11}" type="slidenum">
              <a:rPr lang="en-US" altLang="zh-CN" sz="1200" smtClean="0">
                <a:solidFill>
                  <a:prstClr val="black"/>
                </a:solidFill>
                <a:latin typeface="Arial" pitchFamily="34" charset="0"/>
              </a:rPr>
              <a:pPr>
                <a:spcBef>
                  <a:spcPct val="0"/>
                </a:spcBef>
                <a:buClrTx/>
                <a:buSzTx/>
                <a:buFontTx/>
                <a:buNone/>
              </a:pPr>
              <a:t>54</a:t>
            </a:fld>
            <a:endParaRPr lang="en-US" altLang="zh-CN" sz="1200">
              <a:solidFill>
                <a:prstClr val="black"/>
              </a:solidFill>
              <a:latin typeface="Arial" pitchFamily="34" charset="0"/>
            </a:endParaRPr>
          </a:p>
        </p:txBody>
      </p:sp>
      <p:sp>
        <p:nvSpPr>
          <p:cNvPr id="56323" name="Rectangle 2"/>
          <p:cNvSpPr>
            <a:spLocks noGrp="1" noChangeArrowheads="1"/>
          </p:cNvSpPr>
          <p:nvPr>
            <p:ph type="title" idx="4294967295"/>
          </p:nvPr>
        </p:nvSpPr>
        <p:spPr>
          <a:xfrm>
            <a:off x="0" y="152400"/>
            <a:ext cx="12107119" cy="1143000"/>
          </a:xfrm>
          <a:prstGeom prst="rect">
            <a:avLst/>
          </a:prstGeom>
        </p:spPr>
        <p:txBody>
          <a:bodyPr/>
          <a:lstStyle/>
          <a:p>
            <a:pPr algn="ctr"/>
            <a:r>
              <a:rPr lang="en-US" altLang="zh-CN" dirty="0"/>
              <a:t>CSMA</a:t>
            </a:r>
            <a:r>
              <a:rPr lang="zh-CN" altLang="en-US" dirty="0"/>
              <a:t>发送冲突的例子</a:t>
            </a:r>
          </a:p>
        </p:txBody>
      </p:sp>
      <p:sp>
        <p:nvSpPr>
          <p:cNvPr id="56324" name="Rectangle 3"/>
          <p:cNvSpPr>
            <a:spLocks noGrp="1" noChangeArrowheads="1"/>
          </p:cNvSpPr>
          <p:nvPr>
            <p:ph type="body" idx="4294967295"/>
          </p:nvPr>
        </p:nvSpPr>
        <p:spPr>
          <a:xfrm>
            <a:off x="902825" y="1322388"/>
            <a:ext cx="4818063" cy="1346018"/>
          </a:xfrm>
          <a:prstGeom prst="rect">
            <a:avLst/>
          </a:prstGeom>
        </p:spPr>
        <p:txBody>
          <a:bodyPr/>
          <a:lstStyle/>
          <a:p>
            <a:pPr marL="0" indent="0" eaLnBrk="1">
              <a:lnSpc>
                <a:spcPct val="135000"/>
              </a:lnSpc>
            </a:pPr>
            <a:r>
              <a:rPr lang="zh-CN" altLang="en-US" sz="2400" dirty="0">
                <a:latin typeface="+mn-ea"/>
              </a:rPr>
              <a:t>  一个广播总线连接</a:t>
            </a:r>
            <a:r>
              <a:rPr lang="en-US" altLang="zh-CN" sz="2400" dirty="0">
                <a:latin typeface="+mn-ea"/>
              </a:rPr>
              <a:t>4</a:t>
            </a:r>
            <a:r>
              <a:rPr lang="zh-CN" altLang="en-US" sz="2400" dirty="0">
                <a:latin typeface="+mn-ea"/>
              </a:rPr>
              <a:t>个节点</a:t>
            </a:r>
            <a:r>
              <a:rPr lang="en-US" altLang="zh-CN" sz="2400" dirty="0">
                <a:latin typeface="+mn-ea"/>
              </a:rPr>
              <a:t>(A</a:t>
            </a:r>
            <a:r>
              <a:rPr lang="zh-CN" altLang="en-US" sz="2400" dirty="0">
                <a:latin typeface="+mn-ea"/>
              </a:rPr>
              <a:t>、</a:t>
            </a:r>
            <a:r>
              <a:rPr lang="en-US" altLang="zh-CN" sz="2400" dirty="0">
                <a:latin typeface="+mn-ea"/>
              </a:rPr>
              <a:t>B</a:t>
            </a:r>
            <a:r>
              <a:rPr lang="zh-CN" altLang="en-US" sz="2400" dirty="0">
                <a:latin typeface="+mn-ea"/>
              </a:rPr>
              <a:t>、</a:t>
            </a:r>
            <a:r>
              <a:rPr lang="en-US" altLang="zh-CN" sz="2400" dirty="0">
                <a:latin typeface="+mn-ea"/>
              </a:rPr>
              <a:t>C</a:t>
            </a:r>
            <a:r>
              <a:rPr lang="zh-CN" altLang="en-US" sz="2400" dirty="0">
                <a:latin typeface="+mn-ea"/>
              </a:rPr>
              <a:t>、</a:t>
            </a:r>
            <a:r>
              <a:rPr lang="en-US" altLang="zh-CN" sz="2400" dirty="0">
                <a:latin typeface="+mn-ea"/>
              </a:rPr>
              <a:t>D)</a:t>
            </a:r>
            <a:r>
              <a:rPr lang="zh-CN" altLang="en-US" sz="2400" dirty="0">
                <a:latin typeface="+mn-ea"/>
              </a:rPr>
              <a:t>传输的时空图。</a:t>
            </a:r>
          </a:p>
          <a:p>
            <a:pPr marL="0" indent="0" eaLnBrk="1">
              <a:lnSpc>
                <a:spcPct val="135000"/>
              </a:lnSpc>
              <a:buFont typeface="Wingdings" pitchFamily="2" charset="2"/>
              <a:buNone/>
            </a:pPr>
            <a:endParaRPr lang="zh-CN" altLang="en-US" sz="2400" i="1" dirty="0">
              <a:solidFill>
                <a:srgbClr val="FF6600"/>
              </a:solidFill>
              <a:latin typeface="+mn-ea"/>
            </a:endParaRPr>
          </a:p>
        </p:txBody>
      </p:sp>
      <p:pic>
        <p:nvPicPr>
          <p:cNvPr id="56325" name="Picture 4"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6"/>
          <p:cNvSpPr txBox="1">
            <a:spLocks noChangeArrowheads="1"/>
          </p:cNvSpPr>
          <p:nvPr/>
        </p:nvSpPr>
        <p:spPr bwMode="auto">
          <a:xfrm>
            <a:off x="7704667" y="1143001"/>
            <a:ext cx="270933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endParaRPr lang="zh-CN" altLang="en-US" sz="1800">
              <a:solidFill>
                <a:prstClr val="black"/>
              </a:solidFill>
              <a:latin typeface="Comic Sans MS" pitchFamily="66" charset="0"/>
            </a:endParaRPr>
          </a:p>
        </p:txBody>
      </p:sp>
      <p:sp>
        <p:nvSpPr>
          <p:cNvPr id="56327" name="Rectangle 7"/>
          <p:cNvSpPr>
            <a:spLocks noChangeArrowheads="1"/>
          </p:cNvSpPr>
          <p:nvPr/>
        </p:nvSpPr>
        <p:spPr bwMode="auto">
          <a:xfrm>
            <a:off x="6599768" y="1154114"/>
            <a:ext cx="4728633" cy="396875"/>
          </a:xfrm>
          <a:prstGeom prst="rect">
            <a:avLst/>
          </a:prstGeom>
          <a:solidFill>
            <a:srgbClr val="FFFF00"/>
          </a:solidFill>
          <a:ln>
            <a:solidFill>
              <a:schemeClr val="tx1"/>
            </a:solid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b="1">
                <a:solidFill>
                  <a:srgbClr val="FF0000"/>
                </a:solidFill>
                <a:latin typeface="Comic Sans MS" pitchFamily="66" charset="0"/>
              </a:rPr>
              <a:t>节点的空间分布</a:t>
            </a:r>
            <a:r>
              <a:rPr lang="zh-CN" altLang="en-US" sz="1600" b="1">
                <a:solidFill>
                  <a:prstClr val="black"/>
                </a:solidFill>
                <a:latin typeface="Comic Sans MS" pitchFamily="66" charset="0"/>
              </a:rPr>
              <a:t> </a:t>
            </a:r>
            <a:endParaRPr lang="zh-CN" altLang="en-US" sz="2000" b="1">
              <a:solidFill>
                <a:prstClr val="black"/>
              </a:solidFill>
            </a:endParaRPr>
          </a:p>
        </p:txBody>
      </p:sp>
    </p:spTree>
    <p:extLst>
      <p:ext uri="{BB962C8B-B14F-4D97-AF65-F5344CB8AC3E}">
        <p14:creationId xmlns:p14="http://schemas.microsoft.com/office/powerpoint/2010/main" val="3586734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2BA6BF39-B2EB-4C5F-835E-1DB79E28C472}" type="slidenum">
              <a:rPr lang="en-US" altLang="zh-CN" sz="1200" smtClean="0">
                <a:solidFill>
                  <a:prstClr val="black"/>
                </a:solidFill>
                <a:latin typeface="Arial" pitchFamily="34" charset="0"/>
              </a:rPr>
              <a:pPr>
                <a:spcBef>
                  <a:spcPct val="0"/>
                </a:spcBef>
                <a:buClrTx/>
                <a:buSzTx/>
                <a:buFontTx/>
                <a:buNone/>
              </a:pPr>
              <a:t>55</a:t>
            </a:fld>
            <a:endParaRPr lang="en-US" altLang="zh-CN" sz="1200">
              <a:solidFill>
                <a:prstClr val="black"/>
              </a:solidFill>
              <a:latin typeface="Arial" pitchFamily="34" charset="0"/>
            </a:endParaRPr>
          </a:p>
        </p:txBody>
      </p:sp>
      <p:sp>
        <p:nvSpPr>
          <p:cNvPr id="829443" name="Rectangle 3"/>
          <p:cNvSpPr>
            <a:spLocks noGrp="1" noChangeArrowheads="1"/>
          </p:cNvSpPr>
          <p:nvPr>
            <p:ph type="body" idx="1"/>
          </p:nvPr>
        </p:nvSpPr>
        <p:spPr>
          <a:xfrm>
            <a:off x="367631" y="1052513"/>
            <a:ext cx="5672667" cy="4523611"/>
          </a:xfrm>
        </p:spPr>
        <p:txBody>
          <a:bodyPr/>
          <a:lstStyle/>
          <a:p>
            <a:pPr>
              <a:lnSpc>
                <a:spcPct val="110000"/>
              </a:lnSpc>
            </a:pPr>
            <a:r>
              <a:rPr lang="zh-CN" altLang="en-US" sz="2400" dirty="0">
                <a:solidFill>
                  <a:schemeClr val="hlink"/>
                </a:solidFill>
                <a:latin typeface="+mn-ea"/>
              </a:rPr>
              <a:t>时间</a:t>
            </a:r>
            <a:r>
              <a:rPr lang="en-US" altLang="zh-CN" sz="2400" dirty="0">
                <a:solidFill>
                  <a:schemeClr val="hlink"/>
                </a:solidFill>
                <a:latin typeface="+mn-ea"/>
              </a:rPr>
              <a:t>t</a:t>
            </a:r>
            <a:r>
              <a:rPr lang="en-US" altLang="zh-CN" sz="2400" baseline="-25000" dirty="0">
                <a:solidFill>
                  <a:schemeClr val="hlink"/>
                </a:solidFill>
                <a:latin typeface="+mn-ea"/>
              </a:rPr>
              <a:t>0</a:t>
            </a:r>
            <a:r>
              <a:rPr lang="zh-CN" altLang="en-US" sz="2400" dirty="0">
                <a:solidFill>
                  <a:schemeClr val="hlink"/>
                </a:solidFill>
                <a:latin typeface="+mn-ea"/>
              </a:rPr>
              <a:t>：</a:t>
            </a:r>
            <a:r>
              <a:rPr lang="zh-CN" altLang="en-US" sz="2400" dirty="0">
                <a:latin typeface="+mn-ea"/>
              </a:rPr>
              <a:t>节点</a:t>
            </a:r>
            <a:r>
              <a:rPr lang="en-US" altLang="zh-CN" sz="2400" dirty="0">
                <a:latin typeface="+mn-ea"/>
              </a:rPr>
              <a:t>B</a:t>
            </a:r>
            <a:r>
              <a:rPr lang="zh-CN" altLang="en-US" sz="2400" dirty="0">
                <a:latin typeface="+mn-ea"/>
              </a:rPr>
              <a:t>侦听到信道空，开始传输帧，沿着媒体传播比特。</a:t>
            </a:r>
          </a:p>
          <a:p>
            <a:pPr>
              <a:lnSpc>
                <a:spcPct val="110000"/>
              </a:lnSpc>
            </a:pPr>
            <a:r>
              <a:rPr lang="zh-CN" altLang="en-US" sz="2400" dirty="0">
                <a:solidFill>
                  <a:schemeClr val="hlink"/>
                </a:solidFill>
                <a:latin typeface="+mn-ea"/>
              </a:rPr>
              <a:t>时间</a:t>
            </a:r>
            <a:r>
              <a:rPr lang="en-US" altLang="zh-CN" sz="2400" dirty="0">
                <a:solidFill>
                  <a:schemeClr val="hlink"/>
                </a:solidFill>
                <a:latin typeface="+mn-ea"/>
              </a:rPr>
              <a:t>t</a:t>
            </a:r>
            <a:r>
              <a:rPr lang="en-US" altLang="zh-CN" sz="2400" baseline="-25000" dirty="0">
                <a:solidFill>
                  <a:schemeClr val="hlink"/>
                </a:solidFill>
                <a:latin typeface="+mn-ea"/>
              </a:rPr>
              <a:t>1</a:t>
            </a:r>
            <a:r>
              <a:rPr lang="zh-CN" altLang="en-US" sz="2400" dirty="0">
                <a:solidFill>
                  <a:schemeClr val="hlink"/>
                </a:solidFill>
                <a:latin typeface="+mn-ea"/>
              </a:rPr>
              <a:t>（</a:t>
            </a:r>
            <a:r>
              <a:rPr lang="en-US" altLang="zh-CN" sz="2400" dirty="0">
                <a:solidFill>
                  <a:schemeClr val="hlink"/>
                </a:solidFill>
                <a:latin typeface="+mn-ea"/>
              </a:rPr>
              <a:t>t</a:t>
            </a:r>
            <a:r>
              <a:rPr lang="en-US" altLang="zh-CN" sz="2400" baseline="-25000" dirty="0">
                <a:solidFill>
                  <a:schemeClr val="hlink"/>
                </a:solidFill>
                <a:latin typeface="+mn-ea"/>
              </a:rPr>
              <a:t>1</a:t>
            </a:r>
            <a:r>
              <a:rPr lang="en-US" altLang="zh-CN" sz="2400" dirty="0">
                <a:solidFill>
                  <a:schemeClr val="hlink"/>
                </a:solidFill>
                <a:latin typeface="+mn-ea"/>
                <a:sym typeface="Symbol" pitchFamily="18" charset="2"/>
              </a:rPr>
              <a:t></a:t>
            </a:r>
            <a:r>
              <a:rPr lang="en-US" altLang="zh-CN" sz="2400" dirty="0">
                <a:solidFill>
                  <a:schemeClr val="hlink"/>
                </a:solidFill>
                <a:latin typeface="+mn-ea"/>
              </a:rPr>
              <a:t> t</a:t>
            </a:r>
            <a:r>
              <a:rPr lang="en-US" altLang="zh-CN" sz="2400" baseline="-25000" dirty="0">
                <a:solidFill>
                  <a:schemeClr val="hlink"/>
                </a:solidFill>
                <a:latin typeface="+mn-ea"/>
              </a:rPr>
              <a:t>0</a:t>
            </a:r>
            <a:r>
              <a:rPr lang="zh-CN" altLang="en-US" sz="2400" dirty="0">
                <a:solidFill>
                  <a:schemeClr val="hlink"/>
                </a:solidFill>
                <a:latin typeface="+mn-ea"/>
              </a:rPr>
              <a:t>）：</a:t>
            </a:r>
            <a:r>
              <a:rPr lang="zh-CN" altLang="en-US" sz="2400" dirty="0">
                <a:latin typeface="+mn-ea"/>
              </a:rPr>
              <a:t>节点</a:t>
            </a:r>
            <a:r>
              <a:rPr lang="en-US" altLang="zh-CN" sz="2400" dirty="0">
                <a:latin typeface="+mn-ea"/>
              </a:rPr>
              <a:t>D</a:t>
            </a:r>
            <a:r>
              <a:rPr lang="zh-CN" altLang="en-US" sz="2400" dirty="0">
                <a:latin typeface="+mn-ea"/>
              </a:rPr>
              <a:t>有帧要发送。</a:t>
            </a:r>
            <a:r>
              <a:rPr lang="en-US" altLang="zh-CN" sz="2400" dirty="0">
                <a:solidFill>
                  <a:srgbClr val="FF0000"/>
                </a:solidFill>
                <a:latin typeface="+mn-ea"/>
              </a:rPr>
              <a:t>B</a:t>
            </a:r>
            <a:r>
              <a:rPr lang="zh-CN" altLang="en-US" sz="2400" dirty="0">
                <a:solidFill>
                  <a:srgbClr val="FF0000"/>
                </a:solidFill>
                <a:latin typeface="+mn-ea"/>
              </a:rPr>
              <a:t>的传输信号未到</a:t>
            </a:r>
            <a:r>
              <a:rPr lang="en-US" altLang="zh-CN" sz="2400" dirty="0">
                <a:solidFill>
                  <a:srgbClr val="FF0000"/>
                </a:solidFill>
                <a:latin typeface="+mn-ea"/>
              </a:rPr>
              <a:t>D</a:t>
            </a:r>
            <a:r>
              <a:rPr lang="zh-CN" altLang="en-US" sz="2400" dirty="0">
                <a:solidFill>
                  <a:srgbClr val="FF0000"/>
                </a:solidFill>
                <a:latin typeface="+mn-ea"/>
              </a:rPr>
              <a:t>，</a:t>
            </a:r>
            <a:r>
              <a:rPr lang="en-US" altLang="zh-CN" sz="2400" dirty="0">
                <a:solidFill>
                  <a:srgbClr val="FF0000"/>
                </a:solidFill>
                <a:latin typeface="+mn-ea"/>
              </a:rPr>
              <a:t>D</a:t>
            </a:r>
            <a:r>
              <a:rPr lang="zh-CN" altLang="en-US" sz="2400" dirty="0">
                <a:solidFill>
                  <a:srgbClr val="FF0000"/>
                </a:solidFill>
                <a:latin typeface="+mn-ea"/>
              </a:rPr>
              <a:t>检测到信道空</a:t>
            </a:r>
            <a:r>
              <a:rPr lang="zh-CN" altLang="en-US" sz="2400" dirty="0">
                <a:latin typeface="+mn-ea"/>
              </a:rPr>
              <a:t>，开始传输。很快，</a:t>
            </a:r>
            <a:r>
              <a:rPr lang="en-US" altLang="zh-CN" sz="2400" dirty="0">
                <a:latin typeface="+mn-ea"/>
              </a:rPr>
              <a:t>B</a:t>
            </a:r>
            <a:r>
              <a:rPr lang="zh-CN" altLang="en-US" sz="2400" dirty="0">
                <a:latin typeface="+mn-ea"/>
              </a:rPr>
              <a:t>的传输开始在</a:t>
            </a:r>
            <a:r>
              <a:rPr lang="en-US" altLang="zh-CN" sz="2400" dirty="0">
                <a:latin typeface="+mn-ea"/>
              </a:rPr>
              <a:t>D</a:t>
            </a:r>
            <a:r>
              <a:rPr lang="zh-CN" altLang="en-US" sz="2400" dirty="0">
                <a:latin typeface="+mn-ea"/>
              </a:rPr>
              <a:t>节点干扰</a:t>
            </a:r>
            <a:r>
              <a:rPr lang="en-US" altLang="zh-CN" sz="2400" dirty="0">
                <a:latin typeface="+mn-ea"/>
              </a:rPr>
              <a:t>D</a:t>
            </a:r>
            <a:r>
              <a:rPr lang="zh-CN" altLang="en-US" sz="2400" dirty="0">
                <a:latin typeface="+mn-ea"/>
              </a:rPr>
              <a:t>的传输</a:t>
            </a:r>
            <a:r>
              <a:rPr lang="zh-CN" altLang="en-US" sz="2400" dirty="0">
                <a:solidFill>
                  <a:srgbClr val="FF0000"/>
                </a:solidFill>
                <a:latin typeface="+mn-ea"/>
              </a:rPr>
              <a:t>（冲突）</a:t>
            </a:r>
          </a:p>
          <a:p>
            <a:pPr marL="0" indent="0" eaLnBrk="1">
              <a:lnSpc>
                <a:spcPct val="110000"/>
              </a:lnSpc>
              <a:buNone/>
            </a:pPr>
            <a:r>
              <a:rPr lang="zh-CN" altLang="en-US" sz="2400" dirty="0">
                <a:solidFill>
                  <a:schemeClr val="hlink"/>
                </a:solidFill>
                <a:latin typeface="+mn-ea"/>
              </a:rPr>
              <a:t>端到端信道传播时延</a:t>
            </a:r>
            <a:r>
              <a:rPr lang="zh-CN" altLang="en-US" sz="2400" dirty="0">
                <a:latin typeface="+mn-ea"/>
              </a:rPr>
              <a:t>：信号从一个节点到另一个节点所花费的传播时间。传播时延越长，节点不能侦听到另一个节点已经开始传输的可能性越大。</a:t>
            </a:r>
          </a:p>
        </p:txBody>
      </p:sp>
      <p:pic>
        <p:nvPicPr>
          <p:cNvPr id="57348"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7361767" y="884238"/>
            <a:ext cx="342476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a:solidFill>
                  <a:prstClr val="black"/>
                </a:solidFill>
                <a:latin typeface="Arial" pitchFamily="34" charset="0"/>
                <a:ea typeface="ＭＳ Ｐゴシック" pitchFamily="34" charset="-128"/>
              </a:rPr>
              <a:t>spatial layout of nodes </a:t>
            </a:r>
            <a:endParaRPr lang="en-US" altLang="zh-CN" sz="2000">
              <a:solidFill>
                <a:prstClr val="black"/>
              </a:solidFill>
              <a:latin typeface="Arial" pitchFamily="34" charset="0"/>
              <a:ea typeface="ＭＳ Ｐゴシック" pitchFamily="34" charset="-128"/>
            </a:endParaRPr>
          </a:p>
        </p:txBody>
      </p:sp>
      <p:sp>
        <p:nvSpPr>
          <p:cNvPr id="9" name="Rectangle 87"/>
          <p:cNvSpPr>
            <a:spLocks noChangeArrowheads="1"/>
          </p:cNvSpPr>
          <p:nvPr/>
        </p:nvSpPr>
        <p:spPr bwMode="auto">
          <a:xfrm>
            <a:off x="6436785" y="2552701"/>
            <a:ext cx="4982633" cy="257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0" name="Rectangle 88"/>
          <p:cNvSpPr>
            <a:spLocks noChangeArrowheads="1"/>
          </p:cNvSpPr>
          <p:nvPr/>
        </p:nvSpPr>
        <p:spPr bwMode="auto">
          <a:xfrm>
            <a:off x="6447368" y="2809876"/>
            <a:ext cx="4967817" cy="257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1" name="Rectangle 90"/>
          <p:cNvSpPr>
            <a:spLocks noChangeArrowheads="1"/>
          </p:cNvSpPr>
          <p:nvPr/>
        </p:nvSpPr>
        <p:spPr bwMode="auto">
          <a:xfrm>
            <a:off x="6396568" y="3062288"/>
            <a:ext cx="5018617" cy="1624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2" name="Rectangle 91"/>
          <p:cNvSpPr>
            <a:spLocks noChangeArrowheads="1"/>
          </p:cNvSpPr>
          <p:nvPr/>
        </p:nvSpPr>
        <p:spPr bwMode="auto">
          <a:xfrm>
            <a:off x="6360584" y="4670426"/>
            <a:ext cx="5052483" cy="163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13" name="Rectangle 92"/>
          <p:cNvSpPr>
            <a:spLocks noChangeArrowheads="1"/>
          </p:cNvSpPr>
          <p:nvPr/>
        </p:nvSpPr>
        <p:spPr bwMode="auto">
          <a:xfrm>
            <a:off x="6352118" y="1254125"/>
            <a:ext cx="5386916" cy="1301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57355" name="Group 98"/>
          <p:cNvGrpSpPr>
            <a:grpSpLocks/>
          </p:cNvGrpSpPr>
          <p:nvPr/>
        </p:nvGrpSpPr>
        <p:grpSpPr bwMode="auto">
          <a:xfrm>
            <a:off x="6597651" y="1252538"/>
            <a:ext cx="4684183" cy="628650"/>
            <a:chOff x="3117" y="180"/>
            <a:chExt cx="2213" cy="396"/>
          </a:xfrm>
        </p:grpSpPr>
        <p:grpSp>
          <p:nvGrpSpPr>
            <p:cNvPr id="57356" name="Group 67"/>
            <p:cNvGrpSpPr>
              <a:grpSpLocks/>
            </p:cNvGrpSpPr>
            <p:nvPr/>
          </p:nvGrpSpPr>
          <p:grpSpPr bwMode="auto">
            <a:xfrm flipH="1">
              <a:off x="3117" y="245"/>
              <a:ext cx="316" cy="323"/>
              <a:chOff x="2839" y="3501"/>
              <a:chExt cx="755" cy="803"/>
            </a:xfrm>
          </p:grpSpPr>
          <p:pic>
            <p:nvPicPr>
              <p:cNvPr id="57371"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2"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7" name="Group 70"/>
            <p:cNvGrpSpPr>
              <a:grpSpLocks/>
            </p:cNvGrpSpPr>
            <p:nvPr/>
          </p:nvGrpSpPr>
          <p:grpSpPr bwMode="auto">
            <a:xfrm flipH="1">
              <a:off x="3747" y="253"/>
              <a:ext cx="316" cy="323"/>
              <a:chOff x="2839" y="3501"/>
              <a:chExt cx="755" cy="803"/>
            </a:xfrm>
          </p:grpSpPr>
          <p:pic>
            <p:nvPicPr>
              <p:cNvPr id="57369" name="Picture 7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0"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8" name="Group 73"/>
            <p:cNvGrpSpPr>
              <a:grpSpLocks/>
            </p:cNvGrpSpPr>
            <p:nvPr/>
          </p:nvGrpSpPr>
          <p:grpSpPr bwMode="auto">
            <a:xfrm flipH="1">
              <a:off x="4356" y="247"/>
              <a:ext cx="316" cy="323"/>
              <a:chOff x="2839" y="3501"/>
              <a:chExt cx="755" cy="803"/>
            </a:xfrm>
          </p:grpSpPr>
          <p:pic>
            <p:nvPicPr>
              <p:cNvPr id="57367" name="Picture 7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8"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57359" name="Group 76"/>
            <p:cNvGrpSpPr>
              <a:grpSpLocks/>
            </p:cNvGrpSpPr>
            <p:nvPr/>
          </p:nvGrpSpPr>
          <p:grpSpPr bwMode="auto">
            <a:xfrm flipH="1">
              <a:off x="5014" y="249"/>
              <a:ext cx="316" cy="323"/>
              <a:chOff x="2839" y="3501"/>
              <a:chExt cx="755" cy="803"/>
            </a:xfrm>
          </p:grpSpPr>
          <p:pic>
            <p:nvPicPr>
              <p:cNvPr id="57365" name="Picture 7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6"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9" name="Line 93"/>
            <p:cNvSpPr>
              <a:spLocks noChangeShapeType="1"/>
            </p:cNvSpPr>
            <p:nvPr/>
          </p:nvSpPr>
          <p:spPr bwMode="auto">
            <a:xfrm>
              <a:off x="3309" y="181"/>
              <a:ext cx="19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0" name="Line 94"/>
            <p:cNvSpPr>
              <a:spLocks noChangeShapeType="1"/>
            </p:cNvSpPr>
            <p:nvPr/>
          </p:nvSpPr>
          <p:spPr bwMode="auto">
            <a:xfrm>
              <a:off x="3309" y="180"/>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1" name="Line 95"/>
            <p:cNvSpPr>
              <a:spLocks noChangeShapeType="1"/>
            </p:cNvSpPr>
            <p:nvPr/>
          </p:nvSpPr>
          <p:spPr bwMode="auto">
            <a:xfrm>
              <a:off x="3975" y="183"/>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2" name="Line 96"/>
            <p:cNvSpPr>
              <a:spLocks noChangeShapeType="1"/>
            </p:cNvSpPr>
            <p:nvPr/>
          </p:nvSpPr>
          <p:spPr bwMode="auto">
            <a:xfrm>
              <a:off x="4578" y="183"/>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23" name="Line 97"/>
            <p:cNvSpPr>
              <a:spLocks noChangeShapeType="1"/>
            </p:cNvSpPr>
            <p:nvPr/>
          </p:nvSpPr>
          <p:spPr bwMode="auto">
            <a:xfrm>
              <a:off x="5289" y="180"/>
              <a:ext cx="0" cy="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111903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9443">
                                            <p:txEl>
                                              <p:pRg st="1" end="1"/>
                                            </p:txEl>
                                          </p:spTgt>
                                        </p:tgtEl>
                                        <p:attrNameLst>
                                          <p:attrName>style.visibility</p:attrName>
                                        </p:attrNameLst>
                                      </p:cBhvr>
                                      <p:to>
                                        <p:strVal val="visible"/>
                                      </p:to>
                                    </p:set>
                                    <p:animEffect transition="in" filter="blinds(horizontal)">
                                      <p:cBhvr>
                                        <p:cTn id="7" dur="500"/>
                                        <p:tgtEl>
                                          <p:spTgt spid="8294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9443">
                                            <p:txEl>
                                              <p:pRg st="2" end="2"/>
                                            </p:txEl>
                                          </p:spTgt>
                                        </p:tgtEl>
                                        <p:attrNameLst>
                                          <p:attrName>style.visibility</p:attrName>
                                        </p:attrNameLst>
                                      </p:cBhvr>
                                      <p:to>
                                        <p:strVal val="visible"/>
                                      </p:to>
                                    </p:set>
                                    <p:animEffect transition="in" filter="blinds(horizontal)">
                                      <p:cBhvr>
                                        <p:cTn id="12" dur="500"/>
                                        <p:tgtEl>
                                          <p:spTgt spid="8294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1" fill="hold" grpId="0" nodeType="clickEffect">
                                  <p:stCondLst>
                                    <p:cond delay="0"/>
                                  </p:stCondLst>
                                  <p:childTnLst>
                                    <p:animEffect transition="out" filter="wipe(up)">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1" fill="hold" grpId="0"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ABD5EA7-80C1-432E-BEB1-8848F028DBAE}" type="slidenum">
              <a:rPr lang="en-US" altLang="zh-CN" sz="1200" smtClean="0">
                <a:solidFill>
                  <a:prstClr val="black"/>
                </a:solidFill>
                <a:latin typeface="Arial" pitchFamily="34" charset="0"/>
              </a:rPr>
              <a:pPr>
                <a:spcBef>
                  <a:spcPct val="0"/>
                </a:spcBef>
                <a:buClrTx/>
                <a:buSzTx/>
                <a:buFontTx/>
                <a:buNone/>
              </a:pPr>
              <a:t>56</a:t>
            </a:fld>
            <a:endParaRPr lang="en-US" altLang="zh-CN" sz="1200">
              <a:solidFill>
                <a:prstClr val="black"/>
              </a:solidFill>
              <a:latin typeface="Arial" pitchFamily="34" charset="0"/>
            </a:endParaRPr>
          </a:p>
        </p:txBody>
      </p:sp>
      <p:sp>
        <p:nvSpPr>
          <p:cNvPr id="58371" name="Rectangle 2"/>
          <p:cNvSpPr>
            <a:spLocks noGrp="1" noChangeArrowheads="1"/>
          </p:cNvSpPr>
          <p:nvPr>
            <p:ph type="title" idx="4294967295"/>
          </p:nvPr>
        </p:nvSpPr>
        <p:spPr>
          <a:xfrm>
            <a:off x="-1" y="228600"/>
            <a:ext cx="12002947" cy="766823"/>
          </a:xfrm>
          <a:prstGeom prst="rect">
            <a:avLst/>
          </a:prstGeom>
        </p:spPr>
        <p:txBody>
          <a:bodyPr/>
          <a:lstStyle/>
          <a:p>
            <a:pPr algn="ctr"/>
            <a:r>
              <a:rPr lang="zh-CN" altLang="en-US" dirty="0">
                <a:latin typeface="+mj-ea"/>
              </a:rPr>
              <a:t>带来问题：信道浪费</a:t>
            </a:r>
          </a:p>
        </p:txBody>
      </p:sp>
      <p:sp>
        <p:nvSpPr>
          <p:cNvPr id="58372" name="Rectangle 3"/>
          <p:cNvSpPr>
            <a:spLocks noGrp="1" noChangeArrowheads="1"/>
          </p:cNvSpPr>
          <p:nvPr>
            <p:ph type="body" idx="4294967295"/>
          </p:nvPr>
        </p:nvSpPr>
        <p:spPr>
          <a:xfrm>
            <a:off x="370389" y="1523206"/>
            <a:ext cx="5402263" cy="3222414"/>
          </a:xfrm>
          <a:prstGeom prst="rect">
            <a:avLst/>
          </a:prstGeom>
        </p:spPr>
        <p:txBody>
          <a:bodyPr/>
          <a:lstStyle/>
          <a:p>
            <a:pPr>
              <a:lnSpc>
                <a:spcPct val="125000"/>
              </a:lnSpc>
            </a:pPr>
            <a:r>
              <a:rPr lang="zh-CN" altLang="en-US" sz="2400" dirty="0">
                <a:solidFill>
                  <a:srgbClr val="FF0000"/>
                </a:solidFill>
                <a:latin typeface="+mn-ea"/>
              </a:rPr>
              <a:t>节点没有进行冲突检测</a:t>
            </a:r>
            <a:r>
              <a:rPr lang="zh-CN" altLang="en-US" sz="2400" dirty="0">
                <a:latin typeface="+mn-ea"/>
              </a:rPr>
              <a:t>，既使发生了冲突，节点仍继续传输它们的帧。但</a:t>
            </a:r>
            <a:r>
              <a:rPr lang="zh-CN" altLang="en-US" sz="2400" dirty="0">
                <a:solidFill>
                  <a:srgbClr val="FF0000"/>
                </a:solidFill>
                <a:latin typeface="+mn-ea"/>
              </a:rPr>
              <a:t>该帧已经被破坏、是无用的帧，信道传输时间被浪费。</a:t>
            </a:r>
          </a:p>
          <a:p>
            <a:pPr marL="0" indent="0" eaLnBrk="1">
              <a:lnSpc>
                <a:spcPct val="125000"/>
              </a:lnSpc>
              <a:buFont typeface="ZapfDingbats" pitchFamily="82" charset="2"/>
              <a:buNone/>
            </a:pPr>
            <a:r>
              <a:rPr lang="zh-CN" altLang="en-US" sz="2400" dirty="0">
                <a:solidFill>
                  <a:schemeClr val="hlink"/>
                </a:solidFill>
                <a:latin typeface="+mn-ea"/>
              </a:rPr>
              <a:t>注意：</a:t>
            </a:r>
          </a:p>
          <a:p>
            <a:pPr marL="0" indent="0">
              <a:spcBef>
                <a:spcPct val="0"/>
              </a:spcBef>
              <a:buClrTx/>
              <a:buSzTx/>
              <a:buFontTx/>
              <a:buNone/>
            </a:pPr>
            <a:r>
              <a:rPr lang="zh-CN" altLang="en-US" sz="2400" dirty="0">
                <a:latin typeface="+mn-ea"/>
              </a:rPr>
              <a:t>　　距离与传播时延对碰撞概率的影响。</a:t>
            </a:r>
          </a:p>
        </p:txBody>
      </p:sp>
      <p:pic>
        <p:nvPicPr>
          <p:cNvPr id="58373" name="Picture 4"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551" y="1322388"/>
            <a:ext cx="5717116"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7969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A72327B-CE6B-4C1B-9DB6-2E92CDAC525D}" type="slidenum">
              <a:rPr lang="en-US" altLang="zh-CN" sz="1200" smtClean="0">
                <a:solidFill>
                  <a:prstClr val="black"/>
                </a:solidFill>
                <a:latin typeface="Arial" pitchFamily="34" charset="0"/>
              </a:rPr>
              <a:pPr>
                <a:spcBef>
                  <a:spcPct val="0"/>
                </a:spcBef>
                <a:buClrTx/>
                <a:buSzTx/>
                <a:buFontTx/>
                <a:buNone/>
              </a:pPr>
              <a:t>57</a:t>
            </a:fld>
            <a:endParaRPr lang="en-US" altLang="zh-CN" sz="1200">
              <a:solidFill>
                <a:prstClr val="black"/>
              </a:solidFill>
              <a:latin typeface="Arial" pitchFamily="34" charset="0"/>
            </a:endParaRPr>
          </a:p>
        </p:txBody>
      </p:sp>
      <p:sp>
        <p:nvSpPr>
          <p:cNvPr id="59395" name="Rectangle 2"/>
          <p:cNvSpPr>
            <a:spLocks noGrp="1" noChangeArrowheads="1"/>
          </p:cNvSpPr>
          <p:nvPr>
            <p:ph type="title" idx="4294967295"/>
          </p:nvPr>
        </p:nvSpPr>
        <p:spPr>
          <a:xfrm>
            <a:off x="0" y="228600"/>
            <a:ext cx="12014522" cy="1143000"/>
          </a:xfrm>
          <a:prstGeom prst="rect">
            <a:avLst/>
          </a:prstGeom>
        </p:spPr>
        <p:txBody>
          <a:bodyPr/>
          <a:lstStyle/>
          <a:p>
            <a:pPr algn="ctr"/>
            <a:r>
              <a:rPr lang="zh-CN" altLang="en-US" dirty="0">
                <a:latin typeface="+mj-ea"/>
              </a:rPr>
              <a:t>带冲突检测的</a:t>
            </a:r>
            <a:r>
              <a:rPr lang="en-US" altLang="zh-CN" dirty="0">
                <a:latin typeface="+mj-ea"/>
              </a:rPr>
              <a:t>CSMA(CSMA/CD</a:t>
            </a:r>
            <a:r>
              <a:rPr lang="en-US" altLang="zh-CN" sz="3600" dirty="0"/>
              <a:t>)</a:t>
            </a:r>
            <a:endParaRPr lang="zh-CN" altLang="en-US" sz="3600" dirty="0"/>
          </a:p>
        </p:txBody>
      </p:sp>
      <p:sp>
        <p:nvSpPr>
          <p:cNvPr id="831491" name="Rectangle 3"/>
          <p:cNvSpPr>
            <a:spLocks noGrp="1" noChangeArrowheads="1"/>
          </p:cNvSpPr>
          <p:nvPr>
            <p:ph type="body" idx="4294967295"/>
          </p:nvPr>
        </p:nvSpPr>
        <p:spPr>
          <a:xfrm>
            <a:off x="671331" y="1229810"/>
            <a:ext cx="10363200" cy="4648200"/>
          </a:xfrm>
          <a:prstGeom prst="rect">
            <a:avLst/>
          </a:prstGeom>
        </p:spPr>
        <p:txBody>
          <a:bodyPr/>
          <a:lstStyle/>
          <a:p>
            <a:pPr marL="266700" indent="-266700" eaLnBrk="1">
              <a:lnSpc>
                <a:spcPct val="125000"/>
              </a:lnSpc>
              <a:buFont typeface="ZapfDingbats" pitchFamily="82" charset="2"/>
              <a:buNone/>
            </a:pPr>
            <a:r>
              <a:rPr lang="zh-CN" altLang="en-US" sz="2400" dirty="0">
                <a:latin typeface="+mn-ea"/>
              </a:rPr>
              <a:t> 增加“</a:t>
            </a:r>
            <a:r>
              <a:rPr lang="zh-CN" altLang="en-US" sz="2400" dirty="0">
                <a:solidFill>
                  <a:srgbClr val="FF0000"/>
                </a:solidFill>
                <a:latin typeface="+mn-ea"/>
              </a:rPr>
              <a:t>载波侦听</a:t>
            </a:r>
            <a:r>
              <a:rPr lang="zh-CN" altLang="en-US" sz="2400" dirty="0">
                <a:latin typeface="+mn-ea"/>
              </a:rPr>
              <a:t>”和“</a:t>
            </a:r>
            <a:r>
              <a:rPr lang="zh-CN" altLang="en-US" sz="2400" dirty="0">
                <a:solidFill>
                  <a:srgbClr val="FF0000"/>
                </a:solidFill>
                <a:latin typeface="+mn-ea"/>
              </a:rPr>
              <a:t>冲突检测</a:t>
            </a:r>
            <a:r>
              <a:rPr lang="zh-CN" altLang="en-US" sz="2400" dirty="0">
                <a:latin typeface="+mn-ea"/>
              </a:rPr>
              <a:t>”两个规则。</a:t>
            </a:r>
          </a:p>
          <a:p>
            <a:pPr>
              <a:lnSpc>
                <a:spcPct val="115000"/>
              </a:lnSpc>
            </a:pPr>
            <a:r>
              <a:rPr lang="zh-CN" altLang="en-US" sz="2400" dirty="0">
                <a:latin typeface="+mn-ea"/>
              </a:rPr>
              <a:t>基本原理：</a:t>
            </a:r>
            <a:r>
              <a:rPr lang="en-US" altLang="zh-CN" sz="2400" dirty="0">
                <a:latin typeface="+mn-ea"/>
              </a:rPr>
              <a:t> </a:t>
            </a:r>
            <a:r>
              <a:rPr lang="zh-CN" altLang="en-US" sz="2400" dirty="0">
                <a:latin typeface="+mn-ea"/>
              </a:rPr>
              <a:t>传送前侦听</a:t>
            </a:r>
          </a:p>
          <a:p>
            <a:pPr lvl="1">
              <a:lnSpc>
                <a:spcPct val="115000"/>
              </a:lnSpc>
            </a:pPr>
            <a:r>
              <a:rPr lang="zh-CN" altLang="en-US" dirty="0">
                <a:latin typeface="+mn-ea"/>
              </a:rPr>
              <a:t>信道忙：延迟传送</a:t>
            </a:r>
          </a:p>
          <a:p>
            <a:pPr lvl="1">
              <a:lnSpc>
                <a:spcPct val="115000"/>
              </a:lnSpc>
            </a:pPr>
            <a:r>
              <a:rPr lang="zh-CN" altLang="en-US" dirty="0">
                <a:latin typeface="+mn-ea"/>
              </a:rPr>
              <a:t>信道闲：传送整个帧</a:t>
            </a:r>
            <a:endParaRPr lang="en-US" altLang="zh-CN" dirty="0">
              <a:latin typeface="+mn-ea"/>
            </a:endParaRPr>
          </a:p>
          <a:p>
            <a:pPr>
              <a:lnSpc>
                <a:spcPct val="125000"/>
              </a:lnSpc>
            </a:pPr>
            <a:r>
              <a:rPr lang="zh-CN" altLang="en-US" sz="2400" dirty="0">
                <a:latin typeface="+mn-ea"/>
              </a:rPr>
              <a:t>发送同时进行冲突检测：一旦检测到冲突就立即停止传输， 尽快重发。</a:t>
            </a:r>
          </a:p>
          <a:p>
            <a:pPr>
              <a:lnSpc>
                <a:spcPct val="115000"/>
              </a:lnSpc>
            </a:pPr>
            <a:r>
              <a:rPr lang="zh-CN" altLang="en-US" sz="2400" dirty="0">
                <a:latin typeface="+mn-ea"/>
              </a:rPr>
              <a:t>目的：缩短无效传送时间，提高信道的利用率。</a:t>
            </a:r>
          </a:p>
        </p:txBody>
      </p:sp>
    </p:spTree>
    <p:extLst>
      <p:ext uri="{BB962C8B-B14F-4D97-AF65-F5344CB8AC3E}">
        <p14:creationId xmlns:p14="http://schemas.microsoft.com/office/powerpoint/2010/main" val="2154668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31491">
                                            <p:txEl>
                                              <p:pRg st="1" end="1"/>
                                            </p:txEl>
                                          </p:spTgt>
                                        </p:tgtEl>
                                        <p:attrNameLst>
                                          <p:attrName>style.visibility</p:attrName>
                                        </p:attrNameLst>
                                      </p:cBhvr>
                                      <p:to>
                                        <p:strVal val="visible"/>
                                      </p:to>
                                    </p:set>
                                    <p:animEffect transition="in" filter="blinds(horizontal)">
                                      <p:cBhvr>
                                        <p:cTn id="7" dur="500"/>
                                        <p:tgtEl>
                                          <p:spTgt spid="83149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31491">
                                            <p:txEl>
                                              <p:pRg st="2" end="2"/>
                                            </p:txEl>
                                          </p:spTgt>
                                        </p:tgtEl>
                                        <p:attrNameLst>
                                          <p:attrName>style.visibility</p:attrName>
                                        </p:attrNameLst>
                                      </p:cBhvr>
                                      <p:to>
                                        <p:strVal val="visible"/>
                                      </p:to>
                                    </p:set>
                                    <p:animEffect transition="in" filter="blinds(horizontal)">
                                      <p:cBhvr>
                                        <p:cTn id="10" dur="500"/>
                                        <p:tgtEl>
                                          <p:spTgt spid="83149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31491">
                                            <p:txEl>
                                              <p:pRg st="3" end="3"/>
                                            </p:txEl>
                                          </p:spTgt>
                                        </p:tgtEl>
                                        <p:attrNameLst>
                                          <p:attrName>style.visibility</p:attrName>
                                        </p:attrNameLst>
                                      </p:cBhvr>
                                      <p:to>
                                        <p:strVal val="visible"/>
                                      </p:to>
                                    </p:set>
                                    <p:animEffect transition="in" filter="blinds(horizontal)">
                                      <p:cBhvr>
                                        <p:cTn id="13" dur="500"/>
                                        <p:tgtEl>
                                          <p:spTgt spid="83149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31491">
                                            <p:txEl>
                                              <p:pRg st="4" end="4"/>
                                            </p:txEl>
                                          </p:spTgt>
                                        </p:tgtEl>
                                        <p:attrNameLst>
                                          <p:attrName>style.visibility</p:attrName>
                                        </p:attrNameLst>
                                      </p:cBhvr>
                                      <p:to>
                                        <p:strVal val="visible"/>
                                      </p:to>
                                    </p:set>
                                    <p:animEffect transition="in" filter="blinds(horizontal)">
                                      <p:cBhvr>
                                        <p:cTn id="16" dur="500"/>
                                        <p:tgtEl>
                                          <p:spTgt spid="831491">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831491">
                                            <p:txEl>
                                              <p:pRg st="5" end="5"/>
                                            </p:txEl>
                                          </p:spTgt>
                                        </p:tgtEl>
                                        <p:attrNameLst>
                                          <p:attrName>style.visibility</p:attrName>
                                        </p:attrNameLst>
                                      </p:cBhvr>
                                      <p:to>
                                        <p:strVal val="visible"/>
                                      </p:to>
                                    </p:set>
                                    <p:animEffect transition="in" filter="blinds(horizontal)">
                                      <p:cBhvr>
                                        <p:cTn id="21" dur="500"/>
                                        <p:tgtEl>
                                          <p:spTgt spid="831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216CEF0-AD3E-454F-84A1-522DA3643744}" type="slidenum">
              <a:rPr lang="en-US" altLang="zh-CN" sz="1200" smtClean="0">
                <a:solidFill>
                  <a:prstClr val="black"/>
                </a:solidFill>
                <a:latin typeface="Arial" pitchFamily="34" charset="0"/>
              </a:rPr>
              <a:pPr>
                <a:spcBef>
                  <a:spcPct val="0"/>
                </a:spcBef>
                <a:buClrTx/>
                <a:buSzTx/>
                <a:buFontTx/>
                <a:buNone/>
              </a:pPr>
              <a:t>58</a:t>
            </a:fld>
            <a:endParaRPr lang="en-US" altLang="zh-CN" sz="1200">
              <a:solidFill>
                <a:prstClr val="black"/>
              </a:solidFill>
              <a:latin typeface="Arial" pitchFamily="34" charset="0"/>
            </a:endParaRPr>
          </a:p>
        </p:txBody>
      </p:sp>
      <p:sp>
        <p:nvSpPr>
          <p:cNvPr id="60419" name="Rectangle 2"/>
          <p:cNvSpPr>
            <a:spLocks noGrp="1" noChangeArrowheads="1"/>
          </p:cNvSpPr>
          <p:nvPr>
            <p:ph type="title" idx="4294967295"/>
          </p:nvPr>
        </p:nvSpPr>
        <p:spPr>
          <a:xfrm>
            <a:off x="0" y="228600"/>
            <a:ext cx="11956648" cy="1143000"/>
          </a:xfrm>
          <a:prstGeom prst="rect">
            <a:avLst/>
          </a:prstGeom>
        </p:spPr>
        <p:txBody>
          <a:bodyPr/>
          <a:lstStyle/>
          <a:p>
            <a:pPr algn="ctr"/>
            <a:r>
              <a:rPr lang="en-US" altLang="zh-CN" dirty="0"/>
              <a:t>CSMA/CD</a:t>
            </a:r>
            <a:r>
              <a:rPr lang="zh-CN" altLang="en-US" dirty="0"/>
              <a:t>的例子</a:t>
            </a:r>
          </a:p>
        </p:txBody>
      </p:sp>
      <p:sp>
        <p:nvSpPr>
          <p:cNvPr id="60420" name="Rectangle 3"/>
          <p:cNvSpPr>
            <a:spLocks noGrp="1" noChangeArrowheads="1"/>
          </p:cNvSpPr>
          <p:nvPr>
            <p:ph type="body" idx="4294967295"/>
          </p:nvPr>
        </p:nvSpPr>
        <p:spPr>
          <a:xfrm>
            <a:off x="0" y="1257300"/>
            <a:ext cx="10363200" cy="1028700"/>
          </a:xfrm>
          <a:prstGeom prst="rect">
            <a:avLst/>
          </a:prstGeom>
        </p:spPr>
        <p:txBody>
          <a:bodyPr/>
          <a:lstStyle/>
          <a:p>
            <a:pPr eaLnBrk="1">
              <a:lnSpc>
                <a:spcPct val="115000"/>
              </a:lnSpc>
              <a:buFont typeface="ZapfDingbats" pitchFamily="82" charset="2"/>
              <a:buNone/>
            </a:pPr>
            <a:r>
              <a:rPr lang="zh-CN" altLang="en-US" sz="2400" dirty="0">
                <a:latin typeface="+mn-ea"/>
              </a:rPr>
              <a:t>    两个节点</a:t>
            </a:r>
            <a:r>
              <a:rPr lang="en-US" altLang="zh-CN" sz="2400" dirty="0">
                <a:latin typeface="+mn-ea"/>
              </a:rPr>
              <a:t>B</a:t>
            </a:r>
            <a:r>
              <a:rPr lang="zh-CN" altLang="en-US" sz="2400" dirty="0">
                <a:latin typeface="+mn-ea"/>
              </a:rPr>
              <a:t>、</a:t>
            </a:r>
            <a:r>
              <a:rPr lang="en-US" altLang="zh-CN" sz="2400" dirty="0">
                <a:latin typeface="+mn-ea"/>
              </a:rPr>
              <a:t>D</a:t>
            </a:r>
            <a:r>
              <a:rPr lang="zh-CN" altLang="en-US" sz="2400" dirty="0">
                <a:latin typeface="+mn-ea"/>
              </a:rPr>
              <a:t>在检测到冲突之后很短的时间内都放弃传输。</a:t>
            </a:r>
          </a:p>
        </p:txBody>
      </p:sp>
      <p:pic>
        <p:nvPicPr>
          <p:cNvPr id="60421" name="Picture 4"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4518" y="2319339"/>
            <a:ext cx="5911849"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2517" name="Text Box 5"/>
          <p:cNvSpPr txBox="1">
            <a:spLocks noChangeArrowheads="1"/>
          </p:cNvSpPr>
          <p:nvPr/>
        </p:nvSpPr>
        <p:spPr bwMode="auto">
          <a:xfrm>
            <a:off x="553656" y="2161572"/>
            <a:ext cx="3589867" cy="831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2400" dirty="0">
                <a:solidFill>
                  <a:prstClr val="black"/>
                </a:solidFill>
                <a:latin typeface="+mn-ea"/>
                <a:ea typeface="+mn-ea"/>
              </a:rPr>
              <a:t>以太网即采用</a:t>
            </a:r>
            <a:r>
              <a:rPr lang="en-US" altLang="zh-CN" sz="2400" dirty="0">
                <a:solidFill>
                  <a:srgbClr val="FF0000"/>
                </a:solidFill>
                <a:latin typeface="+mn-ea"/>
                <a:ea typeface="+mn-ea"/>
              </a:rPr>
              <a:t>CSMA/CD</a:t>
            </a:r>
            <a:r>
              <a:rPr lang="zh-CN" altLang="en-US" sz="2400" dirty="0">
                <a:solidFill>
                  <a:prstClr val="black"/>
                </a:solidFill>
                <a:latin typeface="+mn-ea"/>
                <a:ea typeface="+mn-ea"/>
              </a:rPr>
              <a:t>协议。</a:t>
            </a:r>
          </a:p>
        </p:txBody>
      </p:sp>
      <p:sp>
        <p:nvSpPr>
          <p:cNvPr id="60423" name="Text Box 6"/>
          <p:cNvSpPr txBox="1">
            <a:spLocks noChangeArrowheads="1"/>
          </p:cNvSpPr>
          <p:nvPr/>
        </p:nvSpPr>
        <p:spPr bwMode="auto">
          <a:xfrm>
            <a:off x="7670800" y="5486401"/>
            <a:ext cx="1998133" cy="779463"/>
          </a:xfrm>
          <a:prstGeom prst="rect">
            <a:avLst/>
          </a:prstGeom>
          <a:solidFill>
            <a:srgbClr val="FFFF00"/>
          </a:solidFill>
          <a:ln>
            <a:solidFill>
              <a:schemeClr val="tx1"/>
            </a:solidFill>
          </a:ln>
          <a:effec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zh-CN" altLang="en-US" sz="1800" b="1">
                <a:solidFill>
                  <a:srgbClr val="0563C1"/>
                </a:solidFill>
                <a:latin typeface="华文中宋" pitchFamily="2" charset="-122"/>
                <a:ea typeface="华文中宋" pitchFamily="2" charset="-122"/>
              </a:rPr>
              <a:t>检测到冲突</a:t>
            </a:r>
          </a:p>
          <a:p>
            <a:pPr>
              <a:spcBef>
                <a:spcPct val="50000"/>
              </a:spcBef>
              <a:buClrTx/>
              <a:buSzTx/>
              <a:buFontTx/>
              <a:buNone/>
            </a:pPr>
            <a:r>
              <a:rPr lang="zh-CN" altLang="en-US" sz="1800" b="1">
                <a:solidFill>
                  <a:srgbClr val="0563C1"/>
                </a:solidFill>
                <a:latin typeface="华文中宋" pitchFamily="2" charset="-122"/>
                <a:ea typeface="华文中宋" pitchFamily="2" charset="-122"/>
              </a:rPr>
              <a:t>放弃传输</a:t>
            </a:r>
          </a:p>
        </p:txBody>
      </p:sp>
    </p:spTree>
    <p:extLst>
      <p:ext uri="{BB962C8B-B14F-4D97-AF65-F5344CB8AC3E}">
        <p14:creationId xmlns:p14="http://schemas.microsoft.com/office/powerpoint/2010/main" val="1995824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2517"/>
                                        </p:tgtEl>
                                        <p:attrNameLst>
                                          <p:attrName>style.visibility</p:attrName>
                                        </p:attrNameLst>
                                      </p:cBhvr>
                                      <p:to>
                                        <p:strVal val="visible"/>
                                      </p:to>
                                    </p:set>
                                    <p:animEffect transition="in" filter="dissolve">
                                      <p:cBhvr>
                                        <p:cTn id="7" dur="500"/>
                                        <p:tgtEl>
                                          <p:spTgt spid="832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idx="4294967295"/>
          </p:nvPr>
        </p:nvSpPr>
        <p:spPr>
          <a:xfrm>
            <a:off x="0" y="228600"/>
            <a:ext cx="12083970" cy="1143000"/>
          </a:xfrm>
          <a:prstGeom prst="rect">
            <a:avLst/>
          </a:prstGeom>
        </p:spPr>
        <p:txBody>
          <a:bodyPr/>
          <a:lstStyle/>
          <a:p>
            <a:pPr algn="ctr"/>
            <a:r>
              <a:rPr lang="zh-CN" altLang="en-US" dirty="0">
                <a:latin typeface="+mj-ea"/>
              </a:rPr>
              <a:t>以太网</a:t>
            </a:r>
            <a:r>
              <a:rPr lang="en-US" altLang="zh-CN" dirty="0">
                <a:latin typeface="+mj-ea"/>
              </a:rPr>
              <a:t>CSMA/CD</a:t>
            </a:r>
            <a:r>
              <a:rPr lang="zh-CN" altLang="en-US" dirty="0">
                <a:latin typeface="+mj-ea"/>
              </a:rPr>
              <a:t>的运行机制</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FBA394D5-9CA7-439D-81FC-2A22BFAC1BD3}" type="slidenum">
              <a:rPr lang="en-US" altLang="zh-CN" smtClean="0">
                <a:solidFill>
                  <a:prstClr val="black"/>
                </a:solidFill>
              </a:rPr>
              <a:pPr>
                <a:defRPr/>
              </a:pPr>
              <a:t>59</a:t>
            </a:fld>
            <a:endParaRPr lang="en-US" altLang="zh-CN">
              <a:solidFill>
                <a:prstClr val="black"/>
              </a:solidFill>
            </a:endParaRPr>
          </a:p>
        </p:txBody>
      </p:sp>
      <p:sp>
        <p:nvSpPr>
          <p:cNvPr id="4" name="Rectangle 3"/>
          <p:cNvSpPr txBox="1">
            <a:spLocks noChangeArrowheads="1"/>
          </p:cNvSpPr>
          <p:nvPr/>
        </p:nvSpPr>
        <p:spPr>
          <a:xfrm>
            <a:off x="450457" y="1253068"/>
            <a:ext cx="5318166" cy="3816752"/>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0" indent="0" eaLnBrk="1">
              <a:lnSpc>
                <a:spcPct val="120000"/>
              </a:lnSpc>
              <a:buClrTx/>
              <a:buNone/>
              <a:defRPr/>
            </a:pPr>
            <a:r>
              <a:rPr lang="en-US" altLang="zh-CN" kern="0" dirty="0">
                <a:latin typeface="Microsoft YaHei"/>
              </a:rPr>
              <a:t>1. </a:t>
            </a:r>
            <a:r>
              <a:rPr lang="zh-CN" altLang="en-US" kern="0" dirty="0">
                <a:latin typeface="Microsoft YaHei"/>
              </a:rPr>
              <a:t>适配器从网络层得到分组</a:t>
            </a:r>
            <a:r>
              <a:rPr lang="en-US" altLang="zh-CN" kern="0" dirty="0">
                <a:latin typeface="Microsoft YaHei"/>
              </a:rPr>
              <a:t>, </a:t>
            </a:r>
            <a:r>
              <a:rPr lang="zh-CN" altLang="en-US" kern="0" dirty="0">
                <a:latin typeface="Microsoft YaHei"/>
              </a:rPr>
              <a:t>创建帧</a:t>
            </a:r>
          </a:p>
          <a:p>
            <a:pPr marL="0" indent="0" eaLnBrk="1">
              <a:lnSpc>
                <a:spcPct val="120000"/>
              </a:lnSpc>
              <a:buClrTx/>
              <a:buNone/>
              <a:defRPr/>
            </a:pPr>
            <a:r>
              <a:rPr lang="en-US" altLang="zh-CN" kern="0" dirty="0">
                <a:latin typeface="Microsoft YaHei"/>
              </a:rPr>
              <a:t>2. </a:t>
            </a:r>
            <a:r>
              <a:rPr lang="zh-CN" altLang="en-US" kern="0" dirty="0">
                <a:latin typeface="Microsoft YaHei"/>
              </a:rPr>
              <a:t>如果适配器侦听到信道空闲</a:t>
            </a:r>
            <a:r>
              <a:rPr lang="en-US" altLang="zh-CN" kern="0" dirty="0">
                <a:latin typeface="Microsoft YaHei"/>
              </a:rPr>
              <a:t>,</a:t>
            </a:r>
            <a:r>
              <a:rPr lang="zh-CN" altLang="en-US" kern="0" dirty="0">
                <a:latin typeface="Microsoft YaHei"/>
              </a:rPr>
              <a:t>开始传送帧。如果信道忙</a:t>
            </a:r>
            <a:r>
              <a:rPr lang="en-US" altLang="zh-CN" kern="0" dirty="0">
                <a:latin typeface="Microsoft YaHei"/>
              </a:rPr>
              <a:t>, </a:t>
            </a:r>
            <a:r>
              <a:rPr lang="zh-CN" altLang="en-US" kern="0" dirty="0">
                <a:latin typeface="Microsoft YaHei"/>
              </a:rPr>
              <a:t>它会等到信道空闲才传送帧</a:t>
            </a:r>
          </a:p>
          <a:p>
            <a:pPr marL="0" indent="0" eaLnBrk="1">
              <a:lnSpc>
                <a:spcPct val="120000"/>
              </a:lnSpc>
              <a:buClrTx/>
              <a:buNone/>
              <a:defRPr/>
            </a:pPr>
            <a:r>
              <a:rPr lang="en-US" altLang="zh-CN" kern="0" dirty="0">
                <a:latin typeface="Microsoft YaHei"/>
              </a:rPr>
              <a:t>3. </a:t>
            </a:r>
            <a:r>
              <a:rPr lang="zh-CN" altLang="en-US" kern="0" dirty="0">
                <a:latin typeface="Microsoft YaHei"/>
              </a:rPr>
              <a:t>如果适配器传送整个帧时，都没有检测到其它传输</a:t>
            </a:r>
            <a:r>
              <a:rPr lang="en-US" altLang="zh-CN" kern="0" dirty="0">
                <a:latin typeface="Microsoft YaHei"/>
              </a:rPr>
              <a:t>, </a:t>
            </a:r>
            <a:r>
              <a:rPr lang="zh-CN" altLang="en-US" kern="0" dirty="0">
                <a:latin typeface="Microsoft YaHei"/>
              </a:rPr>
              <a:t>则完成该帧的传送</a:t>
            </a:r>
            <a:endParaRPr lang="en-US" altLang="zh-CN" kern="0" dirty="0">
              <a:latin typeface="Microsoft YaHei"/>
            </a:endParaRPr>
          </a:p>
        </p:txBody>
      </p:sp>
      <p:sp>
        <p:nvSpPr>
          <p:cNvPr id="5" name="Rectangle 3"/>
          <p:cNvSpPr txBox="1">
            <a:spLocks noChangeArrowheads="1"/>
          </p:cNvSpPr>
          <p:nvPr/>
        </p:nvSpPr>
        <p:spPr>
          <a:xfrm>
            <a:off x="6041985" y="1213556"/>
            <a:ext cx="5318166" cy="3816752"/>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0" indent="0" eaLnBrk="1">
              <a:lnSpc>
                <a:spcPct val="120000"/>
              </a:lnSpc>
              <a:buClrTx/>
              <a:buNone/>
              <a:defRPr/>
            </a:pPr>
            <a:r>
              <a:rPr lang="en-US" altLang="zh-CN" kern="0" dirty="0">
                <a:latin typeface="Microsoft YaHei"/>
              </a:rPr>
              <a:t>4. </a:t>
            </a:r>
            <a:r>
              <a:rPr lang="zh-CN" altLang="en-US" kern="0" dirty="0">
                <a:latin typeface="Microsoft YaHei"/>
              </a:rPr>
              <a:t>如果适配器在发送中检测到其它传送</a:t>
            </a:r>
            <a:r>
              <a:rPr lang="en-US" altLang="zh-CN" kern="0" dirty="0">
                <a:latin typeface="Microsoft YaHei"/>
              </a:rPr>
              <a:t>,</a:t>
            </a:r>
            <a:r>
              <a:rPr lang="zh-CN" altLang="en-US" kern="0" dirty="0">
                <a:latin typeface="Microsoft YaHei"/>
              </a:rPr>
              <a:t>就放弃传送，并发送一个拥塞信号</a:t>
            </a:r>
          </a:p>
          <a:p>
            <a:pPr marL="0" indent="0" eaLnBrk="1">
              <a:lnSpc>
                <a:spcPct val="120000"/>
              </a:lnSpc>
              <a:buClrTx/>
              <a:buNone/>
              <a:defRPr/>
            </a:pPr>
            <a:r>
              <a:rPr lang="en-US" altLang="zh-CN" kern="0" dirty="0">
                <a:latin typeface="Microsoft YaHei"/>
              </a:rPr>
              <a:t>5. </a:t>
            </a:r>
            <a:r>
              <a:rPr lang="zh-CN" altLang="en-US" kern="0" dirty="0">
                <a:latin typeface="Microsoft YaHei"/>
              </a:rPr>
              <a:t>放弃传送后，适配器进入指数回退阶段，即该帧经过</a:t>
            </a:r>
            <a:r>
              <a:rPr lang="en-US" altLang="zh-CN" kern="0" dirty="0">
                <a:latin typeface="Microsoft YaHei"/>
              </a:rPr>
              <a:t>n</a:t>
            </a:r>
            <a:r>
              <a:rPr lang="zh-CN" altLang="en-US" kern="0" dirty="0">
                <a:latin typeface="Microsoft YaHei"/>
              </a:rPr>
              <a:t>次冲突后，适配器在</a:t>
            </a:r>
            <a:r>
              <a:rPr lang="en-US" altLang="zh-CN" kern="0" dirty="0">
                <a:latin typeface="Microsoft YaHei"/>
              </a:rPr>
              <a:t>{0,1,2,…,2</a:t>
            </a:r>
            <a:r>
              <a:rPr lang="en-US" altLang="zh-CN" kern="0" baseline="30000" dirty="0">
                <a:latin typeface="Microsoft YaHei"/>
              </a:rPr>
              <a:t>m</a:t>
            </a:r>
            <a:r>
              <a:rPr lang="en-US" altLang="zh-CN" kern="0" dirty="0">
                <a:latin typeface="Microsoft YaHei"/>
              </a:rPr>
              <a:t>-1}</a:t>
            </a:r>
            <a:r>
              <a:rPr lang="zh-CN" altLang="en-US" kern="0" dirty="0">
                <a:latin typeface="Microsoft YaHei"/>
              </a:rPr>
              <a:t>中随机选取一个</a:t>
            </a:r>
            <a:r>
              <a:rPr lang="en-US" altLang="zh-CN" kern="0" dirty="0">
                <a:latin typeface="Microsoft YaHei"/>
              </a:rPr>
              <a:t>K</a:t>
            </a:r>
            <a:r>
              <a:rPr lang="zh-CN" altLang="en-US" kern="0" dirty="0">
                <a:latin typeface="Microsoft YaHei"/>
              </a:rPr>
              <a:t>值 ，其中</a:t>
            </a:r>
            <a:r>
              <a:rPr lang="en-US" altLang="zh-CN" kern="0" dirty="0">
                <a:latin typeface="Microsoft YaHei"/>
              </a:rPr>
              <a:t>m=min(n,10),</a:t>
            </a:r>
            <a:r>
              <a:rPr lang="zh-CN" altLang="en-US" kern="0" dirty="0">
                <a:latin typeface="Microsoft YaHei"/>
              </a:rPr>
              <a:t>然后等待</a:t>
            </a:r>
            <a:r>
              <a:rPr lang="en-US" altLang="zh-CN" kern="0" dirty="0">
                <a:latin typeface="Microsoft YaHei"/>
              </a:rPr>
              <a:t>K*512</a:t>
            </a:r>
            <a:r>
              <a:rPr lang="zh-CN" altLang="en-US" kern="0" dirty="0">
                <a:latin typeface="Microsoft YaHei"/>
              </a:rPr>
              <a:t>比特时间后</a:t>
            </a:r>
            <a:r>
              <a:rPr lang="en-US" altLang="zh-CN" kern="0" dirty="0">
                <a:latin typeface="Microsoft YaHei"/>
              </a:rPr>
              <a:t>,</a:t>
            </a:r>
            <a:r>
              <a:rPr lang="zh-CN" altLang="en-US" kern="0" dirty="0">
                <a:latin typeface="Microsoft YaHei"/>
              </a:rPr>
              <a:t>回到第</a:t>
            </a:r>
            <a:r>
              <a:rPr lang="en-US" altLang="zh-CN" kern="0" dirty="0">
                <a:latin typeface="Microsoft YaHei"/>
              </a:rPr>
              <a:t>2</a:t>
            </a:r>
            <a:r>
              <a:rPr lang="zh-CN" altLang="en-US" kern="0" dirty="0">
                <a:latin typeface="Microsoft YaHei"/>
              </a:rPr>
              <a:t>步</a:t>
            </a:r>
          </a:p>
        </p:txBody>
      </p:sp>
      <p:sp>
        <p:nvSpPr>
          <p:cNvPr id="9" name="圆角矩形 8"/>
          <p:cNvSpPr/>
          <p:nvPr/>
        </p:nvSpPr>
        <p:spPr>
          <a:xfrm>
            <a:off x="443889" y="1120140"/>
            <a:ext cx="5324734" cy="109514"/>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tx1"/>
              </a:solidFill>
              <a:latin typeface="+mn-ea"/>
            </a:endParaRPr>
          </a:p>
        </p:txBody>
      </p:sp>
      <p:sp>
        <p:nvSpPr>
          <p:cNvPr id="10" name="圆角矩形 9"/>
          <p:cNvSpPr/>
          <p:nvPr/>
        </p:nvSpPr>
        <p:spPr>
          <a:xfrm>
            <a:off x="6041985" y="1104042"/>
            <a:ext cx="5324734" cy="109514"/>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tx1"/>
              </a:solidFill>
              <a:latin typeface="+mn-ea"/>
            </a:endParaRPr>
          </a:p>
        </p:txBody>
      </p:sp>
      <p:sp>
        <p:nvSpPr>
          <p:cNvPr id="11" name="矩形标注 10"/>
          <p:cNvSpPr/>
          <p:nvPr/>
        </p:nvSpPr>
        <p:spPr>
          <a:xfrm>
            <a:off x="2434590" y="5692140"/>
            <a:ext cx="3334033" cy="708660"/>
          </a:xfrm>
          <a:prstGeom prst="wedgeRectCallout">
            <a:avLst>
              <a:gd name="adj1" fmla="val 61293"/>
              <a:gd name="adj2" fmla="val -14233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mn-ea"/>
              </a:rPr>
              <a:t>二进制指数回退算法</a:t>
            </a:r>
          </a:p>
        </p:txBody>
      </p:sp>
    </p:spTree>
    <p:extLst>
      <p:ext uri="{BB962C8B-B14F-4D97-AF65-F5344CB8AC3E}">
        <p14:creationId xmlns:p14="http://schemas.microsoft.com/office/powerpoint/2010/main" val="9045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5123"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6298FC0C-A99E-40B0-B8FE-557A960D13EA}" type="slidenum">
              <a:rPr lang="en-US" altLang="zh-CN" sz="1200" smtClean="0">
                <a:latin typeface="Arial" pitchFamily="34" charset="0"/>
                <a:ea typeface="ＭＳ Ｐゴシック" pitchFamily="34" charset="-128"/>
              </a:rPr>
              <a:pPr>
                <a:spcBef>
                  <a:spcPct val="0"/>
                </a:spcBef>
                <a:buClrTx/>
                <a:buSzTx/>
                <a:buFontTx/>
                <a:buNone/>
              </a:pPr>
              <a:t>6</a:t>
            </a:fld>
            <a:endParaRPr lang="en-US" altLang="zh-CN" sz="1200">
              <a:latin typeface="Arial" pitchFamily="34" charset="0"/>
              <a:ea typeface="ＭＳ Ｐゴシック" pitchFamily="34" charset="-128"/>
            </a:endParaRPr>
          </a:p>
        </p:txBody>
      </p:sp>
      <p:sp>
        <p:nvSpPr>
          <p:cNvPr id="5125" name="Rectangle 2"/>
          <p:cNvSpPr>
            <a:spLocks noGrp="1" noChangeArrowheads="1"/>
          </p:cNvSpPr>
          <p:nvPr>
            <p:ph type="title" idx="4294967295"/>
          </p:nvPr>
        </p:nvSpPr>
        <p:spPr>
          <a:xfrm>
            <a:off x="0" y="244475"/>
            <a:ext cx="12014522" cy="898525"/>
          </a:xfrm>
          <a:prstGeom prst="rect">
            <a:avLst/>
          </a:prstGeom>
        </p:spPr>
        <p:txBody>
          <a:bodyPr/>
          <a:lstStyle/>
          <a:p>
            <a:pPr algn="ctr"/>
            <a:r>
              <a:rPr lang="zh-CN" altLang="en-US" dirty="0">
                <a:latin typeface="+mj-ea"/>
              </a:rPr>
              <a:t>链路层的类比</a:t>
            </a:r>
            <a:endParaRPr lang="en-US" altLang="zh-CN" dirty="0">
              <a:latin typeface="+mj-ea"/>
            </a:endParaRPr>
          </a:p>
        </p:txBody>
      </p:sp>
      <p:sp>
        <p:nvSpPr>
          <p:cNvPr id="5126" name="Rectangle 3"/>
          <p:cNvSpPr>
            <a:spLocks noGrp="1" noChangeArrowheads="1"/>
          </p:cNvSpPr>
          <p:nvPr>
            <p:ph type="body" sz="half" idx="4294967295"/>
          </p:nvPr>
        </p:nvSpPr>
        <p:spPr>
          <a:xfrm>
            <a:off x="614079" y="1374193"/>
            <a:ext cx="5534025" cy="4648200"/>
          </a:xfrm>
          <a:prstGeom prst="rect">
            <a:avLst/>
          </a:prstGeom>
        </p:spPr>
        <p:txBody>
          <a:bodyPr/>
          <a:lstStyle/>
          <a:p>
            <a:pPr>
              <a:lnSpc>
                <a:spcPct val="120000"/>
              </a:lnSpc>
            </a:pPr>
            <a:r>
              <a:rPr lang="zh-CN" altLang="en-US" sz="2400" dirty="0">
                <a:latin typeface="+mn-ea"/>
              </a:rPr>
              <a:t>数据报可以在不同的链路上，通过不同的链路层协议发送：</a:t>
            </a:r>
            <a:endParaRPr lang="en-US" altLang="zh-CN" sz="2400" dirty="0">
              <a:latin typeface="+mn-ea"/>
            </a:endParaRPr>
          </a:p>
          <a:p>
            <a:pPr lvl="1">
              <a:buFont typeface="Wingdings" pitchFamily="2" charset="2"/>
              <a:buChar char="§"/>
            </a:pPr>
            <a:r>
              <a:rPr lang="en-US" altLang="zh-CN" dirty="0">
                <a:ea typeface="ＭＳ Ｐゴシック" pitchFamily="34" charset="-128"/>
              </a:rPr>
              <a:t>e.g., Ethernet on first link, frame relay on intermediate links, 802.11 on last link</a:t>
            </a:r>
          </a:p>
          <a:p>
            <a:r>
              <a:rPr lang="zh-CN" altLang="en-US" sz="2400" dirty="0">
                <a:latin typeface="+mn-ea"/>
              </a:rPr>
              <a:t>每个链路层协议提供不同的服务</a:t>
            </a:r>
            <a:r>
              <a:rPr lang="zh-CN" altLang="en-US" sz="2400" dirty="0">
                <a:ea typeface="ＭＳ Ｐゴシック" pitchFamily="34" charset="-128"/>
              </a:rPr>
              <a:t>：</a:t>
            </a:r>
            <a:endParaRPr lang="en-US" altLang="zh-CN" sz="2400" dirty="0">
              <a:ea typeface="ＭＳ Ｐゴシック" pitchFamily="34" charset="-128"/>
            </a:endParaRPr>
          </a:p>
          <a:p>
            <a:pPr lvl="1">
              <a:lnSpc>
                <a:spcPct val="120000"/>
              </a:lnSpc>
            </a:pPr>
            <a:r>
              <a:rPr lang="en-US" altLang="zh-CN" dirty="0">
                <a:latin typeface="+mn-ea"/>
              </a:rPr>
              <a:t>e.g., </a:t>
            </a:r>
            <a:r>
              <a:rPr lang="zh-CN" altLang="en-US" dirty="0">
                <a:latin typeface="+mn-ea"/>
              </a:rPr>
              <a:t>可以提供</a:t>
            </a:r>
            <a:r>
              <a:rPr lang="en-US" altLang="zh-CN" dirty="0">
                <a:latin typeface="+mn-ea"/>
              </a:rPr>
              <a:t>/</a:t>
            </a:r>
            <a:r>
              <a:rPr lang="zh-CN" altLang="en-US" dirty="0">
                <a:latin typeface="+mn-ea"/>
              </a:rPr>
              <a:t>也可以不提供可靠数据传输服务</a:t>
            </a:r>
            <a:endParaRPr lang="en-US" altLang="zh-CN" dirty="0">
              <a:latin typeface="+mn-ea"/>
            </a:endParaRPr>
          </a:p>
        </p:txBody>
      </p:sp>
      <p:sp>
        <p:nvSpPr>
          <p:cNvPr id="5127" name="Rectangle 4"/>
          <p:cNvSpPr>
            <a:spLocks noGrp="1" noChangeArrowheads="1"/>
          </p:cNvSpPr>
          <p:nvPr>
            <p:ph type="body" sz="half" idx="4294967295"/>
          </p:nvPr>
        </p:nvSpPr>
        <p:spPr>
          <a:xfrm>
            <a:off x="6377269" y="1287176"/>
            <a:ext cx="5583237" cy="4648200"/>
          </a:xfrm>
          <a:prstGeom prst="rect">
            <a:avLst/>
          </a:prstGeom>
          <a:solidFill>
            <a:schemeClr val="bg1"/>
          </a:solidFill>
        </p:spPr>
        <p:txBody>
          <a:bodyPr/>
          <a:lstStyle/>
          <a:p>
            <a:pPr>
              <a:buFont typeface="Wingdings" pitchFamily="2" charset="2"/>
              <a:buNone/>
            </a:pPr>
            <a:r>
              <a:rPr lang="zh-CN" altLang="en-US" i="1" dirty="0">
                <a:solidFill>
                  <a:srgbClr val="CC0000"/>
                </a:solidFill>
              </a:rPr>
              <a:t>运输的类比</a:t>
            </a:r>
            <a:r>
              <a:rPr lang="en-US" altLang="zh-CN" i="1" dirty="0">
                <a:solidFill>
                  <a:srgbClr val="CC0000"/>
                </a:solidFill>
              </a:rPr>
              <a:t>:</a:t>
            </a:r>
          </a:p>
          <a:p>
            <a:r>
              <a:rPr lang="zh-CN" altLang="en-US" sz="2000" dirty="0"/>
              <a:t>从学校到洛桑的旅程</a:t>
            </a:r>
            <a:endParaRPr lang="en-US" altLang="zh-CN" sz="2000" dirty="0"/>
          </a:p>
          <a:p>
            <a:pPr lvl="1"/>
            <a:r>
              <a:rPr lang="zh-CN" altLang="en-US" sz="2000" dirty="0"/>
              <a:t>小汽车</a:t>
            </a:r>
            <a:r>
              <a:rPr lang="en-US" altLang="zh-CN" sz="2000" dirty="0"/>
              <a:t>: </a:t>
            </a:r>
            <a:r>
              <a:rPr lang="zh-CN" altLang="en-US" sz="2000" dirty="0"/>
              <a:t>电子科大</a:t>
            </a:r>
            <a:r>
              <a:rPr lang="en-US" altLang="zh-CN" sz="2000" dirty="0"/>
              <a:t>——</a:t>
            </a:r>
            <a:r>
              <a:rPr lang="zh-CN" altLang="en-US" sz="2000" dirty="0"/>
              <a:t>双流机场</a:t>
            </a:r>
            <a:endParaRPr lang="en-US" altLang="zh-CN" sz="2000" dirty="0"/>
          </a:p>
          <a:p>
            <a:pPr lvl="1"/>
            <a:r>
              <a:rPr lang="zh-CN" altLang="en-US" sz="2000" dirty="0"/>
              <a:t>飞机</a:t>
            </a:r>
            <a:r>
              <a:rPr lang="en-US" altLang="zh-CN" sz="2000" dirty="0"/>
              <a:t>: </a:t>
            </a:r>
            <a:r>
              <a:rPr lang="zh-CN" altLang="en-US" sz="2000" dirty="0"/>
              <a:t>双流机场</a:t>
            </a:r>
            <a:r>
              <a:rPr lang="en-US" altLang="zh-CN" sz="2000" dirty="0"/>
              <a:t>——</a:t>
            </a:r>
            <a:r>
              <a:rPr lang="zh-CN" altLang="en-US" sz="2000" dirty="0"/>
              <a:t>日内瓦</a:t>
            </a:r>
            <a:endParaRPr lang="en-US" altLang="zh-CN" sz="2000" dirty="0"/>
          </a:p>
          <a:p>
            <a:pPr lvl="1"/>
            <a:r>
              <a:rPr lang="zh-CN" altLang="en-US" sz="2000" dirty="0"/>
              <a:t>火车</a:t>
            </a:r>
            <a:r>
              <a:rPr lang="en-US" altLang="zh-CN" sz="2000" dirty="0"/>
              <a:t>: </a:t>
            </a:r>
            <a:r>
              <a:rPr lang="zh-CN" altLang="en-US" sz="2000" dirty="0"/>
              <a:t>日内瓦</a:t>
            </a:r>
            <a:r>
              <a:rPr lang="en-US" altLang="zh-CN" sz="2000" dirty="0"/>
              <a:t>——</a:t>
            </a:r>
            <a:r>
              <a:rPr lang="zh-CN" altLang="en-US" sz="2000" dirty="0"/>
              <a:t>洛桑</a:t>
            </a:r>
            <a:endParaRPr lang="en-US" altLang="zh-CN" sz="2000" dirty="0"/>
          </a:p>
          <a:p>
            <a:r>
              <a:rPr lang="zh-CN" altLang="en-US" sz="2400" dirty="0"/>
              <a:t>游客 </a:t>
            </a:r>
            <a:r>
              <a:rPr lang="en-US" altLang="zh-CN" sz="2400" dirty="0"/>
              <a:t>= </a:t>
            </a:r>
            <a:r>
              <a:rPr lang="en-US" altLang="zh-CN" sz="2400" dirty="0">
                <a:solidFill>
                  <a:srgbClr val="CC0000"/>
                </a:solidFill>
              </a:rPr>
              <a:t>datagram</a:t>
            </a:r>
          </a:p>
          <a:p>
            <a:r>
              <a:rPr lang="zh-CN" altLang="en-US" sz="2400" dirty="0"/>
              <a:t>分段旅程 </a:t>
            </a:r>
            <a:r>
              <a:rPr lang="en-US" altLang="zh-CN" sz="2400" dirty="0"/>
              <a:t>= </a:t>
            </a:r>
            <a:r>
              <a:rPr lang="en-US" altLang="zh-CN" sz="2400" dirty="0">
                <a:solidFill>
                  <a:srgbClr val="CC0000"/>
                </a:solidFill>
              </a:rPr>
              <a:t>communication link</a:t>
            </a:r>
          </a:p>
          <a:p>
            <a:r>
              <a:rPr lang="zh-CN" altLang="en-US" sz="2400" dirty="0"/>
              <a:t>运输模式 </a:t>
            </a:r>
            <a:r>
              <a:rPr lang="en-US" altLang="zh-CN" sz="2400" dirty="0"/>
              <a:t>= </a:t>
            </a:r>
            <a:r>
              <a:rPr lang="en-US" altLang="zh-CN" sz="2400" dirty="0">
                <a:solidFill>
                  <a:srgbClr val="CC0000"/>
                </a:solidFill>
              </a:rPr>
              <a:t>link layer protocol</a:t>
            </a:r>
          </a:p>
          <a:p>
            <a:r>
              <a:rPr lang="zh-CN" altLang="en-US" sz="2400" dirty="0"/>
              <a:t>旅行社代理 </a:t>
            </a:r>
            <a:r>
              <a:rPr lang="en-US" altLang="zh-CN" sz="2400" dirty="0"/>
              <a:t>= </a:t>
            </a:r>
            <a:r>
              <a:rPr lang="en-US" altLang="zh-CN" sz="2400" dirty="0">
                <a:solidFill>
                  <a:srgbClr val="CC0000"/>
                </a:solidFill>
              </a:rPr>
              <a:t>routing algorithm</a:t>
            </a:r>
          </a:p>
          <a:p>
            <a:pPr lvl="1"/>
            <a:endParaRPr lang="en-US" altLang="zh-CN" sz="2000" dirty="0">
              <a:solidFill>
                <a:srgbClr val="CC0000"/>
              </a:solidFill>
            </a:endParaRPr>
          </a:p>
        </p:txBody>
      </p:sp>
      <p:grpSp>
        <p:nvGrpSpPr>
          <p:cNvPr id="5128" name="Group 4"/>
          <p:cNvGrpSpPr>
            <a:grpSpLocks/>
          </p:cNvGrpSpPr>
          <p:nvPr/>
        </p:nvGrpSpPr>
        <p:grpSpPr bwMode="auto">
          <a:xfrm>
            <a:off x="462987" y="5341255"/>
            <a:ext cx="5405378" cy="792162"/>
            <a:chOff x="4021" y="8622"/>
            <a:chExt cx="5040" cy="936"/>
          </a:xfrm>
        </p:grpSpPr>
        <p:sp>
          <p:nvSpPr>
            <p:cNvPr id="5132" name="Text Box 5"/>
            <p:cNvSpPr txBox="1">
              <a:spLocks noChangeArrowheads="1"/>
            </p:cNvSpPr>
            <p:nvPr/>
          </p:nvSpPr>
          <p:spPr bwMode="auto">
            <a:xfrm>
              <a:off x="4651" y="9090"/>
              <a:ext cx="41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1800" b="1" dirty="0"/>
                <a:t>汽车                     飞机                   火车</a:t>
              </a:r>
              <a:endParaRPr lang="zh-CN" altLang="en-US" sz="1800" dirty="0">
                <a:latin typeface="Comic Sans MS" pitchFamily="66" charset="0"/>
              </a:endParaRPr>
            </a:p>
          </p:txBody>
        </p:sp>
        <p:sp>
          <p:nvSpPr>
            <p:cNvPr id="5133" name="Oval 6"/>
            <p:cNvSpPr>
              <a:spLocks noChangeArrowheads="1"/>
            </p:cNvSpPr>
            <p:nvPr/>
          </p:nvSpPr>
          <p:spPr bwMode="auto">
            <a:xfrm>
              <a:off x="4021" y="8622"/>
              <a:ext cx="540" cy="540"/>
            </a:xfrm>
            <a:prstGeom prst="ellipse">
              <a:avLst/>
            </a:prstGeom>
            <a:solidFill>
              <a:srgbClr val="FFFFFF"/>
            </a:solidFill>
            <a:ln w="19050">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t>A</a:t>
              </a:r>
              <a:endParaRPr lang="en-US" altLang="zh-CN" sz="1800">
                <a:latin typeface="Comic Sans MS" pitchFamily="66" charset="0"/>
              </a:endParaRPr>
            </a:p>
          </p:txBody>
        </p:sp>
        <p:sp>
          <p:nvSpPr>
            <p:cNvPr id="5134" name="Oval 7"/>
            <p:cNvSpPr>
              <a:spLocks noChangeArrowheads="1"/>
            </p:cNvSpPr>
            <p:nvPr/>
          </p:nvSpPr>
          <p:spPr bwMode="auto">
            <a:xfrm>
              <a:off x="8521" y="8622"/>
              <a:ext cx="540" cy="540"/>
            </a:xfrm>
            <a:prstGeom prst="ellipse">
              <a:avLst/>
            </a:prstGeom>
            <a:solidFill>
              <a:srgbClr val="FFFFFF"/>
            </a:solidFill>
            <a:ln w="19050">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1800" b="1"/>
                <a:t>B</a:t>
              </a:r>
              <a:endParaRPr lang="en-US" altLang="zh-CN" sz="1800">
                <a:latin typeface="Comic Sans MS" pitchFamily="66" charset="0"/>
              </a:endParaRPr>
            </a:p>
          </p:txBody>
        </p:sp>
        <p:sp>
          <p:nvSpPr>
            <p:cNvPr id="5135" name="Oval 8"/>
            <p:cNvSpPr>
              <a:spLocks noChangeArrowheads="1"/>
            </p:cNvSpPr>
            <p:nvPr/>
          </p:nvSpPr>
          <p:spPr bwMode="auto">
            <a:xfrm>
              <a:off x="5461" y="8778"/>
              <a:ext cx="360" cy="360"/>
            </a:xfrm>
            <a:prstGeom prst="ellipse">
              <a:avLst/>
            </a:prstGeom>
            <a:solidFill>
              <a:srgbClr val="FFFFFF"/>
            </a:solidFill>
            <a:ln w="9525">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latin typeface="Comic Sans MS" pitchFamily="66" charset="0"/>
              </a:endParaRPr>
            </a:p>
          </p:txBody>
        </p:sp>
        <p:sp>
          <p:nvSpPr>
            <p:cNvPr id="5136" name="Oval 9"/>
            <p:cNvSpPr>
              <a:spLocks noChangeArrowheads="1"/>
            </p:cNvSpPr>
            <p:nvPr/>
          </p:nvSpPr>
          <p:spPr bwMode="auto">
            <a:xfrm>
              <a:off x="7261" y="8778"/>
              <a:ext cx="360" cy="360"/>
            </a:xfrm>
            <a:prstGeom prst="ellipse">
              <a:avLst/>
            </a:prstGeom>
            <a:solidFill>
              <a:srgbClr val="FFFFFF"/>
            </a:solidFill>
            <a:ln w="9525">
              <a:solidFill>
                <a:srgbClr val="000000"/>
              </a:solidFill>
              <a:round/>
              <a:headEnd/>
              <a:tailEnd/>
            </a:ln>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latin typeface="Comic Sans MS" pitchFamily="66" charset="0"/>
              </a:endParaRPr>
            </a:p>
          </p:txBody>
        </p:sp>
        <p:sp>
          <p:nvSpPr>
            <p:cNvPr id="5137" name="Line 10"/>
            <p:cNvSpPr>
              <a:spLocks noChangeShapeType="1"/>
            </p:cNvSpPr>
            <p:nvPr/>
          </p:nvSpPr>
          <p:spPr bwMode="auto">
            <a:xfrm>
              <a:off x="4561" y="8934"/>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 name="Line 11"/>
            <p:cNvSpPr>
              <a:spLocks noChangeShapeType="1"/>
            </p:cNvSpPr>
            <p:nvPr/>
          </p:nvSpPr>
          <p:spPr bwMode="auto">
            <a:xfrm>
              <a:off x="5821" y="8934"/>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9" name="Line 12"/>
            <p:cNvSpPr>
              <a:spLocks noChangeShapeType="1"/>
            </p:cNvSpPr>
            <p:nvPr/>
          </p:nvSpPr>
          <p:spPr bwMode="auto">
            <a:xfrm>
              <a:off x="7621" y="8934"/>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 name="Line 13"/>
          <p:cNvSpPr>
            <a:spLocks noChangeShapeType="1"/>
          </p:cNvSpPr>
          <p:nvPr/>
        </p:nvSpPr>
        <p:spPr bwMode="auto">
          <a:xfrm>
            <a:off x="1010716" y="5600017"/>
            <a:ext cx="995302"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4"/>
          <p:cNvSpPr>
            <a:spLocks noChangeShapeType="1"/>
          </p:cNvSpPr>
          <p:nvPr/>
        </p:nvSpPr>
        <p:spPr bwMode="auto">
          <a:xfrm>
            <a:off x="2576455" y="5590492"/>
            <a:ext cx="1238058"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5"/>
          <p:cNvSpPr>
            <a:spLocks noChangeShapeType="1"/>
          </p:cNvSpPr>
          <p:nvPr/>
        </p:nvSpPr>
        <p:spPr bwMode="auto">
          <a:xfrm>
            <a:off x="4427016" y="5600017"/>
            <a:ext cx="995302"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703810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a:xfrm>
            <a:off x="0" y="228600"/>
            <a:ext cx="12192000" cy="1143000"/>
          </a:xfrm>
          <a:prstGeom prst="rect">
            <a:avLst/>
          </a:prstGeom>
        </p:spPr>
        <p:txBody>
          <a:bodyPr/>
          <a:lstStyle/>
          <a:p>
            <a:pPr algn="ctr"/>
            <a:r>
              <a:rPr lang="zh-CN" altLang="en-US" dirty="0">
                <a:latin typeface="+mj-ea"/>
              </a:rPr>
              <a:t>以太网</a:t>
            </a:r>
            <a:r>
              <a:rPr lang="en-US" altLang="zh-CN" dirty="0">
                <a:latin typeface="+mj-ea"/>
              </a:rPr>
              <a:t>CSMA/CD</a:t>
            </a:r>
            <a:r>
              <a:rPr lang="zh-CN" altLang="en-US" dirty="0">
                <a:latin typeface="+mj-ea"/>
              </a:rPr>
              <a:t>的运行机制</a:t>
            </a:r>
            <a:r>
              <a:rPr lang="zh-CN" altLang="en-US" dirty="0"/>
              <a:t>讨论</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3C6DF856-2598-434A-9EB4-B81F5E1089B1}" type="slidenum">
              <a:rPr lang="en-US" altLang="zh-CN" smtClean="0">
                <a:solidFill>
                  <a:prstClr val="black"/>
                </a:solidFill>
              </a:rPr>
              <a:pPr>
                <a:defRPr/>
              </a:pPr>
              <a:t>60</a:t>
            </a:fld>
            <a:endParaRPr lang="en-US" altLang="zh-CN">
              <a:solidFill>
                <a:prstClr val="black"/>
              </a:solidFill>
            </a:endParaRPr>
          </a:p>
        </p:txBody>
      </p:sp>
      <p:grpSp>
        <p:nvGrpSpPr>
          <p:cNvPr id="15" name="组合 14"/>
          <p:cNvGrpSpPr/>
          <p:nvPr/>
        </p:nvGrpSpPr>
        <p:grpSpPr>
          <a:xfrm>
            <a:off x="5803904" y="1355819"/>
            <a:ext cx="6060721" cy="4525692"/>
            <a:chOff x="5803904" y="1355819"/>
            <a:chExt cx="6060721" cy="4525692"/>
          </a:xfrm>
        </p:grpSpPr>
        <p:sp>
          <p:nvSpPr>
            <p:cNvPr id="4" name="Rectangle 3"/>
            <p:cNvSpPr txBox="1">
              <a:spLocks noChangeArrowheads="1"/>
            </p:cNvSpPr>
            <p:nvPr/>
          </p:nvSpPr>
          <p:spPr>
            <a:xfrm>
              <a:off x="5803904" y="2097808"/>
              <a:ext cx="6060721" cy="3783703"/>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lvl="1" eaLnBrk="1">
                <a:lnSpc>
                  <a:spcPct val="110000"/>
                </a:lnSpc>
                <a:buClr>
                  <a:srgbClr val="ED7D31"/>
                </a:buClr>
                <a:buFont typeface="Arial" panose="020B0604020202020204" pitchFamily="34" charset="0"/>
                <a:buChar char="•"/>
                <a:defRPr/>
              </a:pPr>
              <a:r>
                <a:rPr lang="zh-CN" altLang="en-US" sz="2600" kern="0" dirty="0">
                  <a:solidFill>
                    <a:prstClr val="black"/>
                  </a:solidFill>
                  <a:latin typeface="Microsoft YaHei"/>
                </a:rPr>
                <a:t>目标：适配器依据当前负载情况重传，重负载时等待时间变长</a:t>
              </a:r>
            </a:p>
            <a:p>
              <a:pPr lvl="1" eaLnBrk="1">
                <a:lnSpc>
                  <a:spcPct val="110000"/>
                </a:lnSpc>
                <a:buClr>
                  <a:srgbClr val="ED7D31"/>
                </a:buClr>
                <a:buFont typeface="Arial" panose="020B0604020202020204" pitchFamily="34" charset="0"/>
                <a:buChar char="•"/>
                <a:defRPr/>
              </a:pPr>
              <a:r>
                <a:rPr lang="zh-CN" altLang="en-US" sz="2600" kern="0" dirty="0">
                  <a:solidFill>
                    <a:prstClr val="black"/>
                  </a:solidFill>
                  <a:latin typeface="Microsoft YaHei"/>
                </a:rPr>
                <a:t>第一次冲突： 在</a:t>
              </a:r>
              <a:r>
                <a:rPr lang="en-US" altLang="zh-CN" sz="2600" kern="0" dirty="0">
                  <a:solidFill>
                    <a:prstClr val="black"/>
                  </a:solidFill>
                  <a:latin typeface="Microsoft YaHei"/>
                </a:rPr>
                <a:t>{0,1}</a:t>
              </a:r>
              <a:r>
                <a:rPr lang="zh-CN" altLang="en-US" sz="2600" kern="0" dirty="0">
                  <a:solidFill>
                    <a:prstClr val="black"/>
                  </a:solidFill>
                  <a:latin typeface="Microsoft YaHei"/>
                </a:rPr>
                <a:t>中选</a:t>
              </a:r>
              <a:r>
                <a:rPr lang="en-US" altLang="zh-CN" sz="2600" kern="0" dirty="0">
                  <a:solidFill>
                    <a:prstClr val="black"/>
                  </a:solidFill>
                  <a:latin typeface="Microsoft YaHei"/>
                </a:rPr>
                <a:t>k</a:t>
              </a:r>
              <a:r>
                <a:rPr lang="zh-CN" altLang="en-US" sz="2600" kern="0" dirty="0">
                  <a:solidFill>
                    <a:prstClr val="black"/>
                  </a:solidFill>
                  <a:latin typeface="Microsoft YaHei"/>
                </a:rPr>
                <a:t>值；延迟</a:t>
              </a:r>
              <a:r>
                <a:rPr lang="en-US" altLang="zh-CN" sz="2600" kern="0" dirty="0">
                  <a:solidFill>
                    <a:prstClr val="black"/>
                  </a:solidFill>
                  <a:latin typeface="Microsoft YaHei"/>
                </a:rPr>
                <a:t>Kx512</a:t>
              </a:r>
              <a:r>
                <a:rPr lang="zh-CN" altLang="en-US" sz="2600" kern="0" dirty="0">
                  <a:solidFill>
                    <a:prstClr val="black"/>
                  </a:solidFill>
                  <a:latin typeface="Microsoft YaHei"/>
                </a:rPr>
                <a:t>比特时间传送</a:t>
              </a:r>
            </a:p>
            <a:p>
              <a:pPr lvl="1" eaLnBrk="1">
                <a:lnSpc>
                  <a:spcPct val="110000"/>
                </a:lnSpc>
                <a:buClr>
                  <a:srgbClr val="ED7D31"/>
                </a:buClr>
                <a:buFont typeface="Arial" panose="020B0604020202020204" pitchFamily="34" charset="0"/>
                <a:buChar char="•"/>
                <a:defRPr/>
              </a:pPr>
              <a:r>
                <a:rPr lang="zh-CN" altLang="en-US" sz="2600" kern="0" dirty="0">
                  <a:solidFill>
                    <a:prstClr val="black"/>
                  </a:solidFill>
                  <a:latin typeface="Microsoft YaHei"/>
                </a:rPr>
                <a:t>第二次冲突：在</a:t>
              </a:r>
              <a:r>
                <a:rPr lang="en-US" altLang="zh-CN" sz="2600" kern="0" dirty="0">
                  <a:solidFill>
                    <a:prstClr val="black"/>
                  </a:solidFill>
                  <a:latin typeface="Microsoft YaHei"/>
                </a:rPr>
                <a:t>{0,1,2,3}</a:t>
              </a:r>
              <a:r>
                <a:rPr lang="zh-CN" altLang="en-US" sz="2600" kern="0" dirty="0">
                  <a:solidFill>
                    <a:prstClr val="black"/>
                  </a:solidFill>
                  <a:latin typeface="Microsoft YaHei"/>
                </a:rPr>
                <a:t>中选</a:t>
              </a:r>
              <a:r>
                <a:rPr lang="en-US" altLang="zh-CN" sz="2600" kern="0" dirty="0">
                  <a:solidFill>
                    <a:prstClr val="black"/>
                  </a:solidFill>
                  <a:latin typeface="Microsoft YaHei"/>
                </a:rPr>
                <a:t>k</a:t>
              </a:r>
              <a:r>
                <a:rPr lang="zh-CN" altLang="en-US" sz="2600" kern="0" dirty="0">
                  <a:solidFill>
                    <a:prstClr val="black"/>
                  </a:solidFill>
                  <a:latin typeface="Microsoft YaHei"/>
                </a:rPr>
                <a:t>值</a:t>
              </a:r>
              <a:r>
                <a:rPr lang="en-US" altLang="zh-CN" sz="2600" kern="0" dirty="0">
                  <a:solidFill>
                    <a:prstClr val="black"/>
                  </a:solidFill>
                  <a:latin typeface="Microsoft YaHei"/>
                </a:rPr>
                <a:t>…</a:t>
              </a:r>
            </a:p>
            <a:p>
              <a:pPr lvl="1" eaLnBrk="1">
                <a:lnSpc>
                  <a:spcPct val="110000"/>
                </a:lnSpc>
                <a:buClr>
                  <a:srgbClr val="ED7D31"/>
                </a:buClr>
                <a:buFont typeface="Arial" panose="020B0604020202020204" pitchFamily="34" charset="0"/>
                <a:buChar char="•"/>
                <a:defRPr/>
              </a:pPr>
              <a:r>
                <a:rPr lang="en-US" altLang="zh-CN" sz="2600" kern="0" dirty="0">
                  <a:solidFill>
                    <a:prstClr val="black"/>
                  </a:solidFill>
                  <a:latin typeface="Microsoft YaHei"/>
                </a:rPr>
                <a:t>10</a:t>
              </a:r>
              <a:r>
                <a:rPr lang="zh-CN" altLang="en-US" sz="2600" kern="0" dirty="0">
                  <a:solidFill>
                    <a:prstClr val="black"/>
                  </a:solidFill>
                  <a:latin typeface="Microsoft YaHei"/>
                </a:rPr>
                <a:t>次以后，在 </a:t>
              </a:r>
              <a:r>
                <a:rPr lang="en-US" altLang="zh-CN" sz="2600" kern="0" dirty="0">
                  <a:solidFill>
                    <a:prstClr val="black"/>
                  </a:solidFill>
                  <a:latin typeface="Microsoft YaHei"/>
                </a:rPr>
                <a:t>{0,1,2,3,4,…,1023}</a:t>
              </a:r>
              <a:r>
                <a:rPr lang="zh-CN" altLang="en-US" sz="2600" kern="0" dirty="0">
                  <a:solidFill>
                    <a:prstClr val="black"/>
                  </a:solidFill>
                  <a:latin typeface="Microsoft YaHei"/>
                </a:rPr>
                <a:t>中选</a:t>
              </a:r>
              <a:r>
                <a:rPr lang="en-US" altLang="zh-CN" sz="2600" kern="0" dirty="0">
                  <a:solidFill>
                    <a:prstClr val="black"/>
                  </a:solidFill>
                  <a:latin typeface="Microsoft YaHei"/>
                </a:rPr>
                <a:t>k</a:t>
              </a:r>
              <a:r>
                <a:rPr lang="zh-CN" altLang="en-US" sz="2600" kern="0" dirty="0">
                  <a:solidFill>
                    <a:prstClr val="black"/>
                  </a:solidFill>
                  <a:latin typeface="Microsoft YaHei"/>
                </a:rPr>
                <a:t>值。</a:t>
              </a:r>
              <a:endParaRPr lang="en-US" altLang="zh-CN" sz="2600" kern="0" dirty="0">
                <a:solidFill>
                  <a:prstClr val="black"/>
                </a:solidFill>
                <a:latin typeface="Microsoft YaHei"/>
              </a:endParaRPr>
            </a:p>
            <a:p>
              <a:pPr lvl="1" eaLnBrk="1">
                <a:lnSpc>
                  <a:spcPct val="110000"/>
                </a:lnSpc>
                <a:buClr>
                  <a:srgbClr val="ED7D31"/>
                </a:buClr>
                <a:buFont typeface="Arial" panose="020B0604020202020204" pitchFamily="34" charset="0"/>
                <a:buChar char="•"/>
                <a:defRPr/>
              </a:pPr>
              <a:r>
                <a:rPr lang="en-US" altLang="zh-CN" sz="2600" dirty="0">
                  <a:solidFill>
                    <a:prstClr val="black"/>
                  </a:solidFill>
                  <a:latin typeface="Microsoft YaHei"/>
                </a:rPr>
                <a:t>K</a:t>
              </a:r>
              <a:r>
                <a:rPr lang="zh-CN" altLang="en-US" sz="2600" dirty="0">
                  <a:solidFill>
                    <a:prstClr val="black"/>
                  </a:solidFill>
                  <a:latin typeface="Microsoft YaHei"/>
                </a:rPr>
                <a:t>是等概率选择</a:t>
              </a:r>
              <a:endParaRPr lang="zh-CN" altLang="en-US" sz="2600" kern="0" dirty="0">
                <a:solidFill>
                  <a:prstClr val="black"/>
                </a:solidFill>
                <a:latin typeface="Microsoft YaHei"/>
              </a:endParaRPr>
            </a:p>
          </p:txBody>
        </p:sp>
        <p:sp>
          <p:nvSpPr>
            <p:cNvPr id="6" name="圆角矩形 5"/>
            <p:cNvSpPr/>
            <p:nvPr/>
          </p:nvSpPr>
          <p:spPr>
            <a:xfrm>
              <a:off x="6287911" y="1355819"/>
              <a:ext cx="3729566"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mn-ea"/>
                </a:rPr>
                <a:t>二进制指数回退算法</a:t>
              </a:r>
            </a:p>
          </p:txBody>
        </p:sp>
      </p:grpSp>
      <p:grpSp>
        <p:nvGrpSpPr>
          <p:cNvPr id="11" name="组合 10"/>
          <p:cNvGrpSpPr/>
          <p:nvPr/>
        </p:nvGrpSpPr>
        <p:grpSpPr>
          <a:xfrm>
            <a:off x="-297039" y="1355820"/>
            <a:ext cx="5615517" cy="2080874"/>
            <a:chOff x="-297039" y="1355820"/>
            <a:chExt cx="5615517" cy="2080874"/>
          </a:xfrm>
        </p:grpSpPr>
        <p:sp>
          <p:nvSpPr>
            <p:cNvPr id="7" name="圆角矩形 6"/>
            <p:cNvSpPr/>
            <p:nvPr/>
          </p:nvSpPr>
          <p:spPr>
            <a:xfrm>
              <a:off x="362656" y="1355820"/>
              <a:ext cx="2549877"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mn-ea"/>
                </a:rPr>
                <a:t>拥塞信号</a:t>
              </a:r>
            </a:p>
          </p:txBody>
        </p:sp>
        <p:sp>
          <p:nvSpPr>
            <p:cNvPr id="8" name="Rectangle 3"/>
            <p:cNvSpPr txBox="1">
              <a:spLocks noChangeArrowheads="1"/>
            </p:cNvSpPr>
            <p:nvPr/>
          </p:nvSpPr>
          <p:spPr>
            <a:xfrm>
              <a:off x="-297039" y="2113969"/>
              <a:ext cx="5615517" cy="1322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lvl="1" eaLnBrk="1">
                <a:lnSpc>
                  <a:spcPct val="110000"/>
                </a:lnSpc>
                <a:buClr>
                  <a:srgbClr val="ED7D31"/>
                </a:buClr>
                <a:buFont typeface="Arial" panose="020B0604020202020204" pitchFamily="34" charset="0"/>
                <a:buChar char="•"/>
                <a:defRPr/>
              </a:pPr>
              <a:r>
                <a:rPr lang="en-US" altLang="zh-CN" sz="2600" kern="0" dirty="0">
                  <a:solidFill>
                    <a:prstClr val="black"/>
                  </a:solidFill>
                  <a:latin typeface="Microsoft YaHei"/>
                </a:rPr>
                <a:t>48</a:t>
              </a:r>
              <a:r>
                <a:rPr lang="zh-CN" altLang="en-US" sz="2600" kern="0" dirty="0">
                  <a:solidFill>
                    <a:prstClr val="black"/>
                  </a:solidFill>
                  <a:latin typeface="Microsoft YaHei"/>
                </a:rPr>
                <a:t>比特，确保所有传送者知道冲突发生</a:t>
              </a:r>
            </a:p>
          </p:txBody>
        </p:sp>
      </p:grpSp>
      <p:sp>
        <p:nvSpPr>
          <p:cNvPr id="10" name="Rectangle 3"/>
          <p:cNvSpPr txBox="1">
            <a:spLocks noChangeArrowheads="1"/>
          </p:cNvSpPr>
          <p:nvPr/>
        </p:nvSpPr>
        <p:spPr>
          <a:xfrm>
            <a:off x="-117828" y="4344873"/>
            <a:ext cx="6405739" cy="1322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457200" lvl="1" indent="0" eaLnBrk="1">
              <a:lnSpc>
                <a:spcPct val="110000"/>
              </a:lnSpc>
              <a:buClr>
                <a:srgbClr val="ED7D31"/>
              </a:buClr>
              <a:buNone/>
              <a:defRPr/>
            </a:pPr>
            <a:endParaRPr lang="zh-CN" altLang="en-US" sz="2600" kern="0" dirty="0">
              <a:solidFill>
                <a:prstClr val="black"/>
              </a:solidFill>
              <a:latin typeface="Microsoft YaHei"/>
            </a:endParaRPr>
          </a:p>
        </p:txBody>
      </p:sp>
      <p:grpSp>
        <p:nvGrpSpPr>
          <p:cNvPr id="14" name="组合 13"/>
          <p:cNvGrpSpPr/>
          <p:nvPr/>
        </p:nvGrpSpPr>
        <p:grpSpPr>
          <a:xfrm>
            <a:off x="-395111" y="3629954"/>
            <a:ext cx="6294966" cy="1698782"/>
            <a:chOff x="-395111" y="3618665"/>
            <a:chExt cx="6294966" cy="1698782"/>
          </a:xfrm>
        </p:grpSpPr>
        <p:sp>
          <p:nvSpPr>
            <p:cNvPr id="9" name="圆角矩形 8"/>
            <p:cNvSpPr/>
            <p:nvPr/>
          </p:nvSpPr>
          <p:spPr>
            <a:xfrm>
              <a:off x="367594" y="3618665"/>
              <a:ext cx="2549877" cy="445397"/>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solidFill>
                    <a:schemeClr val="tx1"/>
                  </a:solidFill>
                  <a:latin typeface="+mn-ea"/>
                </a:rPr>
                <a:t>比特时间</a:t>
              </a:r>
            </a:p>
          </p:txBody>
        </p:sp>
        <p:sp>
          <p:nvSpPr>
            <p:cNvPr id="2" name="矩形 1"/>
            <p:cNvSpPr/>
            <p:nvPr/>
          </p:nvSpPr>
          <p:spPr>
            <a:xfrm>
              <a:off x="-395111" y="4344873"/>
              <a:ext cx="6294966" cy="972574"/>
            </a:xfrm>
            <a:prstGeom prst="rect">
              <a:avLst/>
            </a:prstGeom>
          </p:spPr>
          <p:txBody>
            <a:bodyPr wrap="square">
              <a:spAutoFit/>
            </a:bodyPr>
            <a:lstStyle/>
            <a:p>
              <a:pPr marL="914400" lvl="1" indent="-457200">
                <a:lnSpc>
                  <a:spcPct val="110000"/>
                </a:lnSpc>
                <a:buClr>
                  <a:srgbClr val="ED7D31"/>
                </a:buClr>
                <a:buFont typeface="Arial" panose="020B0604020202020204" pitchFamily="34" charset="0"/>
                <a:buChar char="•"/>
                <a:defRPr/>
              </a:pPr>
              <a:r>
                <a:rPr lang="zh-CN" altLang="en-US" sz="2600" kern="0" dirty="0">
                  <a:solidFill>
                    <a:prstClr val="black"/>
                  </a:solidFill>
                  <a:latin typeface="Microsoft YaHei"/>
                </a:rPr>
                <a:t>对于</a:t>
              </a:r>
              <a:r>
                <a:rPr lang="en-US" altLang="zh-CN" sz="2600" kern="0" dirty="0">
                  <a:solidFill>
                    <a:prstClr val="black"/>
                  </a:solidFill>
                  <a:latin typeface="Microsoft YaHei"/>
                </a:rPr>
                <a:t>10 Mbps Ethernet </a:t>
              </a:r>
              <a:r>
                <a:rPr lang="zh-CN" altLang="en-US" sz="2600" kern="0" dirty="0">
                  <a:solidFill>
                    <a:prstClr val="black"/>
                  </a:solidFill>
                  <a:latin typeface="Microsoft YaHei"/>
                </a:rPr>
                <a:t>为</a:t>
              </a:r>
              <a:r>
                <a:rPr lang="en-US" altLang="zh-CN" sz="2600" kern="0" dirty="0">
                  <a:solidFill>
                    <a:prstClr val="black"/>
                  </a:solidFill>
                  <a:latin typeface="Microsoft YaHei"/>
                </a:rPr>
                <a:t>0.1</a:t>
              </a:r>
              <a:r>
                <a:rPr lang="zh-CN" altLang="en-US" sz="2600" kern="0" dirty="0">
                  <a:solidFill>
                    <a:prstClr val="black"/>
                  </a:solidFill>
                  <a:latin typeface="Microsoft YaHei"/>
                </a:rPr>
                <a:t>微秒，</a:t>
              </a:r>
              <a:br>
                <a:rPr lang="zh-CN" altLang="en-US" sz="2600" kern="0" dirty="0">
                  <a:solidFill>
                    <a:prstClr val="black"/>
                  </a:solidFill>
                  <a:latin typeface="Microsoft YaHei"/>
                </a:rPr>
              </a:br>
              <a:r>
                <a:rPr lang="zh-CN" altLang="en-US" sz="2600" kern="0" dirty="0">
                  <a:solidFill>
                    <a:prstClr val="black"/>
                  </a:solidFill>
                  <a:latin typeface="Microsoft YaHei"/>
                </a:rPr>
                <a:t>当</a:t>
              </a:r>
              <a:r>
                <a:rPr lang="en-US" altLang="zh-CN" sz="2600" kern="0" dirty="0">
                  <a:solidFill>
                    <a:prstClr val="black"/>
                  </a:solidFill>
                  <a:latin typeface="Microsoft YaHei"/>
                </a:rPr>
                <a:t>K=1023</a:t>
              </a:r>
              <a:r>
                <a:rPr lang="zh-CN" altLang="en-US" sz="2600" kern="0" dirty="0">
                  <a:solidFill>
                    <a:prstClr val="black"/>
                  </a:solidFill>
                  <a:latin typeface="Microsoft YaHei"/>
                </a:rPr>
                <a:t>，等待时间大约</a:t>
              </a:r>
              <a:r>
                <a:rPr lang="en-US" altLang="zh-CN" sz="2600" kern="0" dirty="0">
                  <a:solidFill>
                    <a:prstClr val="black"/>
                  </a:solidFill>
                  <a:latin typeface="Microsoft YaHei"/>
                </a:rPr>
                <a:t>50</a:t>
              </a:r>
              <a:r>
                <a:rPr lang="zh-CN" altLang="en-US" sz="2600" kern="0" dirty="0">
                  <a:solidFill>
                    <a:prstClr val="black"/>
                  </a:solidFill>
                  <a:latin typeface="Microsoft YaHei"/>
                </a:rPr>
                <a:t>毫秒</a:t>
              </a: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218" y="2855122"/>
            <a:ext cx="5734050" cy="3002080"/>
          </a:xfrm>
          <a:prstGeom prst="rect">
            <a:avLst/>
          </a:prstGeom>
        </p:spPr>
      </p:pic>
    </p:spTree>
    <p:extLst>
      <p:ext uri="{BB962C8B-B14F-4D97-AF65-F5344CB8AC3E}">
        <p14:creationId xmlns:p14="http://schemas.microsoft.com/office/powerpoint/2010/main" val="201141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randombar(horizontal)">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xit" presetSubtype="0" fill="hold" nodeType="clickEffect">
                                  <p:stCondLst>
                                    <p:cond delay="0"/>
                                  </p:stCondLst>
                                  <p:childTnLst>
                                    <p:animEffect transition="out" filter="wipe(down)">
                                      <p:cBhvr>
                                        <p:cTn id="24" dur="180" accel="50000">
                                          <p:stCondLst>
                                            <p:cond delay="1820"/>
                                          </p:stCondLst>
                                        </p:cTn>
                                        <p:tgtEl>
                                          <p:spTgt spid="5"/>
                                        </p:tgtEl>
                                      </p:cBhvr>
                                    </p:animEffect>
                                    <p:anim calcmode="lin" valueType="num">
                                      <p:cBhvr>
                                        <p:cTn id="25"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26"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27"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1"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32" dur="26">
                                          <p:stCondLst>
                                            <p:cond delay="620"/>
                                          </p:stCondLst>
                                        </p:cTn>
                                        <p:tgtEl>
                                          <p:spTgt spid="5"/>
                                        </p:tgtEl>
                                      </p:cBhvr>
                                      <p:to x="100000" y="60000"/>
                                    </p:animScale>
                                    <p:animScale>
                                      <p:cBhvr>
                                        <p:cTn id="33" dur="166" decel="50000">
                                          <p:stCondLst>
                                            <p:cond delay="646"/>
                                          </p:stCondLst>
                                        </p:cTn>
                                        <p:tgtEl>
                                          <p:spTgt spid="5"/>
                                        </p:tgtEl>
                                      </p:cBhvr>
                                      <p:to x="100000" y="100000"/>
                                    </p:animScale>
                                    <p:animScale>
                                      <p:cBhvr>
                                        <p:cTn id="34" dur="26">
                                          <p:stCondLst>
                                            <p:cond delay="1312"/>
                                          </p:stCondLst>
                                        </p:cTn>
                                        <p:tgtEl>
                                          <p:spTgt spid="5"/>
                                        </p:tgtEl>
                                      </p:cBhvr>
                                      <p:to x="100000" y="80000"/>
                                    </p:animScale>
                                    <p:animScale>
                                      <p:cBhvr>
                                        <p:cTn id="35" dur="166" decel="50000">
                                          <p:stCondLst>
                                            <p:cond delay="1338"/>
                                          </p:stCondLst>
                                        </p:cTn>
                                        <p:tgtEl>
                                          <p:spTgt spid="5"/>
                                        </p:tgtEl>
                                      </p:cBhvr>
                                      <p:to x="100000" y="100000"/>
                                    </p:animScale>
                                    <p:animScale>
                                      <p:cBhvr>
                                        <p:cTn id="36" dur="26">
                                          <p:stCondLst>
                                            <p:cond delay="1642"/>
                                          </p:stCondLst>
                                        </p:cTn>
                                        <p:tgtEl>
                                          <p:spTgt spid="5"/>
                                        </p:tgtEl>
                                      </p:cBhvr>
                                      <p:to x="100000" y="90000"/>
                                    </p:animScale>
                                    <p:animScale>
                                      <p:cBhvr>
                                        <p:cTn id="37" dur="166" decel="50000">
                                          <p:stCondLst>
                                            <p:cond delay="1668"/>
                                          </p:stCondLst>
                                        </p:cTn>
                                        <p:tgtEl>
                                          <p:spTgt spid="5"/>
                                        </p:tgtEl>
                                      </p:cBhvr>
                                      <p:to x="100000" y="100000"/>
                                    </p:animScale>
                                    <p:animScale>
                                      <p:cBhvr>
                                        <p:cTn id="38" dur="26">
                                          <p:stCondLst>
                                            <p:cond delay="1808"/>
                                          </p:stCondLst>
                                        </p:cTn>
                                        <p:tgtEl>
                                          <p:spTgt spid="5"/>
                                        </p:tgtEl>
                                      </p:cBhvr>
                                      <p:to x="100000" y="95000"/>
                                    </p:animScale>
                                    <p:animScale>
                                      <p:cBhvr>
                                        <p:cTn id="39" dur="166" decel="50000">
                                          <p:stCondLst>
                                            <p:cond delay="1834"/>
                                          </p:stCondLst>
                                        </p:cTn>
                                        <p:tgtEl>
                                          <p:spTgt spid="5"/>
                                        </p:tgtEl>
                                      </p:cBhvr>
                                      <p:to x="100000" y="100000"/>
                                    </p:animScale>
                                    <p:set>
                                      <p:cBhvr>
                                        <p:cTn id="40" dur="1" fill="hold">
                                          <p:stCondLst>
                                            <p:cond delay="19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arn(inVertical)">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randombar(horizontal)">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5AFDC1CD-DB3B-46E7-B9E3-07297AB29389}" type="slidenum">
              <a:rPr lang="en-US" altLang="zh-CN" sz="1200" smtClean="0">
                <a:solidFill>
                  <a:prstClr val="black"/>
                </a:solidFill>
                <a:latin typeface="Arial" pitchFamily="34" charset="0"/>
              </a:rPr>
              <a:pPr>
                <a:spcBef>
                  <a:spcPct val="0"/>
                </a:spcBef>
                <a:buClrTx/>
                <a:buSzTx/>
                <a:buFontTx/>
                <a:buNone/>
              </a:pPr>
              <a:t>61</a:t>
            </a:fld>
            <a:endParaRPr lang="en-US" altLang="zh-CN" sz="1200">
              <a:solidFill>
                <a:prstClr val="black"/>
              </a:solidFill>
              <a:latin typeface="Arial" pitchFamily="34" charset="0"/>
            </a:endParaRPr>
          </a:p>
        </p:txBody>
      </p:sp>
      <p:sp>
        <p:nvSpPr>
          <p:cNvPr id="63491" name="Rectangle 2"/>
          <p:cNvSpPr>
            <a:spLocks noGrp="1" noChangeArrowheads="1"/>
          </p:cNvSpPr>
          <p:nvPr>
            <p:ph type="title" idx="4294967295"/>
          </p:nvPr>
        </p:nvSpPr>
        <p:spPr>
          <a:xfrm>
            <a:off x="0" y="228600"/>
            <a:ext cx="12192000" cy="1143000"/>
          </a:xfrm>
          <a:prstGeom prst="rect">
            <a:avLst/>
          </a:prstGeom>
        </p:spPr>
        <p:txBody>
          <a:bodyPr/>
          <a:lstStyle/>
          <a:p>
            <a:pPr algn="ctr"/>
            <a:r>
              <a:rPr lang="en-US" altLang="zh-CN" dirty="0">
                <a:latin typeface="+mj-ea"/>
              </a:rPr>
              <a:t>6.3.3  </a:t>
            </a:r>
            <a:r>
              <a:rPr lang="zh-CN" altLang="en-US" dirty="0">
                <a:latin typeface="+mj-ea"/>
              </a:rPr>
              <a:t>轮流协议</a:t>
            </a:r>
          </a:p>
        </p:txBody>
      </p:sp>
      <p:sp>
        <p:nvSpPr>
          <p:cNvPr id="833539" name="Rectangle 3"/>
          <p:cNvSpPr>
            <a:spLocks noGrp="1" noChangeArrowheads="1"/>
          </p:cNvSpPr>
          <p:nvPr>
            <p:ph type="body" idx="4294967295"/>
          </p:nvPr>
        </p:nvSpPr>
        <p:spPr>
          <a:xfrm>
            <a:off x="1064871" y="1125638"/>
            <a:ext cx="10363200" cy="4648200"/>
          </a:xfrm>
          <a:prstGeom prst="rect">
            <a:avLst/>
          </a:prstGeom>
        </p:spPr>
        <p:txBody>
          <a:bodyPr/>
          <a:lstStyle/>
          <a:p>
            <a:pPr eaLnBrk="1">
              <a:lnSpc>
                <a:spcPct val="110000"/>
              </a:lnSpc>
            </a:pPr>
            <a:r>
              <a:rPr lang="zh-CN" altLang="en-US" sz="2400" b="1" dirty="0">
                <a:solidFill>
                  <a:srgbClr val="FF6600"/>
                </a:solidFill>
                <a:latin typeface="+mn-ea"/>
              </a:rPr>
              <a:t>多路访问协议理想特性：</a:t>
            </a:r>
          </a:p>
          <a:p>
            <a:pPr lvl="1">
              <a:lnSpc>
                <a:spcPct val="110000"/>
              </a:lnSpc>
            </a:pPr>
            <a:r>
              <a:rPr lang="zh-CN" altLang="en-US" dirty="0">
                <a:latin typeface="+mn-ea"/>
              </a:rPr>
              <a:t>只有</a:t>
            </a:r>
            <a:r>
              <a:rPr lang="zh-CN" altLang="en-US" dirty="0">
                <a:solidFill>
                  <a:srgbClr val="FF0000"/>
                </a:solidFill>
                <a:latin typeface="+mn-ea"/>
              </a:rPr>
              <a:t>一个节点</a:t>
            </a:r>
            <a:r>
              <a:rPr lang="zh-CN" altLang="en-US" dirty="0">
                <a:latin typeface="+mn-ea"/>
              </a:rPr>
              <a:t>活动时，吞吐量</a:t>
            </a:r>
            <a:r>
              <a:rPr lang="en-US" altLang="zh-CN" dirty="0">
                <a:solidFill>
                  <a:srgbClr val="FF0000"/>
                </a:solidFill>
                <a:latin typeface="+mn-ea"/>
              </a:rPr>
              <a:t>R</a:t>
            </a:r>
            <a:r>
              <a:rPr lang="en-US" altLang="zh-CN" dirty="0">
                <a:latin typeface="+mn-ea"/>
              </a:rPr>
              <a:t> b/ s</a:t>
            </a:r>
            <a:r>
              <a:rPr lang="zh-CN" altLang="en-US" dirty="0">
                <a:latin typeface="+mn-ea"/>
              </a:rPr>
              <a:t>；</a:t>
            </a:r>
          </a:p>
          <a:p>
            <a:pPr lvl="1">
              <a:lnSpc>
                <a:spcPct val="110000"/>
              </a:lnSpc>
            </a:pPr>
            <a:r>
              <a:rPr lang="zh-CN" altLang="en-US" dirty="0">
                <a:latin typeface="+mn-ea"/>
              </a:rPr>
              <a:t>有</a:t>
            </a:r>
            <a:r>
              <a:rPr lang="en-US" altLang="zh-CN" dirty="0">
                <a:solidFill>
                  <a:srgbClr val="FF0000"/>
                </a:solidFill>
                <a:latin typeface="+mn-ea"/>
              </a:rPr>
              <a:t>M</a:t>
            </a:r>
            <a:r>
              <a:rPr lang="zh-CN" altLang="en-US" dirty="0">
                <a:solidFill>
                  <a:srgbClr val="FF0000"/>
                </a:solidFill>
                <a:latin typeface="+mn-ea"/>
              </a:rPr>
              <a:t>个节点</a:t>
            </a:r>
            <a:r>
              <a:rPr lang="zh-CN" altLang="en-US" dirty="0">
                <a:latin typeface="+mn-ea"/>
              </a:rPr>
              <a:t>活动时，吞吐量</a:t>
            </a:r>
            <a:r>
              <a:rPr lang="en-US" altLang="zh-CN" dirty="0">
                <a:solidFill>
                  <a:srgbClr val="FF0000"/>
                </a:solidFill>
                <a:latin typeface="+mn-ea"/>
              </a:rPr>
              <a:t>R/M</a:t>
            </a:r>
            <a:r>
              <a:rPr lang="en-US" altLang="zh-CN" dirty="0">
                <a:latin typeface="+mn-ea"/>
              </a:rPr>
              <a:t> b/ s</a:t>
            </a:r>
            <a:r>
              <a:rPr lang="zh-CN" altLang="en-US" dirty="0">
                <a:latin typeface="+mn-ea"/>
              </a:rPr>
              <a:t>。</a:t>
            </a:r>
          </a:p>
          <a:p>
            <a:pPr lvl="1" eaLnBrk="1">
              <a:lnSpc>
                <a:spcPct val="110000"/>
              </a:lnSpc>
            </a:pPr>
            <a:r>
              <a:rPr lang="en-US" altLang="zh-CN" dirty="0">
                <a:latin typeface="+mn-ea"/>
              </a:rPr>
              <a:t>ALOHA</a:t>
            </a:r>
            <a:r>
              <a:rPr lang="zh-CN" altLang="en-US" dirty="0">
                <a:latin typeface="+mn-ea"/>
              </a:rPr>
              <a:t>和</a:t>
            </a:r>
            <a:r>
              <a:rPr lang="en-US" altLang="zh-CN" dirty="0">
                <a:latin typeface="+mn-ea"/>
              </a:rPr>
              <a:t>CSMA</a:t>
            </a:r>
            <a:r>
              <a:rPr lang="zh-CN" altLang="en-US" dirty="0">
                <a:latin typeface="+mn-ea"/>
              </a:rPr>
              <a:t>协议有第一个特性，但没有第二个特性</a:t>
            </a:r>
          </a:p>
          <a:p>
            <a:pPr marL="0" indent="0">
              <a:lnSpc>
                <a:spcPct val="110000"/>
              </a:lnSpc>
              <a:buNone/>
            </a:pPr>
            <a:r>
              <a:rPr lang="en-US" altLang="zh-CN" sz="2400" dirty="0">
                <a:latin typeface="+mn-ea"/>
                <a:hlinkClick r:id="" action="ppaction://noaction"/>
              </a:rPr>
              <a:t>1</a:t>
            </a:r>
            <a:r>
              <a:rPr lang="zh-CN" altLang="en-US" sz="2400" dirty="0">
                <a:latin typeface="+mn-ea"/>
                <a:hlinkClick r:id="" action="ppaction://noaction"/>
              </a:rPr>
              <a:t>、轮询协议</a:t>
            </a:r>
            <a:endParaRPr lang="zh-CN" altLang="en-US" sz="2400" dirty="0">
              <a:latin typeface="+mn-ea"/>
            </a:endParaRPr>
          </a:p>
          <a:p>
            <a:pPr marL="0" indent="0">
              <a:lnSpc>
                <a:spcPct val="110000"/>
              </a:lnSpc>
              <a:buNone/>
            </a:pPr>
            <a:r>
              <a:rPr lang="en-US" altLang="zh-CN" sz="2400" dirty="0">
                <a:latin typeface="+mn-ea"/>
                <a:hlinkClick r:id="" action="ppaction://noaction"/>
              </a:rPr>
              <a:t>2</a:t>
            </a:r>
            <a:r>
              <a:rPr lang="zh-CN" altLang="en-US" sz="2400" dirty="0">
                <a:latin typeface="+mn-ea"/>
                <a:hlinkClick r:id="" action="ppaction://noaction"/>
              </a:rPr>
              <a:t>、令牌传递协议</a:t>
            </a:r>
            <a:endParaRPr lang="zh-CN" altLang="en-US" sz="2400" dirty="0">
              <a:latin typeface="+mn-ea"/>
            </a:endParaRPr>
          </a:p>
        </p:txBody>
      </p:sp>
    </p:spTree>
    <p:extLst>
      <p:ext uri="{BB962C8B-B14F-4D97-AF65-F5344CB8AC3E}">
        <p14:creationId xmlns:p14="http://schemas.microsoft.com/office/powerpoint/2010/main" val="1131180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33539">
                                            <p:txEl>
                                              <p:pRg st="4" end="4"/>
                                            </p:txEl>
                                          </p:spTgt>
                                        </p:tgtEl>
                                        <p:attrNameLst>
                                          <p:attrName>style.visibility</p:attrName>
                                        </p:attrNameLst>
                                      </p:cBhvr>
                                      <p:to>
                                        <p:strVal val="visible"/>
                                      </p:to>
                                    </p:set>
                                    <p:animEffect transition="in" filter="blinds(horizontal)">
                                      <p:cBhvr>
                                        <p:cTn id="7" dur="500"/>
                                        <p:tgtEl>
                                          <p:spTgt spid="833539">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33539">
                                            <p:txEl>
                                              <p:pRg st="5" end="5"/>
                                            </p:txEl>
                                          </p:spTgt>
                                        </p:tgtEl>
                                        <p:attrNameLst>
                                          <p:attrName>style.visibility</p:attrName>
                                        </p:attrNameLst>
                                      </p:cBhvr>
                                      <p:to>
                                        <p:strVal val="visible"/>
                                      </p:to>
                                    </p:set>
                                    <p:animEffect transition="in" filter="blinds(horizontal)">
                                      <p:cBhvr>
                                        <p:cTn id="10" dur="500"/>
                                        <p:tgtEl>
                                          <p:spTgt spid="8335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34819"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516B7BFD-6AE2-45B2-AEF5-F0CB7CBA4E4B}"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62</a:t>
            </a:fld>
            <a:endParaRPr lang="en-US" altLang="zh-CN" sz="1200">
              <a:solidFill>
                <a:prstClr val="black"/>
              </a:solidFill>
              <a:latin typeface="Arial" pitchFamily="34" charset="0"/>
              <a:ea typeface="ＭＳ Ｐゴシック" pitchFamily="34" charset="-128"/>
            </a:endParaRPr>
          </a:p>
        </p:txBody>
      </p:sp>
      <p:sp>
        <p:nvSpPr>
          <p:cNvPr id="64521" name="Rectangle 3"/>
          <p:cNvSpPr>
            <a:spLocks noGrp="1" noChangeArrowheads="1"/>
          </p:cNvSpPr>
          <p:nvPr>
            <p:ph type="body" idx="4294967295"/>
          </p:nvPr>
        </p:nvSpPr>
        <p:spPr>
          <a:xfrm>
            <a:off x="833377" y="1302550"/>
            <a:ext cx="5421374" cy="3419921"/>
          </a:xfrm>
          <a:prstGeom prst="rect">
            <a:avLst/>
          </a:prstGeom>
        </p:spPr>
        <p:txBody>
          <a:bodyPr/>
          <a:lstStyle/>
          <a:p>
            <a:pPr>
              <a:lnSpc>
                <a:spcPct val="120000"/>
              </a:lnSpc>
              <a:buFont typeface="Wingdings" pitchFamily="2" charset="2"/>
              <a:buNone/>
            </a:pPr>
            <a:r>
              <a:rPr lang="zh-CN" altLang="en-US" dirty="0">
                <a:solidFill>
                  <a:srgbClr val="990033"/>
                </a:solidFill>
              </a:rPr>
              <a:t>轮询</a:t>
            </a:r>
            <a:r>
              <a:rPr lang="en-US" altLang="zh-CN" dirty="0">
                <a:solidFill>
                  <a:srgbClr val="990033"/>
                </a:solidFill>
              </a:rPr>
              <a:t>(polling):</a:t>
            </a:r>
            <a:r>
              <a:rPr lang="en-US" altLang="zh-CN" b="1" dirty="0">
                <a:solidFill>
                  <a:srgbClr val="990033"/>
                </a:solidFill>
              </a:rPr>
              <a:t> </a:t>
            </a:r>
            <a:endParaRPr lang="en-US" altLang="zh-CN" dirty="0">
              <a:solidFill>
                <a:srgbClr val="990033"/>
              </a:solidFill>
            </a:endParaRPr>
          </a:p>
          <a:p>
            <a:pPr>
              <a:lnSpc>
                <a:spcPct val="120000"/>
              </a:lnSpc>
            </a:pPr>
            <a:r>
              <a:rPr lang="zh-CN" altLang="en-US" dirty="0">
                <a:latin typeface="+mn-ea"/>
              </a:rPr>
              <a:t>主节点“邀请”从节点依次传送</a:t>
            </a:r>
            <a:endParaRPr lang="en-US" altLang="zh-CN" dirty="0">
              <a:latin typeface="+mn-ea"/>
            </a:endParaRPr>
          </a:p>
          <a:p>
            <a:pPr>
              <a:lnSpc>
                <a:spcPct val="120000"/>
              </a:lnSpc>
            </a:pPr>
            <a:r>
              <a:rPr lang="zh-CN" altLang="en-US" dirty="0"/>
              <a:t>问题</a:t>
            </a:r>
            <a:r>
              <a:rPr lang="en-US" altLang="zh-CN" dirty="0"/>
              <a:t>:</a:t>
            </a:r>
          </a:p>
          <a:p>
            <a:pPr lvl="1">
              <a:lnSpc>
                <a:spcPct val="120000"/>
              </a:lnSpc>
            </a:pPr>
            <a:r>
              <a:rPr lang="zh-CN" altLang="en-US" dirty="0"/>
              <a:t>轮询的开销</a:t>
            </a:r>
            <a:endParaRPr lang="en-US" altLang="zh-CN" dirty="0"/>
          </a:p>
          <a:p>
            <a:pPr lvl="1">
              <a:lnSpc>
                <a:spcPct val="120000"/>
              </a:lnSpc>
            </a:pPr>
            <a:r>
              <a:rPr lang="zh-CN" altLang="en-US" dirty="0"/>
              <a:t>延时</a:t>
            </a:r>
            <a:endParaRPr lang="en-US" altLang="zh-CN" dirty="0"/>
          </a:p>
          <a:p>
            <a:pPr lvl="1">
              <a:lnSpc>
                <a:spcPct val="120000"/>
              </a:lnSpc>
            </a:pPr>
            <a:r>
              <a:rPr lang="zh-CN" altLang="en-US" dirty="0"/>
              <a:t>单点故障</a:t>
            </a:r>
            <a:r>
              <a:rPr lang="en-US" altLang="zh-CN" dirty="0"/>
              <a:t>(</a:t>
            </a:r>
            <a:r>
              <a:rPr lang="zh-CN" altLang="en-US" dirty="0"/>
              <a:t>主节点</a:t>
            </a:r>
            <a:r>
              <a:rPr lang="en-US" altLang="zh-CN" dirty="0"/>
              <a:t>)</a:t>
            </a:r>
          </a:p>
        </p:txBody>
      </p:sp>
      <p:sp>
        <p:nvSpPr>
          <p:cNvPr id="64534" name="Rectangle 54"/>
          <p:cNvSpPr>
            <a:spLocks noGrp="1" noChangeArrowheads="1"/>
          </p:cNvSpPr>
          <p:nvPr>
            <p:ph type="title" idx="4294967295"/>
          </p:nvPr>
        </p:nvSpPr>
        <p:spPr>
          <a:xfrm>
            <a:off x="0" y="195263"/>
            <a:ext cx="12192000" cy="1143000"/>
          </a:xfrm>
          <a:prstGeom prst="rect">
            <a:avLst/>
          </a:prstGeom>
        </p:spPr>
        <p:txBody>
          <a:bodyPr/>
          <a:lstStyle/>
          <a:p>
            <a:pPr algn="ctr"/>
            <a:r>
              <a:rPr lang="zh-CN" altLang="en-US" dirty="0"/>
              <a:t>轮流协议</a:t>
            </a:r>
            <a:endParaRPr lang="en-US" altLang="zh-CN" dirty="0"/>
          </a:p>
        </p:txBody>
      </p:sp>
      <p:grpSp>
        <p:nvGrpSpPr>
          <p:cNvPr id="64516" name="Group 55"/>
          <p:cNvGrpSpPr>
            <a:grpSpLocks/>
          </p:cNvGrpSpPr>
          <p:nvPr/>
        </p:nvGrpSpPr>
        <p:grpSpPr bwMode="auto">
          <a:xfrm>
            <a:off x="5865284" y="4154489"/>
            <a:ext cx="1041400" cy="681037"/>
            <a:chOff x="-44" y="1473"/>
            <a:chExt cx="981" cy="1105"/>
          </a:xfrm>
        </p:grpSpPr>
        <p:pic>
          <p:nvPicPr>
            <p:cNvPr id="64549" name="Picture 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50" name="Freeform 5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7" name="Group 58"/>
          <p:cNvGrpSpPr>
            <a:grpSpLocks/>
          </p:cNvGrpSpPr>
          <p:nvPr/>
        </p:nvGrpSpPr>
        <p:grpSpPr bwMode="auto">
          <a:xfrm>
            <a:off x="6254751" y="3549650"/>
            <a:ext cx="1041400" cy="681038"/>
            <a:chOff x="-44" y="1473"/>
            <a:chExt cx="981" cy="1105"/>
          </a:xfrm>
        </p:grpSpPr>
        <p:pic>
          <p:nvPicPr>
            <p:cNvPr id="64547" name="Picture 5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8" name="Freeform 6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8" name="Group 61"/>
          <p:cNvGrpSpPr>
            <a:grpSpLocks/>
          </p:cNvGrpSpPr>
          <p:nvPr/>
        </p:nvGrpSpPr>
        <p:grpSpPr bwMode="auto">
          <a:xfrm>
            <a:off x="6629400" y="2935289"/>
            <a:ext cx="1041400" cy="681037"/>
            <a:chOff x="-44" y="1473"/>
            <a:chExt cx="981" cy="1105"/>
          </a:xfrm>
        </p:grpSpPr>
        <p:pic>
          <p:nvPicPr>
            <p:cNvPr id="64545"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6" name="Freeform 6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19" name="Group 64"/>
          <p:cNvGrpSpPr>
            <a:grpSpLocks/>
          </p:cNvGrpSpPr>
          <p:nvPr/>
        </p:nvGrpSpPr>
        <p:grpSpPr bwMode="auto">
          <a:xfrm>
            <a:off x="7031567" y="2354264"/>
            <a:ext cx="1041400" cy="681037"/>
            <a:chOff x="-44" y="1473"/>
            <a:chExt cx="981" cy="1105"/>
          </a:xfrm>
        </p:grpSpPr>
        <p:pic>
          <p:nvPicPr>
            <p:cNvPr id="64543" name="Picture 6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4" name="Freeform 6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4520" name="Group 67"/>
          <p:cNvGrpSpPr>
            <a:grpSpLocks/>
          </p:cNvGrpSpPr>
          <p:nvPr/>
        </p:nvGrpSpPr>
        <p:grpSpPr bwMode="auto">
          <a:xfrm flipH="1">
            <a:off x="9080500" y="2600325"/>
            <a:ext cx="1041400" cy="681038"/>
            <a:chOff x="-44" y="1473"/>
            <a:chExt cx="981" cy="1105"/>
          </a:xfrm>
        </p:grpSpPr>
        <p:pic>
          <p:nvPicPr>
            <p:cNvPr id="64541" name="Picture 6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2" name="Freeform 6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34826" name="Line 24"/>
          <p:cNvSpPr>
            <a:spLocks noChangeShapeType="1"/>
          </p:cNvSpPr>
          <p:nvPr/>
        </p:nvSpPr>
        <p:spPr bwMode="auto">
          <a:xfrm flipH="1">
            <a:off x="7048500" y="2717800"/>
            <a:ext cx="1236133" cy="1773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27" name="Line 25"/>
          <p:cNvSpPr>
            <a:spLocks noChangeShapeType="1"/>
          </p:cNvSpPr>
          <p:nvPr/>
        </p:nvSpPr>
        <p:spPr bwMode="auto">
          <a:xfrm>
            <a:off x="7903633" y="2768600"/>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28" name="Line 31"/>
          <p:cNvSpPr>
            <a:spLocks noChangeShapeType="1"/>
          </p:cNvSpPr>
          <p:nvPr/>
        </p:nvSpPr>
        <p:spPr bwMode="auto">
          <a:xfrm>
            <a:off x="8102600" y="2982913"/>
            <a:ext cx="1145117" cy="12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29" name="Line 35"/>
          <p:cNvSpPr>
            <a:spLocks noChangeShapeType="1"/>
          </p:cNvSpPr>
          <p:nvPr/>
        </p:nvSpPr>
        <p:spPr bwMode="auto">
          <a:xfrm>
            <a:off x="7541684" y="3297238"/>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30" name="Line 37"/>
          <p:cNvSpPr>
            <a:spLocks noChangeShapeType="1"/>
          </p:cNvSpPr>
          <p:nvPr/>
        </p:nvSpPr>
        <p:spPr bwMode="auto">
          <a:xfrm>
            <a:off x="7179733" y="3825875"/>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31" name="Line 39"/>
          <p:cNvSpPr>
            <a:spLocks noChangeShapeType="1"/>
          </p:cNvSpPr>
          <p:nvPr/>
        </p:nvSpPr>
        <p:spPr bwMode="auto">
          <a:xfrm>
            <a:off x="6817784" y="4354513"/>
            <a:ext cx="3386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34832" name="Text Box 40"/>
          <p:cNvSpPr txBox="1">
            <a:spLocks noChangeArrowheads="1"/>
          </p:cNvSpPr>
          <p:nvPr/>
        </p:nvSpPr>
        <p:spPr bwMode="auto">
          <a:xfrm>
            <a:off x="8851900" y="3222626"/>
            <a:ext cx="966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a:solidFill>
                  <a:prstClr val="black"/>
                </a:solidFill>
                <a:latin typeface="Arial" charset="0"/>
              </a:rPr>
              <a:t>master</a:t>
            </a:r>
          </a:p>
        </p:txBody>
      </p:sp>
      <p:sp>
        <p:nvSpPr>
          <p:cNvPr id="34833" name="Text Box 41"/>
          <p:cNvSpPr txBox="1">
            <a:spLocks noChangeArrowheads="1"/>
          </p:cNvSpPr>
          <p:nvPr/>
        </p:nvSpPr>
        <p:spPr bwMode="auto">
          <a:xfrm>
            <a:off x="5952067" y="4808539"/>
            <a:ext cx="9124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a:solidFill>
                  <a:prstClr val="black"/>
                </a:solidFill>
                <a:latin typeface="Arial" charset="0"/>
              </a:rPr>
              <a:t>slaves</a:t>
            </a:r>
          </a:p>
        </p:txBody>
      </p:sp>
      <p:grpSp>
        <p:nvGrpSpPr>
          <p:cNvPr id="184364" name="Group 44"/>
          <p:cNvGrpSpPr>
            <a:grpSpLocks/>
          </p:cNvGrpSpPr>
          <p:nvPr/>
        </p:nvGrpSpPr>
        <p:grpSpPr bwMode="auto">
          <a:xfrm>
            <a:off x="9097433" y="2636845"/>
            <a:ext cx="747184" cy="338138"/>
            <a:chOff x="4212" y="2864"/>
            <a:chExt cx="353" cy="213"/>
          </a:xfrm>
        </p:grpSpPr>
        <p:sp>
          <p:nvSpPr>
            <p:cNvPr id="34843" name="Rectangle 42"/>
            <p:cNvSpPr>
              <a:spLocks noChangeArrowheads="1"/>
            </p:cNvSpPr>
            <p:nvPr/>
          </p:nvSpPr>
          <p:spPr bwMode="auto">
            <a:xfrm>
              <a:off x="4212" y="2916"/>
              <a:ext cx="353" cy="137"/>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4844" name="Text Box 43"/>
            <p:cNvSpPr txBox="1">
              <a:spLocks noChangeArrowheads="1"/>
            </p:cNvSpPr>
            <p:nvPr/>
          </p:nvSpPr>
          <p:spPr bwMode="auto">
            <a:xfrm>
              <a:off x="4227" y="2864"/>
              <a:ext cx="23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white"/>
                  </a:solidFill>
                  <a:latin typeface="Arial" charset="0"/>
                </a:rPr>
                <a:t>poll</a:t>
              </a:r>
            </a:p>
          </p:txBody>
        </p:sp>
      </p:grpSp>
      <p:grpSp>
        <p:nvGrpSpPr>
          <p:cNvPr id="184368" name="Group 48"/>
          <p:cNvGrpSpPr>
            <a:grpSpLocks/>
          </p:cNvGrpSpPr>
          <p:nvPr/>
        </p:nvGrpSpPr>
        <p:grpSpPr bwMode="auto">
          <a:xfrm>
            <a:off x="6496051" y="3559181"/>
            <a:ext cx="793749" cy="338138"/>
            <a:chOff x="4415" y="2364"/>
            <a:chExt cx="375" cy="213"/>
          </a:xfrm>
        </p:grpSpPr>
        <p:sp>
          <p:nvSpPr>
            <p:cNvPr id="34841" name="Rectangle 46"/>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4842" name="Text Box 47"/>
            <p:cNvSpPr txBox="1">
              <a:spLocks noChangeArrowheads="1"/>
            </p:cNvSpPr>
            <p:nvPr/>
          </p:nvSpPr>
          <p:spPr bwMode="auto">
            <a:xfrm>
              <a:off x="4415" y="2364"/>
              <a:ext cx="2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white"/>
                  </a:solidFill>
                  <a:latin typeface="Arial" charset="0"/>
                </a:rPr>
                <a:t>data</a:t>
              </a:r>
            </a:p>
          </p:txBody>
        </p:sp>
      </p:grpSp>
      <p:grpSp>
        <p:nvGrpSpPr>
          <p:cNvPr id="184369" name="Group 49"/>
          <p:cNvGrpSpPr>
            <a:grpSpLocks/>
          </p:cNvGrpSpPr>
          <p:nvPr/>
        </p:nvGrpSpPr>
        <p:grpSpPr bwMode="auto">
          <a:xfrm>
            <a:off x="7171267" y="2441581"/>
            <a:ext cx="793751" cy="338138"/>
            <a:chOff x="4415" y="2364"/>
            <a:chExt cx="375" cy="213"/>
          </a:xfrm>
        </p:grpSpPr>
        <p:sp>
          <p:nvSpPr>
            <p:cNvPr id="34839" name="Rectangle 50"/>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34840" name="Text Box 51"/>
            <p:cNvSpPr txBox="1">
              <a:spLocks noChangeArrowheads="1"/>
            </p:cNvSpPr>
            <p:nvPr/>
          </p:nvSpPr>
          <p:spPr bwMode="auto">
            <a:xfrm>
              <a:off x="4415" y="2364"/>
              <a:ext cx="2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white"/>
                  </a:solidFill>
                  <a:latin typeface="Arial" charset="0"/>
                </a:rPr>
                <a:t>data</a:t>
              </a:r>
            </a:p>
          </p:txBody>
        </p:sp>
      </p:grpSp>
    </p:spTree>
    <p:extLst>
      <p:ext uri="{BB962C8B-B14F-4D97-AF65-F5344CB8AC3E}">
        <p14:creationId xmlns:p14="http://schemas.microsoft.com/office/powerpoint/2010/main" val="4174164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64"/>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nodeType="afterEffect">
                                  <p:stCondLst>
                                    <p:cond delay="0"/>
                                  </p:stCondLst>
                                  <p:childTnLst>
                                    <p:animMotion origin="layout" path="M -3.33333E-6 -1.85185E-6 L -0.09254 -1.85185E-6 L -0.07882 -0.03495 L -0.1526 -0.03495 " pathEditMode="relative" ptsTypes="AAAA">
                                      <p:cBhvr>
                                        <p:cTn id="9" dur="2000" fill="hold"/>
                                        <p:tgtEl>
                                          <p:spTgt spid="184364"/>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nodeType="afterEffect">
                                  <p:stCondLst>
                                    <p:cond delay="0"/>
                                  </p:stCondLst>
                                  <p:childTnLst>
                                    <p:set>
                                      <p:cBhvr>
                                        <p:cTn id="12" dur="1" fill="hold">
                                          <p:stCondLst>
                                            <p:cond delay="0"/>
                                          </p:stCondLst>
                                        </p:cTn>
                                        <p:tgtEl>
                                          <p:spTgt spid="184364"/>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nodeType="afterEffect">
                                  <p:stCondLst>
                                    <p:cond delay="0"/>
                                  </p:stCondLst>
                                  <p:childTnLst>
                                    <p:set>
                                      <p:cBhvr>
                                        <p:cTn id="15" dur="1" fill="hold">
                                          <p:stCondLst>
                                            <p:cond delay="0"/>
                                          </p:stCondLst>
                                        </p:cTn>
                                        <p:tgtEl>
                                          <p:spTgt spid="184369"/>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nodeType="afterEffect">
                                  <p:stCondLst>
                                    <p:cond delay="0"/>
                                  </p:stCondLst>
                                  <p:childTnLst>
                                    <p:animMotion origin="layout" path="M -5.55556E-7 -7.40741E-7 L 0.07119 -0.00162 L 0.0599 0.03171 L 0.15122 0.03009 " pathEditMode="relative" ptsTypes="AAAA">
                                      <p:cBhvr>
                                        <p:cTn id="18" dur="2000" fill="hold"/>
                                        <p:tgtEl>
                                          <p:spTgt spid="184369"/>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nodeType="afterEffect">
                                  <p:stCondLst>
                                    <p:cond delay="0"/>
                                  </p:stCondLst>
                                  <p:childTnLst>
                                    <p:set>
                                      <p:cBhvr>
                                        <p:cTn id="21" dur="1" fill="hold">
                                          <p:stCondLst>
                                            <p:cond delay="0"/>
                                          </p:stCondLst>
                                        </p:cTn>
                                        <p:tgtEl>
                                          <p:spTgt spid="184369"/>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84364"/>
                                        </p:tgtEl>
                                        <p:attrNameLst>
                                          <p:attrName>style.visibility</p:attrName>
                                        </p:attrNameLst>
                                      </p:cBhvr>
                                      <p:to>
                                        <p:strVal val="visible"/>
                                      </p:to>
                                    </p:set>
                                  </p:childTnLst>
                                </p:cTn>
                              </p:par>
                            </p:childTnLst>
                          </p:cTn>
                        </p:par>
                        <p:par>
                          <p:cTn id="26" fill="hold" nodeType="afterGroup">
                            <p:stCondLst>
                              <p:cond delay="0"/>
                            </p:stCondLst>
                            <p:childTnLst>
                              <p:par>
                                <p:cTn id="27" presetID="0" presetClass="path" presetSubtype="0" accel="50000" decel="50000" fill="hold" nodeType="afterEffect">
                                  <p:stCondLst>
                                    <p:cond delay="0"/>
                                  </p:stCondLst>
                                  <p:childTnLst>
                                    <p:animMotion origin="layout" path="M -3.88889E-6 -1.85185E-6 L -0.08872 -1.85185E-6 L -0.14375 0.14167 L -0.21753 0.14167 " pathEditMode="relative" ptsTypes="AAAA">
                                      <p:cBhvr>
                                        <p:cTn id="28" dur="2000" fill="hold"/>
                                        <p:tgtEl>
                                          <p:spTgt spid="184364"/>
                                        </p:tgtEl>
                                        <p:attrNameLst>
                                          <p:attrName>ppt_x</p:attrName>
                                          <p:attrName>ppt_y</p:attrName>
                                        </p:attrNameLst>
                                      </p:cBhvr>
                                    </p:animMotion>
                                  </p:childTnLst>
                                </p:cTn>
                              </p:par>
                            </p:childTnLst>
                          </p:cTn>
                        </p:par>
                        <p:par>
                          <p:cTn id="29" fill="hold" nodeType="afterGroup">
                            <p:stCondLst>
                              <p:cond delay="2000"/>
                            </p:stCondLst>
                            <p:childTnLst>
                              <p:par>
                                <p:cTn id="30" presetID="1" presetClass="exit" presetSubtype="0" fill="hold" nodeType="afterEffect">
                                  <p:stCondLst>
                                    <p:cond delay="0"/>
                                  </p:stCondLst>
                                  <p:childTnLst>
                                    <p:set>
                                      <p:cBhvr>
                                        <p:cTn id="31" dur="1" fill="hold">
                                          <p:stCondLst>
                                            <p:cond delay="0"/>
                                          </p:stCondLst>
                                        </p:cTn>
                                        <p:tgtEl>
                                          <p:spTgt spid="184364"/>
                                        </p:tgtEl>
                                        <p:attrNameLst>
                                          <p:attrName>style.visibility</p:attrName>
                                        </p:attrNameLst>
                                      </p:cBhvr>
                                      <p:to>
                                        <p:strVal val="hidden"/>
                                      </p:to>
                                    </p:set>
                                  </p:childTnLst>
                                </p:cTn>
                              </p:par>
                            </p:childTnLst>
                          </p:cTn>
                        </p:par>
                        <p:par>
                          <p:cTn id="32" fill="hold" nodeType="afterGroup">
                            <p:stCondLst>
                              <p:cond delay="2000"/>
                            </p:stCondLst>
                            <p:childTnLst>
                              <p:par>
                                <p:cTn id="33" presetID="1" presetClass="entr" presetSubtype="0" fill="hold" nodeType="afterEffect">
                                  <p:stCondLst>
                                    <p:cond delay="0"/>
                                  </p:stCondLst>
                                  <p:childTnLst>
                                    <p:set>
                                      <p:cBhvr>
                                        <p:cTn id="34" dur="1" fill="hold">
                                          <p:stCondLst>
                                            <p:cond delay="0"/>
                                          </p:stCondLst>
                                        </p:cTn>
                                        <p:tgtEl>
                                          <p:spTgt spid="184368"/>
                                        </p:tgtEl>
                                        <p:attrNameLst>
                                          <p:attrName>style.visibility</p:attrName>
                                        </p:attrNameLst>
                                      </p:cBhvr>
                                      <p:to>
                                        <p:strVal val="visible"/>
                                      </p:to>
                                    </p:set>
                                  </p:childTnLst>
                                </p:cTn>
                              </p:par>
                            </p:childTnLst>
                          </p:cTn>
                        </p:par>
                        <p:par>
                          <p:cTn id="35" fill="hold" nodeType="afterGroup">
                            <p:stCondLst>
                              <p:cond delay="2000"/>
                            </p:stCondLst>
                            <p:childTnLst>
                              <p:par>
                                <p:cTn id="36" presetID="0" presetClass="path" presetSubtype="0" accel="50000" decel="50000" fill="hold" nodeType="afterEffect">
                                  <p:stCondLst>
                                    <p:cond delay="0"/>
                                  </p:stCondLst>
                                  <p:childTnLst>
                                    <p:animMotion origin="layout" path="M 1.66667E-6 6.2963E-6 L 0.07135 -0.00161 L 0.11754 -0.13171 L 0.21129 -0.13333 " pathEditMode="relative" ptsTypes="AAAA">
                                      <p:cBhvr>
                                        <p:cTn id="37" dur="2000" fill="hold"/>
                                        <p:tgtEl>
                                          <p:spTgt spid="184368"/>
                                        </p:tgtEl>
                                        <p:attrNameLst>
                                          <p:attrName>ppt_x</p:attrName>
                                          <p:attrName>ppt_y</p:attrName>
                                        </p:attrNameLst>
                                      </p:cBhvr>
                                    </p:animMotion>
                                  </p:childTnLst>
                                </p:cTn>
                              </p:par>
                            </p:childTnLst>
                          </p:cTn>
                        </p:par>
                        <p:par>
                          <p:cTn id="38" fill="hold" nodeType="afterGroup">
                            <p:stCondLst>
                              <p:cond delay="4000"/>
                            </p:stCondLst>
                            <p:childTnLst>
                              <p:par>
                                <p:cTn id="39" presetID="1" presetClass="exit" presetSubtype="0" fill="hold" nodeType="afterEffect">
                                  <p:stCondLst>
                                    <p:cond delay="0"/>
                                  </p:stCondLst>
                                  <p:childTnLst>
                                    <p:set>
                                      <p:cBhvr>
                                        <p:cTn id="40" dur="1" fill="hold">
                                          <p:stCondLst>
                                            <p:cond delay="0"/>
                                          </p:stCondLst>
                                        </p:cTn>
                                        <p:tgtEl>
                                          <p:spTgt spid="1843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35843"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B94949C-1853-49EF-8D43-40ACD020DD4F}"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63</a:t>
            </a:fld>
            <a:endParaRPr lang="en-US" altLang="zh-CN" sz="1200">
              <a:solidFill>
                <a:prstClr val="black"/>
              </a:solidFill>
              <a:latin typeface="Arial" pitchFamily="34" charset="0"/>
              <a:ea typeface="ＭＳ Ｐゴシック" pitchFamily="34" charset="-128"/>
            </a:endParaRPr>
          </a:p>
        </p:txBody>
      </p:sp>
      <p:sp>
        <p:nvSpPr>
          <p:cNvPr id="65551" name="Rectangle 20"/>
          <p:cNvSpPr>
            <a:spLocks noGrp="1" noChangeArrowheads="1"/>
          </p:cNvSpPr>
          <p:nvPr>
            <p:ph type="title" idx="4294967295"/>
          </p:nvPr>
        </p:nvSpPr>
        <p:spPr>
          <a:xfrm>
            <a:off x="0" y="195263"/>
            <a:ext cx="12049246" cy="1143000"/>
          </a:xfrm>
          <a:prstGeom prst="rect">
            <a:avLst/>
          </a:prstGeom>
        </p:spPr>
        <p:txBody>
          <a:bodyPr/>
          <a:lstStyle/>
          <a:p>
            <a:pPr algn="ctr"/>
            <a:r>
              <a:rPr lang="zh-CN" altLang="en-US" dirty="0"/>
              <a:t>轮流协议</a:t>
            </a:r>
            <a:endParaRPr lang="en-US" altLang="zh-CN" dirty="0"/>
          </a:p>
        </p:txBody>
      </p:sp>
      <p:grpSp>
        <p:nvGrpSpPr>
          <p:cNvPr id="65540" name="Group 21"/>
          <p:cNvGrpSpPr>
            <a:grpSpLocks/>
          </p:cNvGrpSpPr>
          <p:nvPr/>
        </p:nvGrpSpPr>
        <p:grpSpPr bwMode="auto">
          <a:xfrm>
            <a:off x="9639300" y="3667125"/>
            <a:ext cx="1041400" cy="681038"/>
            <a:chOff x="-44" y="1473"/>
            <a:chExt cx="981" cy="1105"/>
          </a:xfrm>
        </p:grpSpPr>
        <p:pic>
          <p:nvPicPr>
            <p:cNvPr id="65558" name="Picture 2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9" name="Freeform 2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1" name="Group 24"/>
          <p:cNvGrpSpPr>
            <a:grpSpLocks/>
          </p:cNvGrpSpPr>
          <p:nvPr/>
        </p:nvGrpSpPr>
        <p:grpSpPr bwMode="auto">
          <a:xfrm>
            <a:off x="6019800" y="3624264"/>
            <a:ext cx="1041400" cy="681037"/>
            <a:chOff x="-44" y="1473"/>
            <a:chExt cx="981" cy="1105"/>
          </a:xfrm>
        </p:grpSpPr>
        <p:pic>
          <p:nvPicPr>
            <p:cNvPr id="65556" name="Picture 2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7" name="Freeform 2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2" name="Group 27"/>
          <p:cNvGrpSpPr>
            <a:grpSpLocks/>
          </p:cNvGrpSpPr>
          <p:nvPr/>
        </p:nvGrpSpPr>
        <p:grpSpPr bwMode="auto">
          <a:xfrm>
            <a:off x="7776633" y="1960564"/>
            <a:ext cx="1041400" cy="681037"/>
            <a:chOff x="-44" y="1473"/>
            <a:chExt cx="981" cy="1105"/>
          </a:xfrm>
        </p:grpSpPr>
        <p:pic>
          <p:nvPicPr>
            <p:cNvPr id="65554"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5" name="Freeform 2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5543" name="Group 30"/>
          <p:cNvGrpSpPr>
            <a:grpSpLocks/>
          </p:cNvGrpSpPr>
          <p:nvPr/>
        </p:nvGrpSpPr>
        <p:grpSpPr bwMode="auto">
          <a:xfrm>
            <a:off x="7848600" y="5408614"/>
            <a:ext cx="1041400" cy="681037"/>
            <a:chOff x="-44" y="1473"/>
            <a:chExt cx="981" cy="1105"/>
          </a:xfrm>
        </p:grpSpPr>
        <p:pic>
          <p:nvPicPr>
            <p:cNvPr id="65552"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3" name="Freeform 3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35848" name="Rectangle 4"/>
          <p:cNvSpPr>
            <a:spLocks noChangeArrowheads="1"/>
          </p:cNvSpPr>
          <p:nvPr/>
        </p:nvSpPr>
        <p:spPr bwMode="auto">
          <a:xfrm>
            <a:off x="783167" y="1408355"/>
            <a:ext cx="500591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0000"/>
              </a:lnSpc>
              <a:buClr>
                <a:srgbClr val="000099"/>
              </a:buClr>
              <a:buSzPct val="65000"/>
              <a:buFont typeface="Wingdings" pitchFamily="2" charset="2"/>
              <a:buNone/>
            </a:pPr>
            <a:r>
              <a:rPr lang="zh-CN" altLang="en-US" dirty="0">
                <a:solidFill>
                  <a:srgbClr val="990033"/>
                </a:solidFill>
                <a:latin typeface="Microsoft YaHei"/>
                <a:ea typeface="Microsoft YaHei"/>
              </a:rPr>
              <a:t>令牌传递</a:t>
            </a:r>
            <a:r>
              <a:rPr lang="en-US" altLang="zh-CN" dirty="0">
                <a:solidFill>
                  <a:srgbClr val="990033"/>
                </a:solidFill>
                <a:latin typeface="Microsoft YaHei"/>
                <a:ea typeface="Microsoft YaHei"/>
              </a:rPr>
              <a:t>(token passing):</a:t>
            </a:r>
            <a:endParaRPr lang="en-US" altLang="zh-CN" b="1" dirty="0">
              <a:solidFill>
                <a:srgbClr val="990033"/>
              </a:solidFill>
              <a:latin typeface="Microsoft YaHei"/>
              <a:ea typeface="Microsoft YaHei"/>
            </a:endParaRPr>
          </a:p>
          <a:p>
            <a:pPr>
              <a:lnSpc>
                <a:spcPct val="120000"/>
              </a:lnSpc>
              <a:buClr>
                <a:srgbClr val="000099"/>
              </a:buClr>
              <a:buSzPct val="65000"/>
              <a:buFont typeface="Wingdings" panose="05000000000000000000" pitchFamily="2" charset="2"/>
              <a:buChar char="l"/>
            </a:pPr>
            <a:r>
              <a:rPr lang="zh-CN" altLang="en-US" dirty="0">
                <a:solidFill>
                  <a:prstClr val="black"/>
                </a:solidFill>
                <a:latin typeface="Microsoft YaHei"/>
                <a:ea typeface="Microsoft YaHei"/>
              </a:rPr>
              <a:t>控制令牌顺序从一个节点传递到下一个节点。</a:t>
            </a:r>
            <a:endParaRPr lang="en-US" altLang="zh-CN" dirty="0">
              <a:solidFill>
                <a:prstClr val="black"/>
              </a:solidFill>
              <a:latin typeface="Microsoft YaHei"/>
              <a:ea typeface="Microsoft YaHei"/>
            </a:endParaRPr>
          </a:p>
          <a:p>
            <a:pPr>
              <a:lnSpc>
                <a:spcPct val="120000"/>
              </a:lnSpc>
              <a:buClr>
                <a:srgbClr val="000099"/>
              </a:buClr>
              <a:buSzPct val="65000"/>
              <a:buFont typeface="Wingdings" panose="05000000000000000000" pitchFamily="2" charset="2"/>
              <a:buChar char="l"/>
            </a:pPr>
            <a:r>
              <a:rPr lang="zh-CN" altLang="en-US" dirty="0">
                <a:solidFill>
                  <a:prstClr val="black"/>
                </a:solidFill>
                <a:latin typeface="Microsoft YaHei"/>
                <a:ea typeface="Microsoft YaHei"/>
              </a:rPr>
              <a:t>问题</a:t>
            </a:r>
            <a:r>
              <a:rPr lang="en-US" altLang="zh-CN" dirty="0">
                <a:solidFill>
                  <a:prstClr val="black"/>
                </a:solidFill>
                <a:latin typeface="Microsoft YaHei"/>
                <a:ea typeface="Microsoft YaHei"/>
              </a:rPr>
              <a:t>:</a:t>
            </a:r>
          </a:p>
          <a:p>
            <a:pPr lvl="1">
              <a:lnSpc>
                <a:spcPct val="120000"/>
              </a:lnSpc>
              <a:buClr>
                <a:srgbClr val="000099"/>
              </a:buClr>
              <a:buSzTx/>
              <a:buFont typeface="Wingdings" pitchFamily="2" charset="2"/>
              <a:buChar char="§"/>
            </a:pPr>
            <a:r>
              <a:rPr lang="zh-CN" altLang="en-US" dirty="0">
                <a:solidFill>
                  <a:prstClr val="black"/>
                </a:solidFill>
                <a:latin typeface="Microsoft YaHei"/>
                <a:ea typeface="Microsoft YaHei"/>
              </a:rPr>
              <a:t>令牌开销</a:t>
            </a:r>
            <a:endParaRPr lang="en-US" altLang="zh-CN" dirty="0">
              <a:solidFill>
                <a:prstClr val="black"/>
              </a:solidFill>
              <a:latin typeface="Microsoft YaHei"/>
              <a:ea typeface="Microsoft YaHei"/>
            </a:endParaRPr>
          </a:p>
          <a:p>
            <a:pPr lvl="1">
              <a:lnSpc>
                <a:spcPct val="120000"/>
              </a:lnSpc>
              <a:buClr>
                <a:srgbClr val="000099"/>
              </a:buClr>
              <a:buSzTx/>
              <a:buFont typeface="Wingdings" pitchFamily="2" charset="2"/>
              <a:buChar char="§"/>
            </a:pPr>
            <a:r>
              <a:rPr lang="zh-CN" altLang="en-US" dirty="0">
                <a:solidFill>
                  <a:prstClr val="black"/>
                </a:solidFill>
                <a:latin typeface="Microsoft YaHei"/>
                <a:ea typeface="Microsoft YaHei"/>
              </a:rPr>
              <a:t>延时</a:t>
            </a:r>
            <a:endParaRPr lang="en-US" altLang="zh-CN" dirty="0">
              <a:solidFill>
                <a:prstClr val="black"/>
              </a:solidFill>
              <a:latin typeface="Microsoft YaHei"/>
              <a:ea typeface="Microsoft YaHei"/>
            </a:endParaRPr>
          </a:p>
          <a:p>
            <a:pPr lvl="1">
              <a:lnSpc>
                <a:spcPct val="120000"/>
              </a:lnSpc>
              <a:buClr>
                <a:srgbClr val="000099"/>
              </a:buClr>
              <a:buSzTx/>
              <a:buFont typeface="Wingdings" pitchFamily="2" charset="2"/>
              <a:buChar char="§"/>
            </a:pPr>
            <a:r>
              <a:rPr lang="zh-CN" altLang="en-US" dirty="0">
                <a:solidFill>
                  <a:prstClr val="black"/>
                </a:solidFill>
                <a:latin typeface="Microsoft YaHei"/>
                <a:ea typeface="Microsoft YaHei"/>
              </a:rPr>
              <a:t>单点失效</a:t>
            </a:r>
            <a:r>
              <a:rPr lang="en-US" altLang="zh-CN" dirty="0">
                <a:solidFill>
                  <a:prstClr val="black"/>
                </a:solidFill>
                <a:latin typeface="Microsoft YaHei"/>
                <a:ea typeface="Microsoft YaHei"/>
              </a:rPr>
              <a:t>(token)</a:t>
            </a:r>
          </a:p>
          <a:p>
            <a:pPr>
              <a:lnSpc>
                <a:spcPct val="120000"/>
              </a:lnSpc>
              <a:buClr>
                <a:srgbClr val="000099"/>
              </a:buClr>
              <a:buSzPct val="65000"/>
              <a:buFont typeface="Wingdings" pitchFamily="2" charset="2"/>
              <a:buNone/>
            </a:pPr>
            <a:r>
              <a:rPr lang="en-US" altLang="zh-CN" dirty="0">
                <a:solidFill>
                  <a:prstClr val="black"/>
                </a:solidFill>
                <a:latin typeface="Microsoft YaHei"/>
                <a:ea typeface="Microsoft YaHei"/>
              </a:rPr>
              <a:t> </a:t>
            </a:r>
          </a:p>
        </p:txBody>
      </p:sp>
      <p:sp>
        <p:nvSpPr>
          <p:cNvPr id="35849" name="Oval 8"/>
          <p:cNvSpPr>
            <a:spLocks noChangeArrowheads="1"/>
          </p:cNvSpPr>
          <p:nvPr/>
        </p:nvSpPr>
        <p:spPr bwMode="auto">
          <a:xfrm>
            <a:off x="7147985" y="2617789"/>
            <a:ext cx="2728383" cy="27781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672780" name="Rectangle 12"/>
          <p:cNvSpPr>
            <a:spLocks noChangeArrowheads="1"/>
          </p:cNvSpPr>
          <p:nvPr/>
        </p:nvSpPr>
        <p:spPr bwMode="auto">
          <a:xfrm>
            <a:off x="8274051" y="1725614"/>
            <a:ext cx="366183" cy="320675"/>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ＭＳ Ｐゴシック" charset="0"/>
              </a:rPr>
              <a:t>T</a:t>
            </a:r>
          </a:p>
        </p:txBody>
      </p:sp>
      <p:sp>
        <p:nvSpPr>
          <p:cNvPr id="672783" name="Rectangle 15"/>
          <p:cNvSpPr>
            <a:spLocks noChangeArrowheads="1"/>
          </p:cNvSpPr>
          <p:nvPr/>
        </p:nvSpPr>
        <p:spPr bwMode="auto">
          <a:xfrm>
            <a:off x="7933268" y="6008689"/>
            <a:ext cx="1081617" cy="32067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ＭＳ Ｐゴシック" charset="0"/>
              </a:rPr>
              <a:t>data</a:t>
            </a:r>
          </a:p>
        </p:txBody>
      </p:sp>
      <p:sp>
        <p:nvSpPr>
          <p:cNvPr id="672784" name="Text Box 16"/>
          <p:cNvSpPr txBox="1">
            <a:spLocks noChangeArrowheads="1"/>
          </p:cNvSpPr>
          <p:nvPr/>
        </p:nvSpPr>
        <p:spPr bwMode="auto">
          <a:xfrm>
            <a:off x="5789084" y="3079750"/>
            <a:ext cx="10182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(nothing</a:t>
            </a:r>
          </a:p>
          <a:p>
            <a:pPr>
              <a:defRPr/>
            </a:pPr>
            <a:r>
              <a:rPr lang="en-US" i="0">
                <a:solidFill>
                  <a:prstClr val="black"/>
                </a:solidFill>
                <a:latin typeface="Arial" charset="0"/>
              </a:rPr>
              <a:t>to send)</a:t>
            </a:r>
          </a:p>
        </p:txBody>
      </p:sp>
      <p:sp>
        <p:nvSpPr>
          <p:cNvPr id="672785" name="Rectangle 17"/>
          <p:cNvSpPr>
            <a:spLocks noChangeArrowheads="1"/>
          </p:cNvSpPr>
          <p:nvPr/>
        </p:nvSpPr>
        <p:spPr bwMode="auto">
          <a:xfrm>
            <a:off x="6451600" y="3743326"/>
            <a:ext cx="366184" cy="320675"/>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prstClr val="white"/>
                </a:solidFill>
                <a:ea typeface="ＭＳ Ｐゴシック" charset="0"/>
              </a:rPr>
              <a:t>T</a:t>
            </a:r>
          </a:p>
        </p:txBody>
      </p:sp>
    </p:spTree>
    <p:extLst>
      <p:ext uri="{BB962C8B-B14F-4D97-AF65-F5344CB8AC3E}">
        <p14:creationId xmlns:p14="http://schemas.microsoft.com/office/powerpoint/2010/main" val="685197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105 0.03657 C 0.00694 0.06435 0.00121 0.09282 0.00139 0.10509 C 0.00156 0.11736 0.00659 0.10694 0.00017 0.10995 C -0.00625 0.11296 -0.02361 0.11273 -0.03733 0.12338 C -0.05105 0.13403 -0.06945 0.14444 -0.0823 0.17338 C -0.09514 0.20231 -0.1033 0.27847 -0.11476 0.29676 C -0.12622 0.31505 -0.14341 0.28611 -0.15105 0.28333 " pathEditMode="relative" rAng="0" ptsTypes="aaaaaaa">
                                      <p:cBhvr>
                                        <p:cTn id="6" dur="2000" fill="hold"/>
                                        <p:tgtEl>
                                          <p:spTgt spid="672780"/>
                                        </p:tgtEl>
                                        <p:attrNameLst>
                                          <p:attrName>ppt_x</p:attrName>
                                          <p:attrName>ppt_y</p:attrName>
                                        </p:attrNameLst>
                                      </p:cBhvr>
                                      <p:rCtr x="-7101" y="13912"/>
                                    </p:animMotion>
                                  </p:childTnLst>
                                </p:cTn>
                              </p:par>
                            </p:childTnLst>
                          </p:cTn>
                        </p:par>
                        <p:par>
                          <p:cTn id="7" fill="hold" nodeType="afterGroup">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672784"/>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672780"/>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2785"/>
                                        </p:tgtEl>
                                        <p:attrNameLst>
                                          <p:attrName>style.visibility</p:attrName>
                                        </p:attrNameLst>
                                      </p:cBhvr>
                                      <p:to>
                                        <p:strVal val="visible"/>
                                      </p:to>
                                    </p:set>
                                  </p:childTnLst>
                                </p:cTn>
                              </p:par>
                            </p:childTnLst>
                          </p:cTn>
                        </p:par>
                        <p:par>
                          <p:cTn id="17" fill="hold" nodeType="afterGroup">
                            <p:stCondLst>
                              <p:cond delay="0"/>
                            </p:stCondLst>
                            <p:childTnLst>
                              <p:par>
                                <p:cTn id="18" presetID="0" presetClass="path" presetSubtype="0" accel="50000" decel="50000" fill="hold" grpId="1" nodeType="afterEffect">
                                  <p:stCondLst>
                                    <p:cond delay="0"/>
                                  </p:stCondLst>
                                  <p:childTnLst>
                                    <p:animMotion origin="layout" path="M 0.0 0.0 C 0.01354 -0.0044 0.02708 -0.0088 0.03506 0.00671 C 0.04305 0.02222 0.04236 0.06875 0.04756 0.09328 C 0.05277 0.11782 0.05538 0.13402 0.06631 0.15347 C 0.07725 0.17291 0.09982 0.19861 0.11371 0.20995 C 0.1276 0.22129 0.1434 0.20926 0.15 0.22176 C 0.15659 0.23426 0.1552 0.25949 0.15381 0.28495 " pathEditMode="relative" ptsTypes="aaaaaaA">
                                      <p:cBhvr>
                                        <p:cTn id="19" dur="2000" fill="hold"/>
                                        <p:tgtEl>
                                          <p:spTgt spid="672785"/>
                                        </p:tgtEl>
                                        <p:attrNameLst>
                                          <p:attrName>ppt_x</p:attrName>
                                          <p:attrName>ppt_y</p:attrName>
                                        </p:attrNameLst>
                                      </p:cBhvr>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grpId="0" nodeType="clickEffect">
                                  <p:stCondLst>
                                    <p:cond delay="0"/>
                                  </p:stCondLst>
                                  <p:childTnLst>
                                    <p:animMotion origin="layout" path="M 0.01875 -0.02431 C 0.01319 -0.0581 0.00763 -0.09167 0.01371 -0.10926 C 0.01979 -0.12685 0.04114 -0.11273 0.05503 -0.1294 C 0.06892 -0.14607 0.0875 -0.1794 0.09756 -0.20926 C 0.10763 -0.23912 0.11371 -0.27824 0.1151 -0.30926 C 0.11649 -0.34028 0.11371 -0.36783 0.10625 -0.39607 C 0.09878 -0.42431 0.08454 -0.45949 0.06996 -0.4794 C 0.05538 -0.49931 0.03142 -0.50996 0.01875 -0.51598 C 0.00607 -0.52199 0.0052 -0.51875 -0.00625 -0.51598 C -0.01771 -0.5132 -0.03698 -0.51135 -0.05 -0.49931 C -0.06303 -0.48727 -0.07605 -0.46343 -0.0849 -0.44422 C -0.09375 -0.425 -0.10018 -0.4044 -0.10365 -0.38426 C -0.10712 -0.36412 -0.10556 -0.34375 -0.10625 -0.32269 C -0.10695 -0.30162 -0.11025 -0.27801 -0.10747 -0.25764 C -0.10469 -0.23727 -0.09705 -0.21852 -0.08994 -0.20093 C -0.08282 -0.18334 -0.07553 -0.1669 -0.06494 -0.15255 C -0.05434 -0.1382 -0.03768 -0.12107 -0.02622 -0.11435 C -0.01476 -0.10764 -0.00174 -0.11806 0.00381 -0.11273 C 0.00937 -0.10741 0.00677 -0.09931 0.00746 -0.08264 C 0.00816 -0.06598 0.00781 -0.03935 0.00746 -0.01273 " pathEditMode="relative" rAng="0" ptsTypes="aaaaaaaaaaaaaaaaaaaA">
                                      <p:cBhvr>
                                        <p:cTn id="23" dur="2000" fill="hold"/>
                                        <p:tgtEl>
                                          <p:spTgt spid="672783"/>
                                        </p:tgtEl>
                                        <p:attrNameLst>
                                          <p:attrName>ppt_x</p:attrName>
                                          <p:attrName>ppt_y</p:attrName>
                                        </p:attrNameLst>
                                      </p:cBhvr>
                                      <p:rCtr x="-1563" y="-24306"/>
                                    </p:animMotion>
                                  </p:childTnLst>
                                </p:cTn>
                              </p:par>
                            </p:childTnLst>
                          </p:cTn>
                        </p:par>
                        <p:par>
                          <p:cTn id="24" fill="hold" nodeType="afterGroup">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6727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80" grpId="0" animBg="1"/>
      <p:bldP spid="672780" grpId="1" animBg="1"/>
      <p:bldP spid="672783" grpId="0" animBg="1"/>
      <p:bldP spid="672783" grpId="1" animBg="1"/>
      <p:bldP spid="672784" grpId="0"/>
      <p:bldP spid="672785" grpId="0" animBg="1"/>
      <p:bldP spid="67278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3789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3698F2C-8CBE-408E-B85D-96F9E5C30A22}"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64</a:t>
            </a:fld>
            <a:endParaRPr lang="en-US" altLang="zh-CN" sz="1200">
              <a:solidFill>
                <a:prstClr val="black"/>
              </a:solidFill>
              <a:latin typeface="Arial" pitchFamily="34" charset="0"/>
              <a:ea typeface="ＭＳ Ｐゴシック" pitchFamily="34" charset="-128"/>
            </a:endParaRPr>
          </a:p>
        </p:txBody>
      </p:sp>
      <p:sp>
        <p:nvSpPr>
          <p:cNvPr id="66565" name="Rectangle 2"/>
          <p:cNvSpPr>
            <a:spLocks noGrp="1" noChangeArrowheads="1"/>
          </p:cNvSpPr>
          <p:nvPr>
            <p:ph type="title" idx="4294967295"/>
          </p:nvPr>
        </p:nvSpPr>
        <p:spPr>
          <a:xfrm>
            <a:off x="0" y="228600"/>
            <a:ext cx="12192000" cy="1143000"/>
          </a:xfrm>
          <a:prstGeom prst="rect">
            <a:avLst/>
          </a:prstGeom>
        </p:spPr>
        <p:txBody>
          <a:bodyPr/>
          <a:lstStyle/>
          <a:p>
            <a:pPr algn="ctr"/>
            <a:r>
              <a:rPr lang="zh-CN" altLang="en-US" dirty="0">
                <a:latin typeface="+mj-ea"/>
              </a:rPr>
              <a:t>多路访问控制协议的总结</a:t>
            </a:r>
            <a:endParaRPr lang="en-US" altLang="zh-CN" dirty="0">
              <a:latin typeface="+mj-ea"/>
            </a:endParaRPr>
          </a:p>
        </p:txBody>
      </p:sp>
      <p:sp>
        <p:nvSpPr>
          <p:cNvPr id="66566" name="Rectangle 3"/>
          <p:cNvSpPr>
            <a:spLocks noGrp="1" noChangeArrowheads="1"/>
          </p:cNvSpPr>
          <p:nvPr>
            <p:ph type="body" idx="4294967295"/>
          </p:nvPr>
        </p:nvSpPr>
        <p:spPr>
          <a:xfrm>
            <a:off x="949124" y="1160362"/>
            <a:ext cx="10363200" cy="4835324"/>
          </a:xfrm>
          <a:prstGeom prst="rect">
            <a:avLst/>
          </a:prstGeom>
        </p:spPr>
        <p:txBody>
          <a:bodyPr/>
          <a:lstStyle/>
          <a:p>
            <a:pPr>
              <a:lnSpc>
                <a:spcPct val="120000"/>
              </a:lnSpc>
            </a:pPr>
            <a:r>
              <a:rPr lang="zh-CN" altLang="en-US" sz="2400" b="1" dirty="0">
                <a:solidFill>
                  <a:srgbClr val="990033"/>
                </a:solidFill>
                <a:latin typeface="+mn-ea"/>
              </a:rPr>
              <a:t>信道划分</a:t>
            </a:r>
            <a:r>
              <a:rPr lang="zh-CN" altLang="en-US" sz="2400" dirty="0">
                <a:solidFill>
                  <a:srgbClr val="990033"/>
                </a:solidFill>
                <a:latin typeface="+mn-ea"/>
              </a:rPr>
              <a:t>：时分，频分，码分</a:t>
            </a:r>
            <a:endParaRPr lang="en-US" altLang="zh-CN" sz="2400" dirty="0">
              <a:solidFill>
                <a:srgbClr val="990033"/>
              </a:solidFill>
              <a:latin typeface="+mn-ea"/>
            </a:endParaRPr>
          </a:p>
          <a:p>
            <a:pPr>
              <a:lnSpc>
                <a:spcPct val="120000"/>
              </a:lnSpc>
            </a:pPr>
            <a:r>
              <a:rPr lang="zh-CN" altLang="en-US" sz="2400" b="1" dirty="0">
                <a:solidFill>
                  <a:srgbClr val="990033"/>
                </a:solidFill>
                <a:latin typeface="+mn-ea"/>
              </a:rPr>
              <a:t>随机接入：</a:t>
            </a:r>
            <a:endParaRPr lang="en-US" altLang="zh-CN" sz="2400" b="1" dirty="0">
              <a:solidFill>
                <a:srgbClr val="990033"/>
              </a:solidFill>
              <a:latin typeface="+mn-ea"/>
            </a:endParaRPr>
          </a:p>
          <a:p>
            <a:pPr lvl="1">
              <a:lnSpc>
                <a:spcPct val="120000"/>
              </a:lnSpc>
            </a:pPr>
            <a:r>
              <a:rPr lang="en-US" altLang="zh-CN" dirty="0">
                <a:latin typeface="+mn-ea"/>
              </a:rPr>
              <a:t>ALOHA, S-ALOHA, CSMA, CSMA/CD</a:t>
            </a:r>
          </a:p>
          <a:p>
            <a:pPr lvl="1">
              <a:lnSpc>
                <a:spcPct val="120000"/>
              </a:lnSpc>
            </a:pPr>
            <a:r>
              <a:rPr lang="zh-CN" altLang="en-US" dirty="0">
                <a:latin typeface="+mn-ea"/>
              </a:rPr>
              <a:t>载波侦听：在某些技术中容易实现</a:t>
            </a:r>
            <a:r>
              <a:rPr lang="en-US" altLang="zh-CN" dirty="0">
                <a:latin typeface="+mn-ea"/>
              </a:rPr>
              <a:t>(</a:t>
            </a:r>
            <a:r>
              <a:rPr lang="zh-CN" altLang="en-US" dirty="0">
                <a:latin typeface="+mn-ea"/>
              </a:rPr>
              <a:t>有线</a:t>
            </a:r>
            <a:r>
              <a:rPr lang="en-US" altLang="zh-CN" dirty="0">
                <a:latin typeface="+mn-ea"/>
              </a:rPr>
              <a:t>)</a:t>
            </a:r>
            <a:r>
              <a:rPr lang="zh-CN" altLang="en-US" dirty="0">
                <a:latin typeface="+mn-ea"/>
              </a:rPr>
              <a:t>，在有些技术中比较困难</a:t>
            </a:r>
            <a:r>
              <a:rPr lang="en-US" altLang="zh-CN" dirty="0">
                <a:latin typeface="+mn-ea"/>
              </a:rPr>
              <a:t>(</a:t>
            </a:r>
            <a:r>
              <a:rPr lang="zh-CN" altLang="en-US" dirty="0">
                <a:latin typeface="+mn-ea"/>
              </a:rPr>
              <a:t>无线</a:t>
            </a:r>
            <a:r>
              <a:rPr lang="en-US" altLang="zh-CN" dirty="0">
                <a:latin typeface="+mn-ea"/>
              </a:rPr>
              <a:t>)</a:t>
            </a:r>
          </a:p>
          <a:p>
            <a:pPr lvl="1">
              <a:lnSpc>
                <a:spcPct val="120000"/>
              </a:lnSpc>
            </a:pPr>
            <a:r>
              <a:rPr lang="en-US" altLang="zh-CN" dirty="0">
                <a:latin typeface="+mn-ea"/>
              </a:rPr>
              <a:t>CSMA/CD used in Ethernet</a:t>
            </a:r>
          </a:p>
          <a:p>
            <a:pPr lvl="1">
              <a:lnSpc>
                <a:spcPct val="120000"/>
              </a:lnSpc>
            </a:pPr>
            <a:r>
              <a:rPr lang="en-US" altLang="zh-CN" dirty="0">
                <a:latin typeface="+mn-ea"/>
              </a:rPr>
              <a:t>CSMA/CA used in 802.11</a:t>
            </a:r>
          </a:p>
          <a:p>
            <a:pPr>
              <a:lnSpc>
                <a:spcPct val="120000"/>
              </a:lnSpc>
            </a:pPr>
            <a:r>
              <a:rPr lang="zh-CN" altLang="en-US" b="1" dirty="0">
                <a:solidFill>
                  <a:srgbClr val="990033"/>
                </a:solidFill>
                <a:latin typeface="+mn-ea"/>
              </a:rPr>
              <a:t>轮流</a:t>
            </a:r>
            <a:endParaRPr lang="en-US" altLang="zh-CN" b="1" dirty="0">
              <a:solidFill>
                <a:srgbClr val="990033"/>
              </a:solidFill>
              <a:latin typeface="+mn-ea"/>
            </a:endParaRPr>
          </a:p>
          <a:p>
            <a:pPr lvl="1">
              <a:lnSpc>
                <a:spcPct val="120000"/>
              </a:lnSpc>
            </a:pPr>
            <a:r>
              <a:rPr lang="zh-CN" altLang="en-US" dirty="0">
                <a:latin typeface="+mn-ea"/>
              </a:rPr>
              <a:t>来自中心站的轮询</a:t>
            </a:r>
            <a:endParaRPr lang="en-US" altLang="zh-CN" dirty="0">
              <a:latin typeface="+mn-ea"/>
            </a:endParaRPr>
          </a:p>
          <a:p>
            <a:pPr lvl="1">
              <a:lnSpc>
                <a:spcPct val="120000"/>
              </a:lnSpc>
            </a:pPr>
            <a:r>
              <a:rPr lang="zh-CN" altLang="en-US" dirty="0">
                <a:latin typeface="+mn-ea"/>
              </a:rPr>
              <a:t>令牌传递</a:t>
            </a:r>
            <a:endParaRPr lang="en-US" altLang="zh-CN" dirty="0">
              <a:latin typeface="+mn-ea"/>
            </a:endParaRPr>
          </a:p>
        </p:txBody>
      </p:sp>
    </p:spTree>
    <p:extLst>
      <p:ext uri="{BB962C8B-B14F-4D97-AF65-F5344CB8AC3E}">
        <p14:creationId xmlns:p14="http://schemas.microsoft.com/office/powerpoint/2010/main" val="26602419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83036" y="2656207"/>
            <a:ext cx="4794289" cy="923330"/>
          </a:xfrm>
          <a:prstGeom prst="rect">
            <a:avLst/>
          </a:prstGeom>
          <a:noFill/>
        </p:spPr>
        <p:txBody>
          <a:bodyPr wrap="square" rtlCol="0">
            <a:spAutoFit/>
          </a:bodyPr>
          <a:lstStyle/>
          <a:p>
            <a:r>
              <a:rPr lang="en-US" altLang="zh-CN" sz="5400" b="1" dirty="0">
                <a:solidFill>
                  <a:srgbClr val="575757"/>
                </a:solidFill>
                <a:cs typeface="+mn-ea"/>
                <a:sym typeface="+mn-lt"/>
              </a:rPr>
              <a:t>5.4 </a:t>
            </a:r>
            <a:r>
              <a:rPr lang="zh-CN" altLang="en-US" sz="5400" b="1" dirty="0">
                <a:solidFill>
                  <a:srgbClr val="575757"/>
                </a:solidFill>
                <a:cs typeface="+mn-ea"/>
                <a:sym typeface="+mn-lt"/>
              </a:rPr>
              <a:t>交换局域网</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Tree>
    <p:extLst>
      <p:ext uri="{BB962C8B-B14F-4D97-AF65-F5344CB8AC3E}">
        <p14:creationId xmlns:p14="http://schemas.microsoft.com/office/powerpoint/2010/main" val="490135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局域网概述</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66</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局域网：</a:t>
            </a:r>
            <a:r>
              <a:rPr lang="en-US" altLang="zh-CN" dirty="0">
                <a:solidFill>
                  <a:srgbClr val="FF0000"/>
                </a:solidFill>
                <a:latin typeface="+mn-ea"/>
              </a:rPr>
              <a:t>Local Area Network ( LAN )</a:t>
            </a:r>
          </a:p>
          <a:p>
            <a:pPr>
              <a:lnSpc>
                <a:spcPct val="130000"/>
              </a:lnSpc>
              <a:spcBef>
                <a:spcPts val="0"/>
              </a:spcBef>
              <a:buClrTx/>
              <a:buFont typeface="Wingdings" panose="05000000000000000000" pitchFamily="2" charset="2"/>
              <a:buChar char="l"/>
            </a:pPr>
            <a:r>
              <a:rPr lang="zh-CN" altLang="en-US" dirty="0">
                <a:latin typeface="+mn-ea"/>
              </a:rPr>
              <a:t>多址访问协议广泛应用于局域网</a:t>
            </a:r>
          </a:p>
          <a:p>
            <a:pPr>
              <a:lnSpc>
                <a:spcPct val="130000"/>
              </a:lnSpc>
              <a:spcBef>
                <a:spcPts val="0"/>
              </a:spcBef>
              <a:buClrTx/>
              <a:buFont typeface="Wingdings" panose="05000000000000000000" pitchFamily="2" charset="2"/>
              <a:buChar char="l"/>
            </a:pPr>
            <a:r>
              <a:rPr lang="zh-CN" altLang="en-US" dirty="0">
                <a:latin typeface="+mn-ea"/>
              </a:rPr>
              <a:t>基于随机访问的</a:t>
            </a:r>
            <a:r>
              <a:rPr lang="en-US" altLang="zh-CN" dirty="0">
                <a:latin typeface="+mn-ea"/>
              </a:rPr>
              <a:t>CSMA/CD</a:t>
            </a:r>
            <a:r>
              <a:rPr lang="zh-CN" altLang="en-US" dirty="0">
                <a:latin typeface="+mn-ea"/>
              </a:rPr>
              <a:t>广泛应用于局域网</a:t>
            </a:r>
          </a:p>
          <a:p>
            <a:pPr>
              <a:lnSpc>
                <a:spcPct val="130000"/>
              </a:lnSpc>
              <a:spcBef>
                <a:spcPts val="0"/>
              </a:spcBef>
              <a:buClrTx/>
              <a:buFont typeface="Wingdings" panose="05000000000000000000" pitchFamily="2" charset="2"/>
              <a:buChar char="l"/>
            </a:pPr>
            <a:r>
              <a:rPr lang="zh-CN" altLang="en-US" dirty="0">
                <a:latin typeface="+mn-ea"/>
              </a:rPr>
              <a:t>基于令牌传递技术的令牌环和</a:t>
            </a:r>
            <a:r>
              <a:rPr lang="en-US" altLang="zh-CN" dirty="0">
                <a:latin typeface="+mn-ea"/>
              </a:rPr>
              <a:t>FDDI</a:t>
            </a:r>
            <a:r>
              <a:rPr lang="zh-CN" altLang="en-US" dirty="0">
                <a:latin typeface="+mn-ea"/>
              </a:rPr>
              <a:t>在局域网技术中变得次要或被淘汰</a:t>
            </a:r>
          </a:p>
          <a:p>
            <a:pPr>
              <a:lnSpc>
                <a:spcPct val="130000"/>
              </a:lnSpc>
              <a:spcBef>
                <a:spcPts val="0"/>
              </a:spcBef>
              <a:buClrTx/>
              <a:buFont typeface="Wingdings" panose="05000000000000000000" pitchFamily="2" charset="2"/>
              <a:buChar char="l"/>
            </a:pPr>
            <a:r>
              <a:rPr lang="zh-CN" altLang="en-US" dirty="0">
                <a:latin typeface="+mn-ea"/>
              </a:rPr>
              <a:t>链路层技术的发展，使得局域网、城域网、广域网的概念变得越来越模糊和不重要</a:t>
            </a:r>
          </a:p>
        </p:txBody>
      </p:sp>
    </p:spTree>
    <p:extLst>
      <p:ext uri="{BB962C8B-B14F-4D97-AF65-F5344CB8AC3E}">
        <p14:creationId xmlns:p14="http://schemas.microsoft.com/office/powerpoint/2010/main" val="3226619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局域网概述</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67</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主要特点：网络为一个组织所拥有，且地理范围和站点数目均有限</a:t>
            </a:r>
          </a:p>
          <a:p>
            <a:pPr>
              <a:lnSpc>
                <a:spcPct val="130000"/>
              </a:lnSpc>
              <a:spcBef>
                <a:spcPts val="0"/>
              </a:spcBef>
              <a:buClrTx/>
              <a:buFont typeface="Wingdings" panose="05000000000000000000" pitchFamily="2" charset="2"/>
              <a:buChar char="l"/>
            </a:pPr>
            <a:r>
              <a:rPr lang="zh-CN" altLang="en-US" dirty="0">
                <a:latin typeface="+mn-ea"/>
              </a:rPr>
              <a:t>局域网按</a:t>
            </a:r>
            <a:r>
              <a:rPr lang="zh-CN" altLang="en-US" dirty="0">
                <a:solidFill>
                  <a:srgbClr val="FF0000"/>
                </a:solidFill>
                <a:latin typeface="+mn-ea"/>
              </a:rPr>
              <a:t>拓扑结构</a:t>
            </a:r>
            <a:r>
              <a:rPr lang="zh-CN" altLang="en-US" dirty="0">
                <a:latin typeface="+mn-ea"/>
              </a:rPr>
              <a:t>进行分类：星形网、环形网、总线网、树形网和网状网</a:t>
            </a:r>
          </a:p>
        </p:txBody>
      </p:sp>
    </p:spTree>
    <p:extLst>
      <p:ext uri="{BB962C8B-B14F-4D97-AF65-F5344CB8AC3E}">
        <p14:creationId xmlns:p14="http://schemas.microsoft.com/office/powerpoint/2010/main" val="1717602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68</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星型结构</a:t>
            </a:r>
          </a:p>
        </p:txBody>
      </p:sp>
      <p:grpSp>
        <p:nvGrpSpPr>
          <p:cNvPr id="5" name="组合 4"/>
          <p:cNvGrpSpPr/>
          <p:nvPr/>
        </p:nvGrpSpPr>
        <p:grpSpPr>
          <a:xfrm>
            <a:off x="1272251" y="2733554"/>
            <a:ext cx="3705225" cy="2738438"/>
            <a:chOff x="2209800" y="2895600"/>
            <a:chExt cx="3705225" cy="2738438"/>
          </a:xfrm>
        </p:grpSpPr>
        <p:sp>
          <p:nvSpPr>
            <p:cNvPr id="6" name="Text Box 4"/>
            <p:cNvSpPr txBox="1">
              <a:spLocks noChangeArrowheads="1"/>
            </p:cNvSpPr>
            <p:nvPr/>
          </p:nvSpPr>
          <p:spPr bwMode="auto">
            <a:xfrm>
              <a:off x="2209800" y="29718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sp>
          <p:nvSpPr>
            <p:cNvPr id="7" name="Text Box 5"/>
            <p:cNvSpPr txBox="1">
              <a:spLocks noChangeArrowheads="1"/>
            </p:cNvSpPr>
            <p:nvPr/>
          </p:nvSpPr>
          <p:spPr bwMode="auto">
            <a:xfrm>
              <a:off x="4876800" y="50292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8" name="Text Box 6"/>
            <p:cNvSpPr txBox="1">
              <a:spLocks noChangeArrowheads="1"/>
            </p:cNvSpPr>
            <p:nvPr/>
          </p:nvSpPr>
          <p:spPr bwMode="auto">
            <a:xfrm>
              <a:off x="5029200" y="28956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9" name="Text Box 7"/>
            <p:cNvSpPr txBox="1">
              <a:spLocks noChangeArrowheads="1"/>
            </p:cNvSpPr>
            <p:nvPr/>
          </p:nvSpPr>
          <p:spPr bwMode="auto">
            <a:xfrm>
              <a:off x="2209800" y="51054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10" name="Line 8"/>
            <p:cNvSpPr>
              <a:spLocks noChangeShapeType="1"/>
            </p:cNvSpPr>
            <p:nvPr/>
          </p:nvSpPr>
          <p:spPr bwMode="auto">
            <a:xfrm>
              <a:off x="2895600" y="35052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flipH="1">
              <a:off x="2895600" y="4572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495800" y="45720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H="1">
              <a:off x="4495800" y="3429000"/>
              <a:ext cx="5334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Rectangle 13"/>
            <p:cNvSpPr>
              <a:spLocks noChangeArrowheads="1"/>
            </p:cNvSpPr>
            <p:nvPr/>
          </p:nvSpPr>
          <p:spPr bwMode="auto">
            <a:xfrm>
              <a:off x="3276600" y="4038600"/>
              <a:ext cx="13716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600" b="1">
                  <a:latin typeface="Arial" panose="020B0604020202020204" pitchFamily="34" charset="0"/>
                </a:rPr>
                <a:t>连接器</a:t>
              </a:r>
            </a:p>
          </p:txBody>
        </p:sp>
      </p:grpSp>
      <p:sp>
        <p:nvSpPr>
          <p:cNvPr id="2" name="矩形 1"/>
          <p:cNvSpPr/>
          <p:nvPr/>
        </p:nvSpPr>
        <p:spPr>
          <a:xfrm>
            <a:off x="4977476" y="1884748"/>
            <a:ext cx="6096000" cy="4659737"/>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辐射状连接</a:t>
            </a:r>
          </a:p>
          <a:p>
            <a:pPr marL="1371600" lvl="2" indent="-457200">
              <a:lnSpc>
                <a:spcPct val="120000"/>
              </a:lnSpc>
              <a:buFont typeface="Arial" panose="020B0604020202020204" pitchFamily="34" charset="0"/>
              <a:buChar char="•"/>
            </a:pPr>
            <a:r>
              <a:rPr lang="zh-CN" altLang="en-US" sz="2800" dirty="0">
                <a:latin typeface="+mn-ea"/>
              </a:rPr>
              <a:t>中央结点集中式通信控制</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结构简单，访问协议简单，单个节点的故障不会影响到整个网络。</a:t>
            </a: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a:latin typeface="+mn-ea"/>
              </a:rPr>
              <a:t>对中央结点的可靠性要求很高，一有故障，全网瘫痪。</a:t>
            </a:r>
          </a:p>
          <a:p>
            <a:pPr lvl="2">
              <a:buClr>
                <a:schemeClr val="accent1"/>
              </a:buClr>
            </a:pPr>
            <a:endParaRPr lang="zh-CN" altLang="en-US" sz="2800" dirty="0">
              <a:latin typeface="+mn-ea"/>
            </a:endParaRPr>
          </a:p>
        </p:txBody>
      </p:sp>
    </p:spTree>
    <p:extLst>
      <p:ext uri="{BB962C8B-B14F-4D97-AF65-F5344CB8AC3E}">
        <p14:creationId xmlns:p14="http://schemas.microsoft.com/office/powerpoint/2010/main" val="704700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69</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总线结构</a:t>
            </a:r>
          </a:p>
        </p:txBody>
      </p:sp>
      <p:sp>
        <p:nvSpPr>
          <p:cNvPr id="2" name="矩形 1"/>
          <p:cNvSpPr/>
          <p:nvPr/>
        </p:nvSpPr>
        <p:spPr>
          <a:xfrm>
            <a:off x="4977476" y="1884748"/>
            <a:ext cx="6096000" cy="2160591"/>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所有的站点都连接在同一根传输线，即“总线”上</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结构简单，易于扩充</a:t>
            </a: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a:latin typeface="+mn-ea"/>
              </a:rPr>
              <a:t>故障检测比较困难</a:t>
            </a:r>
            <a:endParaRPr lang="zh-CN" altLang="en-US" sz="2800" dirty="0">
              <a:latin typeface="+mn-ea"/>
            </a:endParaRPr>
          </a:p>
        </p:txBody>
      </p:sp>
      <p:grpSp>
        <p:nvGrpSpPr>
          <p:cNvPr id="16" name="组合 15"/>
          <p:cNvGrpSpPr/>
          <p:nvPr/>
        </p:nvGrpSpPr>
        <p:grpSpPr>
          <a:xfrm>
            <a:off x="813122" y="2883497"/>
            <a:ext cx="4724400" cy="2662238"/>
            <a:chOff x="1600200" y="2895600"/>
            <a:chExt cx="4724400" cy="2662238"/>
          </a:xfrm>
        </p:grpSpPr>
        <p:sp>
          <p:nvSpPr>
            <p:cNvPr id="17" name="Text Box 5"/>
            <p:cNvSpPr txBox="1">
              <a:spLocks noChangeArrowheads="1"/>
            </p:cNvSpPr>
            <p:nvPr/>
          </p:nvSpPr>
          <p:spPr bwMode="auto">
            <a:xfrm>
              <a:off x="3122613" y="29718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sp>
          <p:nvSpPr>
            <p:cNvPr id="18" name="Text Box 6"/>
            <p:cNvSpPr txBox="1">
              <a:spLocks noChangeArrowheads="1"/>
            </p:cNvSpPr>
            <p:nvPr/>
          </p:nvSpPr>
          <p:spPr bwMode="auto">
            <a:xfrm>
              <a:off x="4114800" y="50292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19" name="Text Box 7"/>
            <p:cNvSpPr txBox="1">
              <a:spLocks noChangeArrowheads="1"/>
            </p:cNvSpPr>
            <p:nvPr/>
          </p:nvSpPr>
          <p:spPr bwMode="auto">
            <a:xfrm>
              <a:off x="5029200" y="28956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20" name="Text Box 8"/>
            <p:cNvSpPr txBox="1">
              <a:spLocks noChangeArrowheads="1"/>
            </p:cNvSpPr>
            <p:nvPr/>
          </p:nvSpPr>
          <p:spPr bwMode="auto">
            <a:xfrm>
              <a:off x="2209800" y="5029200"/>
              <a:ext cx="885825" cy="528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21" name="Line 9"/>
            <p:cNvSpPr>
              <a:spLocks noChangeShapeType="1"/>
            </p:cNvSpPr>
            <p:nvPr/>
          </p:nvSpPr>
          <p:spPr bwMode="auto">
            <a:xfrm>
              <a:off x="3581400" y="35052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0"/>
            <p:cNvSpPr>
              <a:spLocks noChangeShapeType="1"/>
            </p:cNvSpPr>
            <p:nvPr/>
          </p:nvSpPr>
          <p:spPr bwMode="auto">
            <a:xfrm flipH="1">
              <a:off x="2667000" y="42672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1"/>
            <p:cNvSpPr>
              <a:spLocks noChangeShapeType="1"/>
            </p:cNvSpPr>
            <p:nvPr/>
          </p:nvSpPr>
          <p:spPr bwMode="auto">
            <a:xfrm flipH="1">
              <a:off x="4572000" y="42672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2"/>
            <p:cNvSpPr>
              <a:spLocks noChangeShapeType="1"/>
            </p:cNvSpPr>
            <p:nvPr/>
          </p:nvSpPr>
          <p:spPr bwMode="auto">
            <a:xfrm flipH="1">
              <a:off x="5486400" y="3429000"/>
              <a:ext cx="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3"/>
            <p:cNvSpPr>
              <a:spLocks noChangeShapeType="1"/>
            </p:cNvSpPr>
            <p:nvPr/>
          </p:nvSpPr>
          <p:spPr bwMode="auto">
            <a:xfrm>
              <a:off x="1600200" y="4267200"/>
              <a:ext cx="47244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157655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6147"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6E7948F6-5582-4916-A6E3-A971A4B31B03}" type="slidenum">
              <a:rPr lang="en-US" altLang="zh-CN" sz="1200" smtClean="0">
                <a:latin typeface="Arial" pitchFamily="34" charset="0"/>
                <a:ea typeface="ＭＳ Ｐゴシック" pitchFamily="34" charset="-128"/>
              </a:rPr>
              <a:pPr>
                <a:spcBef>
                  <a:spcPct val="0"/>
                </a:spcBef>
                <a:buClrTx/>
                <a:buSzTx/>
                <a:buFontTx/>
                <a:buNone/>
              </a:pPr>
              <a:t>7</a:t>
            </a:fld>
            <a:endParaRPr lang="en-US" altLang="zh-CN" sz="1200">
              <a:latin typeface="Arial" pitchFamily="34" charset="0"/>
              <a:ea typeface="ＭＳ Ｐゴシック" pitchFamily="34" charset="-128"/>
            </a:endParaRPr>
          </a:p>
        </p:txBody>
      </p:sp>
      <p:sp>
        <p:nvSpPr>
          <p:cNvPr id="6149" name="Rectangle 2"/>
          <p:cNvSpPr>
            <a:spLocks noGrp="1" noChangeArrowheads="1"/>
          </p:cNvSpPr>
          <p:nvPr>
            <p:ph type="title" idx="4294967295"/>
          </p:nvPr>
        </p:nvSpPr>
        <p:spPr>
          <a:xfrm>
            <a:off x="43542" y="344712"/>
            <a:ext cx="12014522" cy="1143000"/>
          </a:xfrm>
          <a:prstGeom prst="rect">
            <a:avLst/>
          </a:prstGeom>
        </p:spPr>
        <p:txBody>
          <a:bodyPr/>
          <a:lstStyle/>
          <a:p>
            <a:pPr algn="ctr"/>
            <a:r>
              <a:rPr lang="en-US" altLang="zh-CN" dirty="0">
                <a:latin typeface="+mj-ea"/>
              </a:rPr>
              <a:t>5.1.1 </a:t>
            </a:r>
            <a:r>
              <a:rPr lang="zh-CN" altLang="en-US" dirty="0">
                <a:latin typeface="+mj-ea"/>
              </a:rPr>
              <a:t>链路层提供的服务</a:t>
            </a:r>
            <a:endParaRPr lang="en-US" altLang="zh-CN" dirty="0">
              <a:latin typeface="+mj-ea"/>
            </a:endParaRPr>
          </a:p>
        </p:txBody>
      </p:sp>
      <p:sp>
        <p:nvSpPr>
          <p:cNvPr id="6150" name="Rectangle 3"/>
          <p:cNvSpPr>
            <a:spLocks noGrp="1" noChangeArrowheads="1"/>
          </p:cNvSpPr>
          <p:nvPr>
            <p:ph type="body" idx="4294967295"/>
          </p:nvPr>
        </p:nvSpPr>
        <p:spPr>
          <a:xfrm>
            <a:off x="1111170" y="1199306"/>
            <a:ext cx="9564547" cy="4648200"/>
          </a:xfrm>
          <a:prstGeom prst="rect">
            <a:avLst/>
          </a:prstGeom>
        </p:spPr>
        <p:txBody>
          <a:bodyPr/>
          <a:lstStyle/>
          <a:p>
            <a:pPr>
              <a:lnSpc>
                <a:spcPct val="110000"/>
              </a:lnSpc>
            </a:pPr>
            <a:r>
              <a:rPr lang="zh-CN" altLang="en-US" sz="2400" b="1" dirty="0">
                <a:solidFill>
                  <a:srgbClr val="CC0000"/>
                </a:solidFill>
                <a:latin typeface="+mn-ea"/>
              </a:rPr>
              <a:t>封装成帧，链路接入</a:t>
            </a:r>
            <a:r>
              <a:rPr lang="en-US" altLang="zh-CN" sz="2400" b="1" dirty="0">
                <a:solidFill>
                  <a:srgbClr val="CC0000"/>
                </a:solidFill>
                <a:latin typeface="+mn-ea"/>
              </a:rPr>
              <a:t>(framing, link access):</a:t>
            </a:r>
            <a:r>
              <a:rPr lang="en-US" altLang="zh-CN" sz="2400" b="1" dirty="0">
                <a:latin typeface="+mn-ea"/>
              </a:rPr>
              <a:t> </a:t>
            </a:r>
          </a:p>
          <a:p>
            <a:pPr lvl="1">
              <a:lnSpc>
                <a:spcPct val="110000"/>
              </a:lnSpc>
            </a:pPr>
            <a:r>
              <a:rPr lang="zh-CN" altLang="en-US" dirty="0">
                <a:latin typeface="+mn-ea"/>
              </a:rPr>
              <a:t>封装数据报为数据帧，增加头部，尾部信息</a:t>
            </a:r>
            <a:endParaRPr lang="en-US" altLang="zh-CN" dirty="0">
              <a:latin typeface="+mn-ea"/>
            </a:endParaRPr>
          </a:p>
          <a:p>
            <a:pPr lvl="1">
              <a:lnSpc>
                <a:spcPct val="110000"/>
              </a:lnSpc>
            </a:pPr>
            <a:r>
              <a:rPr lang="zh-CN" altLang="en-US" dirty="0">
                <a:latin typeface="+mn-ea"/>
              </a:rPr>
              <a:t>如果是共享链路，接入链路</a:t>
            </a:r>
            <a:endParaRPr lang="en-US" altLang="zh-CN" dirty="0">
              <a:latin typeface="+mn-ea"/>
            </a:endParaRPr>
          </a:p>
          <a:p>
            <a:pPr lvl="1">
              <a:lnSpc>
                <a:spcPct val="110000"/>
              </a:lnSpc>
            </a:pPr>
            <a:r>
              <a:rPr lang="zh-CN" altLang="en-US" dirty="0">
                <a:latin typeface="+mn-ea"/>
              </a:rPr>
              <a:t>在数据帧头部中，用</a:t>
            </a:r>
            <a:r>
              <a:rPr lang="en-US" altLang="zh-CN" dirty="0">
                <a:latin typeface="+mn-ea"/>
              </a:rPr>
              <a:t>MAC</a:t>
            </a:r>
            <a:r>
              <a:rPr lang="zh-CN" altLang="en-US" dirty="0">
                <a:latin typeface="+mn-ea"/>
              </a:rPr>
              <a:t>地址来标识源目的</a:t>
            </a:r>
            <a:r>
              <a:rPr lang="en-US" altLang="zh-CN" dirty="0">
                <a:latin typeface="+mn-ea"/>
              </a:rPr>
              <a:t>MAC</a:t>
            </a:r>
            <a:r>
              <a:rPr lang="zh-CN" altLang="en-US" dirty="0">
                <a:latin typeface="+mn-ea"/>
              </a:rPr>
              <a:t>地址</a:t>
            </a:r>
            <a:endParaRPr lang="en-US" altLang="zh-CN" dirty="0">
              <a:latin typeface="+mn-ea"/>
            </a:endParaRPr>
          </a:p>
          <a:p>
            <a:pPr lvl="2">
              <a:lnSpc>
                <a:spcPct val="110000"/>
              </a:lnSpc>
            </a:pPr>
            <a:r>
              <a:rPr lang="zh-CN" altLang="en-US" sz="2400" dirty="0">
                <a:latin typeface="+mn-ea"/>
              </a:rPr>
              <a:t>不同于</a:t>
            </a:r>
            <a:r>
              <a:rPr lang="en-US" altLang="zh-CN" sz="2400" dirty="0">
                <a:latin typeface="+mn-ea"/>
              </a:rPr>
              <a:t>IP</a:t>
            </a:r>
            <a:r>
              <a:rPr lang="zh-CN" altLang="en-US" sz="2400" dirty="0">
                <a:latin typeface="+mn-ea"/>
              </a:rPr>
              <a:t>地址</a:t>
            </a:r>
            <a:endParaRPr lang="en-US" altLang="zh-CN" sz="2400" dirty="0">
              <a:latin typeface="+mn-ea"/>
            </a:endParaRPr>
          </a:p>
          <a:p>
            <a:pPr>
              <a:lnSpc>
                <a:spcPct val="110000"/>
              </a:lnSpc>
            </a:pPr>
            <a:r>
              <a:rPr lang="zh-CN" altLang="en-US" sz="2400" b="1" dirty="0">
                <a:solidFill>
                  <a:srgbClr val="CC0000"/>
                </a:solidFill>
                <a:latin typeface="+mn-ea"/>
              </a:rPr>
              <a:t>在相邻节点之间可靠传输数据帧</a:t>
            </a:r>
            <a:endParaRPr lang="en-US" altLang="zh-CN" sz="2400" b="1" dirty="0">
              <a:solidFill>
                <a:srgbClr val="CC0000"/>
              </a:solidFill>
              <a:latin typeface="+mn-ea"/>
            </a:endParaRPr>
          </a:p>
          <a:p>
            <a:pPr lvl="1">
              <a:lnSpc>
                <a:spcPct val="110000"/>
              </a:lnSpc>
            </a:pPr>
            <a:r>
              <a:rPr lang="zh-CN" altLang="en-US" dirty="0">
                <a:latin typeface="+mn-ea"/>
              </a:rPr>
              <a:t>我们在第</a:t>
            </a:r>
            <a:r>
              <a:rPr lang="en-US" altLang="zh-CN" dirty="0">
                <a:latin typeface="+mn-ea"/>
              </a:rPr>
              <a:t>3</a:t>
            </a:r>
            <a:r>
              <a:rPr lang="zh-CN" altLang="en-US" dirty="0">
                <a:latin typeface="+mn-ea"/>
              </a:rPr>
              <a:t>章已经学习了如何在运输层实现数据的可靠传输</a:t>
            </a:r>
            <a:endParaRPr lang="en-US" altLang="zh-CN" dirty="0">
              <a:latin typeface="+mn-ea"/>
            </a:endParaRPr>
          </a:p>
          <a:p>
            <a:pPr lvl="1">
              <a:lnSpc>
                <a:spcPct val="110000"/>
              </a:lnSpc>
            </a:pPr>
            <a:r>
              <a:rPr lang="zh-CN" altLang="en-US" dirty="0">
                <a:latin typeface="+mn-ea"/>
              </a:rPr>
              <a:t>在比特错误率很低的链路</a:t>
            </a:r>
            <a:r>
              <a:rPr lang="en-US" altLang="zh-CN" dirty="0">
                <a:latin typeface="+mn-ea"/>
              </a:rPr>
              <a:t>(</a:t>
            </a:r>
            <a:r>
              <a:rPr lang="zh-CN" altLang="en-US" dirty="0">
                <a:latin typeface="+mn-ea"/>
              </a:rPr>
              <a:t>光纤、双绞线</a:t>
            </a:r>
            <a:r>
              <a:rPr lang="en-US" altLang="zh-CN" dirty="0">
                <a:latin typeface="+mn-ea"/>
              </a:rPr>
              <a:t>)</a:t>
            </a:r>
            <a:r>
              <a:rPr lang="zh-CN" altLang="en-US" dirty="0">
                <a:latin typeface="+mn-ea"/>
              </a:rPr>
              <a:t>很少使用</a:t>
            </a:r>
            <a:endParaRPr lang="en-US" altLang="zh-CN" dirty="0">
              <a:latin typeface="+mn-ea"/>
            </a:endParaRPr>
          </a:p>
          <a:p>
            <a:pPr lvl="1">
              <a:lnSpc>
                <a:spcPct val="110000"/>
              </a:lnSpc>
            </a:pPr>
            <a:r>
              <a:rPr lang="zh-CN" altLang="en-US" dirty="0">
                <a:latin typeface="+mn-ea"/>
              </a:rPr>
              <a:t>无线链路：高比特错误率</a:t>
            </a:r>
            <a:endParaRPr lang="en-US" altLang="zh-CN" dirty="0">
              <a:latin typeface="+mn-ea"/>
            </a:endParaRPr>
          </a:p>
          <a:p>
            <a:pPr lvl="2">
              <a:lnSpc>
                <a:spcPct val="110000"/>
              </a:lnSpc>
            </a:pPr>
            <a:r>
              <a:rPr lang="zh-CN" altLang="en-US" sz="2400" dirty="0">
                <a:latin typeface="+mn-ea"/>
              </a:rPr>
              <a:t>问题：为什么要在链路层和端到端都实现可靠传输？</a:t>
            </a:r>
            <a:endParaRPr lang="en-US" altLang="zh-CN" sz="2400" dirty="0">
              <a:latin typeface="+mn-ea"/>
            </a:endParaRPr>
          </a:p>
        </p:txBody>
      </p:sp>
    </p:spTree>
    <p:extLst>
      <p:ext uri="{BB962C8B-B14F-4D97-AF65-F5344CB8AC3E}">
        <p14:creationId xmlns:p14="http://schemas.microsoft.com/office/powerpoint/2010/main" val="595969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70</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环型结构</a:t>
            </a:r>
          </a:p>
        </p:txBody>
      </p:sp>
      <p:sp>
        <p:nvSpPr>
          <p:cNvPr id="2" name="矩形 1"/>
          <p:cNvSpPr/>
          <p:nvPr/>
        </p:nvSpPr>
        <p:spPr>
          <a:xfrm>
            <a:off x="4977476" y="1884748"/>
            <a:ext cx="6096000" cy="3711785"/>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站与站点之间首尾相接，形成一个环，数据只能沿单方向传输</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这种结构适合于光纤介质。实时性较强</a:t>
            </a:r>
            <a:endParaRPr kumimoji="1"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缺点：</a:t>
            </a:r>
            <a:r>
              <a:rPr kumimoji="1" lang="zh-CN" altLang="en-US" sz="2800" dirty="0">
                <a:latin typeface="+mn-ea"/>
              </a:rPr>
              <a:t>如果处理不当，站点的故障会引起全网故障</a:t>
            </a:r>
            <a:endParaRPr lang="zh-CN" altLang="en-US" sz="2800" dirty="0">
              <a:latin typeface="+mn-ea"/>
            </a:endParaRPr>
          </a:p>
        </p:txBody>
      </p:sp>
      <p:grpSp>
        <p:nvGrpSpPr>
          <p:cNvPr id="26" name="组合 25"/>
          <p:cNvGrpSpPr/>
          <p:nvPr/>
        </p:nvGrpSpPr>
        <p:grpSpPr>
          <a:xfrm>
            <a:off x="1202802" y="2819789"/>
            <a:ext cx="3886200" cy="2743200"/>
            <a:chOff x="2209800" y="2971800"/>
            <a:chExt cx="3886200" cy="2743200"/>
          </a:xfrm>
        </p:grpSpPr>
        <p:grpSp>
          <p:nvGrpSpPr>
            <p:cNvPr id="27" name="Group 5"/>
            <p:cNvGrpSpPr>
              <a:grpSpLocks/>
            </p:cNvGrpSpPr>
            <p:nvPr/>
          </p:nvGrpSpPr>
          <p:grpSpPr bwMode="auto">
            <a:xfrm>
              <a:off x="2209800" y="2971800"/>
              <a:ext cx="3886200" cy="2743200"/>
              <a:chOff x="1392" y="1872"/>
              <a:chExt cx="2448" cy="1728"/>
            </a:xfrm>
          </p:grpSpPr>
          <p:sp>
            <p:nvSpPr>
              <p:cNvPr id="34" name="Text Box 6"/>
              <p:cNvSpPr txBox="1">
                <a:spLocks noChangeArrowheads="1"/>
              </p:cNvSpPr>
              <p:nvPr/>
            </p:nvSpPr>
            <p:spPr bwMode="auto">
              <a:xfrm>
                <a:off x="1392" y="1872"/>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sp>
            <p:nvSpPr>
              <p:cNvPr id="35" name="Text Box 7"/>
              <p:cNvSpPr txBox="1">
                <a:spLocks noChangeArrowheads="1"/>
              </p:cNvSpPr>
              <p:nvPr/>
            </p:nvSpPr>
            <p:spPr bwMode="auto">
              <a:xfrm>
                <a:off x="3072"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36" name="Text Box 8"/>
              <p:cNvSpPr txBox="1">
                <a:spLocks noChangeArrowheads="1"/>
              </p:cNvSpPr>
              <p:nvPr/>
            </p:nvSpPr>
            <p:spPr bwMode="auto">
              <a:xfrm>
                <a:off x="3282" y="1875"/>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37" name="Text Box 9"/>
              <p:cNvSpPr txBox="1">
                <a:spLocks noChangeArrowheads="1"/>
              </p:cNvSpPr>
              <p:nvPr/>
            </p:nvSpPr>
            <p:spPr bwMode="auto">
              <a:xfrm>
                <a:off x="1392"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grpSp>
        <p:sp>
          <p:nvSpPr>
            <p:cNvPr id="28" name="Oval 10"/>
            <p:cNvSpPr>
              <a:spLocks noChangeArrowheads="1"/>
            </p:cNvSpPr>
            <p:nvPr/>
          </p:nvSpPr>
          <p:spPr bwMode="auto">
            <a:xfrm>
              <a:off x="2743200" y="3810000"/>
              <a:ext cx="2590800" cy="1143000"/>
            </a:xfrm>
            <a:prstGeom prst="ellipse">
              <a:avLst/>
            </a:prstGeom>
            <a:noFill/>
            <a:ln w="762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p>
          </p:txBody>
        </p:sp>
        <p:grpSp>
          <p:nvGrpSpPr>
            <p:cNvPr id="29" name="Group 11"/>
            <p:cNvGrpSpPr>
              <a:grpSpLocks/>
            </p:cNvGrpSpPr>
            <p:nvPr/>
          </p:nvGrpSpPr>
          <p:grpSpPr bwMode="auto">
            <a:xfrm>
              <a:off x="2895600" y="3505200"/>
              <a:ext cx="2514600" cy="1676400"/>
              <a:chOff x="1824" y="2208"/>
              <a:chExt cx="1584" cy="1056"/>
            </a:xfrm>
          </p:grpSpPr>
          <p:sp>
            <p:nvSpPr>
              <p:cNvPr id="30" name="Line 12"/>
              <p:cNvSpPr>
                <a:spLocks noChangeShapeType="1"/>
              </p:cNvSpPr>
              <p:nvPr/>
            </p:nvSpPr>
            <p:spPr bwMode="auto">
              <a:xfrm>
                <a:off x="1824" y="2208"/>
                <a:ext cx="28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13"/>
              <p:cNvSpPr>
                <a:spLocks noChangeShapeType="1"/>
              </p:cNvSpPr>
              <p:nvPr/>
            </p:nvSpPr>
            <p:spPr bwMode="auto">
              <a:xfrm flipH="1">
                <a:off x="1824" y="3072"/>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14"/>
              <p:cNvSpPr>
                <a:spLocks noChangeShapeType="1"/>
              </p:cNvSpPr>
              <p:nvPr/>
            </p:nvSpPr>
            <p:spPr bwMode="auto">
              <a:xfrm>
                <a:off x="2976" y="3072"/>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15"/>
              <p:cNvSpPr>
                <a:spLocks noChangeShapeType="1"/>
              </p:cNvSpPr>
              <p:nvPr/>
            </p:nvSpPr>
            <p:spPr bwMode="auto">
              <a:xfrm flipH="1">
                <a:off x="2976" y="2208"/>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extLst>
      <p:ext uri="{BB962C8B-B14F-4D97-AF65-F5344CB8AC3E}">
        <p14:creationId xmlns:p14="http://schemas.microsoft.com/office/powerpoint/2010/main" val="1476507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71</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树型结构</a:t>
            </a:r>
          </a:p>
        </p:txBody>
      </p:sp>
      <p:sp>
        <p:nvSpPr>
          <p:cNvPr id="2" name="矩形 1"/>
          <p:cNvSpPr/>
          <p:nvPr/>
        </p:nvSpPr>
        <p:spPr>
          <a:xfrm>
            <a:off x="4977476" y="1884748"/>
            <a:ext cx="6096000" cy="3194721"/>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它是从星型拓扑演变而来的，形状像一棵倒挂的树</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特点：</a:t>
            </a:r>
            <a:r>
              <a:rPr kumimoji="1" lang="zh-CN" altLang="en-US" sz="2800" dirty="0">
                <a:latin typeface="+mn-ea"/>
              </a:rPr>
              <a:t>与星型拓扑大致相似。它与星型结构相比降低了通信线路成本，增加了网络复杂性</a:t>
            </a:r>
            <a:endParaRPr lang="zh-CN" altLang="en-US" sz="2800" dirty="0">
              <a:latin typeface="+mn-ea"/>
            </a:endParaRPr>
          </a:p>
        </p:txBody>
      </p:sp>
      <p:grpSp>
        <p:nvGrpSpPr>
          <p:cNvPr id="19" name="组合 18"/>
          <p:cNvGrpSpPr/>
          <p:nvPr/>
        </p:nvGrpSpPr>
        <p:grpSpPr>
          <a:xfrm>
            <a:off x="711201" y="2438400"/>
            <a:ext cx="5334000" cy="3581400"/>
            <a:chOff x="1981200" y="2743200"/>
            <a:chExt cx="5334000" cy="3581400"/>
          </a:xfrm>
        </p:grpSpPr>
        <p:grpSp>
          <p:nvGrpSpPr>
            <p:cNvPr id="21" name="Group 5"/>
            <p:cNvGrpSpPr>
              <a:grpSpLocks/>
            </p:cNvGrpSpPr>
            <p:nvPr/>
          </p:nvGrpSpPr>
          <p:grpSpPr bwMode="auto">
            <a:xfrm>
              <a:off x="1981200" y="5791200"/>
              <a:ext cx="5334000" cy="533400"/>
              <a:chOff x="1248" y="3648"/>
              <a:chExt cx="3360" cy="336"/>
            </a:xfrm>
          </p:grpSpPr>
          <p:sp>
            <p:nvSpPr>
              <p:cNvPr id="46" name="Text Box 6"/>
              <p:cNvSpPr txBox="1">
                <a:spLocks noChangeArrowheads="1"/>
              </p:cNvSpPr>
              <p:nvPr/>
            </p:nvSpPr>
            <p:spPr bwMode="auto">
              <a:xfrm>
                <a:off x="2256" y="3651"/>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47" name="Text Box 7"/>
              <p:cNvSpPr txBox="1">
                <a:spLocks noChangeArrowheads="1"/>
              </p:cNvSpPr>
              <p:nvPr/>
            </p:nvSpPr>
            <p:spPr bwMode="auto">
              <a:xfrm>
                <a:off x="3090" y="3651"/>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48" name="Text Box 8"/>
              <p:cNvSpPr txBox="1">
                <a:spLocks noChangeArrowheads="1"/>
              </p:cNvSpPr>
              <p:nvPr/>
            </p:nvSpPr>
            <p:spPr bwMode="auto">
              <a:xfrm>
                <a:off x="4050" y="3651"/>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49" name="Text Box 9"/>
              <p:cNvSpPr txBox="1">
                <a:spLocks noChangeArrowheads="1"/>
              </p:cNvSpPr>
              <p:nvPr/>
            </p:nvSpPr>
            <p:spPr bwMode="auto">
              <a:xfrm>
                <a:off x="1248" y="3648"/>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grpSp>
        <p:grpSp>
          <p:nvGrpSpPr>
            <p:cNvPr id="22" name="Group 10"/>
            <p:cNvGrpSpPr>
              <a:grpSpLocks/>
            </p:cNvGrpSpPr>
            <p:nvPr/>
          </p:nvGrpSpPr>
          <p:grpSpPr bwMode="auto">
            <a:xfrm>
              <a:off x="2438400" y="4495800"/>
              <a:ext cx="4419600" cy="1295400"/>
              <a:chOff x="1536" y="2832"/>
              <a:chExt cx="2784" cy="816"/>
            </a:xfrm>
          </p:grpSpPr>
          <p:sp>
            <p:nvSpPr>
              <p:cNvPr id="42" name="Line 11"/>
              <p:cNvSpPr>
                <a:spLocks noChangeShapeType="1"/>
              </p:cNvSpPr>
              <p:nvPr/>
            </p:nvSpPr>
            <p:spPr bwMode="auto">
              <a:xfrm>
                <a:off x="3984" y="2880"/>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2"/>
              <p:cNvSpPr>
                <a:spLocks noChangeShapeType="1"/>
              </p:cNvSpPr>
              <p:nvPr/>
            </p:nvSpPr>
            <p:spPr bwMode="auto">
              <a:xfrm flipH="1">
                <a:off x="1536" y="2880"/>
                <a:ext cx="288"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3"/>
              <p:cNvSpPr>
                <a:spLocks noChangeShapeType="1"/>
              </p:cNvSpPr>
              <p:nvPr/>
            </p:nvSpPr>
            <p:spPr bwMode="auto">
              <a:xfrm>
                <a:off x="2160" y="2832"/>
                <a:ext cx="384"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4"/>
              <p:cNvSpPr>
                <a:spLocks noChangeShapeType="1"/>
              </p:cNvSpPr>
              <p:nvPr/>
            </p:nvSpPr>
            <p:spPr bwMode="auto">
              <a:xfrm flipH="1">
                <a:off x="3360" y="2880"/>
                <a:ext cx="24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15"/>
            <p:cNvGrpSpPr>
              <a:grpSpLocks/>
            </p:cNvGrpSpPr>
            <p:nvPr/>
          </p:nvGrpSpPr>
          <p:grpSpPr bwMode="auto">
            <a:xfrm>
              <a:off x="3200400" y="3200400"/>
              <a:ext cx="2667000" cy="838200"/>
              <a:chOff x="2016" y="2016"/>
              <a:chExt cx="1680" cy="528"/>
            </a:xfrm>
          </p:grpSpPr>
          <p:sp>
            <p:nvSpPr>
              <p:cNvPr id="40" name="Line 16"/>
              <p:cNvSpPr>
                <a:spLocks noChangeShapeType="1"/>
              </p:cNvSpPr>
              <p:nvPr/>
            </p:nvSpPr>
            <p:spPr bwMode="auto">
              <a:xfrm flipH="1">
                <a:off x="2016" y="2016"/>
                <a:ext cx="528" cy="528"/>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7"/>
              <p:cNvSpPr>
                <a:spLocks noChangeShapeType="1"/>
              </p:cNvSpPr>
              <p:nvPr/>
            </p:nvSpPr>
            <p:spPr bwMode="auto">
              <a:xfrm>
                <a:off x="3120" y="2016"/>
                <a:ext cx="576" cy="528"/>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 name="Oval 19"/>
            <p:cNvSpPr>
              <a:spLocks noChangeArrowheads="1"/>
            </p:cNvSpPr>
            <p:nvPr/>
          </p:nvSpPr>
          <p:spPr bwMode="auto">
            <a:xfrm>
              <a:off x="3733800" y="2743200"/>
              <a:ext cx="15240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p>
          </p:txBody>
        </p:sp>
        <p:grpSp>
          <p:nvGrpSpPr>
            <p:cNvPr id="25" name="Group 20"/>
            <p:cNvGrpSpPr>
              <a:grpSpLocks/>
            </p:cNvGrpSpPr>
            <p:nvPr/>
          </p:nvGrpSpPr>
          <p:grpSpPr bwMode="auto">
            <a:xfrm>
              <a:off x="2362200" y="4038600"/>
              <a:ext cx="4419600" cy="533400"/>
              <a:chOff x="1488" y="2544"/>
              <a:chExt cx="2784" cy="336"/>
            </a:xfrm>
          </p:grpSpPr>
          <p:sp>
            <p:nvSpPr>
              <p:cNvPr id="38" name="Oval 21"/>
              <p:cNvSpPr>
                <a:spLocks noChangeArrowheads="1"/>
              </p:cNvSpPr>
              <p:nvPr/>
            </p:nvSpPr>
            <p:spPr bwMode="auto">
              <a:xfrm>
                <a:off x="1488" y="2544"/>
                <a:ext cx="960"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p>
            </p:txBody>
          </p:sp>
          <p:sp>
            <p:nvSpPr>
              <p:cNvPr id="39" name="Oval 22"/>
              <p:cNvSpPr>
                <a:spLocks noChangeArrowheads="1"/>
              </p:cNvSpPr>
              <p:nvPr/>
            </p:nvSpPr>
            <p:spPr bwMode="auto">
              <a:xfrm>
                <a:off x="3312" y="2544"/>
                <a:ext cx="960"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sz="3200" b="1" dirty="0">
                    <a:latin typeface="Arial" panose="020B0604020202020204" pitchFamily="34" charset="0"/>
                  </a:rPr>
                  <a:t>连接器</a:t>
                </a:r>
              </a:p>
            </p:txBody>
          </p:sp>
        </p:grpSp>
      </p:grpSp>
    </p:spTree>
    <p:extLst>
      <p:ext uri="{BB962C8B-B14F-4D97-AF65-F5344CB8AC3E}">
        <p14:creationId xmlns:p14="http://schemas.microsoft.com/office/powerpoint/2010/main" val="20527936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常见的网络拓扑结构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72</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网状结构</a:t>
            </a:r>
          </a:p>
        </p:txBody>
      </p:sp>
      <p:sp>
        <p:nvSpPr>
          <p:cNvPr id="2" name="矩形 1"/>
          <p:cNvSpPr/>
          <p:nvPr/>
        </p:nvSpPr>
        <p:spPr>
          <a:xfrm>
            <a:off x="5592235" y="1638550"/>
            <a:ext cx="6096000" cy="4228850"/>
          </a:xfrm>
          <a:prstGeom prst="rect">
            <a:avLst/>
          </a:prstGeom>
        </p:spPr>
        <p:txBody>
          <a:bodyPr>
            <a:spAutoFit/>
          </a:bodyPr>
          <a:lstStyle/>
          <a:p>
            <a:pPr marL="1371600" lvl="2" indent="-457200">
              <a:lnSpc>
                <a:spcPct val="120000"/>
              </a:lnSpc>
              <a:buFont typeface="Arial" panose="020B0604020202020204" pitchFamily="34" charset="0"/>
              <a:buChar char="•"/>
            </a:pPr>
            <a:r>
              <a:rPr lang="zh-CN" altLang="en-US" sz="2800" dirty="0">
                <a:latin typeface="+mn-ea"/>
              </a:rPr>
              <a:t>网状网络的每一个站点都与其它站点一一直接互连</a:t>
            </a:r>
            <a:endParaRPr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连接方法主要是利用冗余的连接，实现站与站之间的高速传输和高容错性能，以提高网络的速度和可靠性</a:t>
            </a:r>
            <a:endParaRPr kumimoji="1" lang="en-US" altLang="zh-CN" sz="2800" dirty="0">
              <a:latin typeface="+mn-ea"/>
            </a:endParaRPr>
          </a:p>
          <a:p>
            <a:pPr marL="1371600" lvl="2" indent="-457200">
              <a:lnSpc>
                <a:spcPct val="120000"/>
              </a:lnSpc>
              <a:buFont typeface="Arial" panose="020B0604020202020204" pitchFamily="34" charset="0"/>
              <a:buChar char="•"/>
            </a:pPr>
            <a:r>
              <a:rPr kumimoji="1" lang="zh-CN" altLang="en-US" sz="2800" dirty="0">
                <a:solidFill>
                  <a:schemeClr val="accent2"/>
                </a:solidFill>
                <a:latin typeface="+mn-ea"/>
              </a:rPr>
              <a:t>优点：</a:t>
            </a:r>
            <a:r>
              <a:rPr kumimoji="1" lang="zh-CN" altLang="en-US" sz="2800" dirty="0">
                <a:latin typeface="+mn-ea"/>
              </a:rPr>
              <a:t>关系复杂，建网难，维护难</a:t>
            </a:r>
          </a:p>
        </p:txBody>
      </p:sp>
      <p:grpSp>
        <p:nvGrpSpPr>
          <p:cNvPr id="26" name="组合 25"/>
          <p:cNvGrpSpPr/>
          <p:nvPr/>
        </p:nvGrpSpPr>
        <p:grpSpPr>
          <a:xfrm>
            <a:off x="594784" y="2438400"/>
            <a:ext cx="5610225" cy="3657600"/>
            <a:chOff x="1066800" y="2057400"/>
            <a:chExt cx="5610225" cy="3657600"/>
          </a:xfrm>
        </p:grpSpPr>
        <p:grpSp>
          <p:nvGrpSpPr>
            <p:cNvPr id="27" name="Group 5"/>
            <p:cNvGrpSpPr>
              <a:grpSpLocks/>
            </p:cNvGrpSpPr>
            <p:nvPr/>
          </p:nvGrpSpPr>
          <p:grpSpPr bwMode="auto">
            <a:xfrm>
              <a:off x="1066800" y="5181600"/>
              <a:ext cx="5610225" cy="533400"/>
              <a:chOff x="672" y="3264"/>
              <a:chExt cx="3534" cy="336"/>
            </a:xfrm>
          </p:grpSpPr>
          <p:sp>
            <p:nvSpPr>
              <p:cNvPr id="55" name="Text Box 6"/>
              <p:cNvSpPr txBox="1">
                <a:spLocks noChangeArrowheads="1"/>
              </p:cNvSpPr>
              <p:nvPr/>
            </p:nvSpPr>
            <p:spPr bwMode="auto">
              <a:xfrm>
                <a:off x="1794" y="3264"/>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PC2</a:t>
                </a:r>
              </a:p>
            </p:txBody>
          </p:sp>
          <p:sp>
            <p:nvSpPr>
              <p:cNvPr id="56" name="Text Box 7"/>
              <p:cNvSpPr txBox="1">
                <a:spLocks noChangeArrowheads="1"/>
              </p:cNvSpPr>
              <p:nvPr/>
            </p:nvSpPr>
            <p:spPr bwMode="auto">
              <a:xfrm>
                <a:off x="2640"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PC3</a:t>
                </a:r>
              </a:p>
            </p:txBody>
          </p:sp>
          <p:sp>
            <p:nvSpPr>
              <p:cNvPr id="57" name="Text Box 8"/>
              <p:cNvSpPr txBox="1">
                <a:spLocks noChangeArrowheads="1"/>
              </p:cNvSpPr>
              <p:nvPr/>
            </p:nvSpPr>
            <p:spPr bwMode="auto">
              <a:xfrm>
                <a:off x="3648" y="3267"/>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PC4</a:t>
                </a:r>
              </a:p>
            </p:txBody>
          </p:sp>
          <p:sp>
            <p:nvSpPr>
              <p:cNvPr id="58" name="Text Box 9"/>
              <p:cNvSpPr txBox="1">
                <a:spLocks noChangeArrowheads="1"/>
              </p:cNvSpPr>
              <p:nvPr/>
            </p:nvSpPr>
            <p:spPr bwMode="auto">
              <a:xfrm>
                <a:off x="672" y="3264"/>
                <a:ext cx="558" cy="33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SzPct val="65000"/>
                  <a:buFont typeface="Wingdings" panose="05000000000000000000" pitchFamily="2" charset="2"/>
                  <a:buNone/>
                </a:pPr>
                <a:r>
                  <a:rPr kumimoji="1" lang="en-US" altLang="zh-CN" b="1">
                    <a:latin typeface="Arial" panose="020B0604020202020204" pitchFamily="34" charset="0"/>
                  </a:rPr>
                  <a:t>PC1</a:t>
                </a:r>
              </a:p>
            </p:txBody>
          </p:sp>
        </p:grpSp>
        <p:sp>
          <p:nvSpPr>
            <p:cNvPr id="28" name="Line 10"/>
            <p:cNvSpPr>
              <a:spLocks noChangeShapeType="1"/>
            </p:cNvSpPr>
            <p:nvPr/>
          </p:nvSpPr>
          <p:spPr bwMode="auto">
            <a:xfrm>
              <a:off x="3124200" y="2362200"/>
              <a:ext cx="1524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9" name="Line 11"/>
            <p:cNvSpPr>
              <a:spLocks noChangeShapeType="1"/>
            </p:cNvSpPr>
            <p:nvPr/>
          </p:nvSpPr>
          <p:spPr bwMode="auto">
            <a:xfrm>
              <a:off x="2362200" y="2743200"/>
              <a:ext cx="0" cy="9906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0" name="Line 12"/>
            <p:cNvSpPr>
              <a:spLocks noChangeShapeType="1"/>
            </p:cNvSpPr>
            <p:nvPr/>
          </p:nvSpPr>
          <p:spPr bwMode="auto">
            <a:xfrm>
              <a:off x="3124200" y="4038600"/>
              <a:ext cx="1524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1" name="Line 13"/>
            <p:cNvSpPr>
              <a:spLocks noChangeShapeType="1"/>
            </p:cNvSpPr>
            <p:nvPr/>
          </p:nvSpPr>
          <p:spPr bwMode="auto">
            <a:xfrm>
              <a:off x="5410200" y="2743200"/>
              <a:ext cx="0" cy="914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grpSp>
          <p:nvGrpSpPr>
            <p:cNvPr id="32" name="Group 14"/>
            <p:cNvGrpSpPr>
              <a:grpSpLocks/>
            </p:cNvGrpSpPr>
            <p:nvPr/>
          </p:nvGrpSpPr>
          <p:grpSpPr bwMode="auto">
            <a:xfrm>
              <a:off x="1524000" y="4343400"/>
              <a:ext cx="4724400" cy="838200"/>
              <a:chOff x="960" y="2736"/>
              <a:chExt cx="2976" cy="528"/>
            </a:xfrm>
          </p:grpSpPr>
          <p:sp>
            <p:nvSpPr>
              <p:cNvPr id="51" name="Line 15"/>
              <p:cNvSpPr>
                <a:spLocks noChangeShapeType="1"/>
              </p:cNvSpPr>
              <p:nvPr/>
            </p:nvSpPr>
            <p:spPr bwMode="auto">
              <a:xfrm flipH="1">
                <a:off x="960" y="2736"/>
                <a:ext cx="33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16"/>
              <p:cNvSpPr>
                <a:spLocks noChangeShapeType="1"/>
              </p:cNvSpPr>
              <p:nvPr/>
            </p:nvSpPr>
            <p:spPr bwMode="auto">
              <a:xfrm>
                <a:off x="1728" y="2784"/>
                <a:ext cx="336"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17"/>
              <p:cNvSpPr>
                <a:spLocks noChangeShapeType="1"/>
              </p:cNvSpPr>
              <p:nvPr/>
            </p:nvSpPr>
            <p:spPr bwMode="auto">
              <a:xfrm flipH="1">
                <a:off x="2928" y="2736"/>
                <a:ext cx="33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18"/>
              <p:cNvSpPr>
                <a:spLocks noChangeShapeType="1"/>
              </p:cNvSpPr>
              <p:nvPr/>
            </p:nvSpPr>
            <p:spPr bwMode="auto">
              <a:xfrm>
                <a:off x="3600" y="2736"/>
                <a:ext cx="33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 name="Line 19"/>
            <p:cNvSpPr>
              <a:spLocks noChangeShapeType="1"/>
            </p:cNvSpPr>
            <p:nvPr/>
          </p:nvSpPr>
          <p:spPr bwMode="auto">
            <a:xfrm>
              <a:off x="2895600" y="2667000"/>
              <a:ext cx="1981200" cy="1066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4" name="Line 20"/>
            <p:cNvSpPr>
              <a:spLocks noChangeShapeType="1"/>
            </p:cNvSpPr>
            <p:nvPr/>
          </p:nvSpPr>
          <p:spPr bwMode="auto">
            <a:xfrm flipV="1">
              <a:off x="2819400" y="2667000"/>
              <a:ext cx="2133600" cy="11430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35" name="Oval 22"/>
            <p:cNvSpPr>
              <a:spLocks noChangeArrowheads="1"/>
            </p:cNvSpPr>
            <p:nvPr/>
          </p:nvSpPr>
          <p:spPr bwMode="auto">
            <a:xfrm>
              <a:off x="4648200" y="20574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p>
          </p:txBody>
        </p:sp>
        <p:sp>
          <p:nvSpPr>
            <p:cNvPr id="36" name="Oval 23"/>
            <p:cNvSpPr>
              <a:spLocks noChangeArrowheads="1"/>
            </p:cNvSpPr>
            <p:nvPr/>
          </p:nvSpPr>
          <p:spPr bwMode="auto">
            <a:xfrm>
              <a:off x="1676400" y="20574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p>
          </p:txBody>
        </p:sp>
        <p:sp>
          <p:nvSpPr>
            <p:cNvPr id="37" name="Oval 24"/>
            <p:cNvSpPr>
              <a:spLocks noChangeArrowheads="1"/>
            </p:cNvSpPr>
            <p:nvPr/>
          </p:nvSpPr>
          <p:spPr bwMode="auto">
            <a:xfrm>
              <a:off x="4648200" y="36576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p>
          </p:txBody>
        </p:sp>
        <p:sp>
          <p:nvSpPr>
            <p:cNvPr id="50" name="Oval 25"/>
            <p:cNvSpPr>
              <a:spLocks noChangeArrowheads="1"/>
            </p:cNvSpPr>
            <p:nvPr/>
          </p:nvSpPr>
          <p:spPr bwMode="auto">
            <a:xfrm>
              <a:off x="1676400" y="3733800"/>
              <a:ext cx="14478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hlink"/>
                </a:buClr>
                <a:buSzPct val="65000"/>
                <a:buFont typeface="Wingdings" panose="05000000000000000000" pitchFamily="2" charset="2"/>
                <a:buNone/>
              </a:pPr>
              <a:r>
                <a:rPr kumimoji="1" lang="zh-CN" altLang="en-US" b="1">
                  <a:latin typeface="Arial" panose="020B0604020202020204" pitchFamily="34" charset="0"/>
                </a:rPr>
                <a:t>连接器</a:t>
              </a:r>
            </a:p>
          </p:txBody>
        </p:sp>
      </p:grpSp>
    </p:spTree>
    <p:extLst>
      <p:ext uri="{BB962C8B-B14F-4D97-AF65-F5344CB8AC3E}">
        <p14:creationId xmlns:p14="http://schemas.microsoft.com/office/powerpoint/2010/main" val="1904599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计算机与局域网的连接</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73</a:t>
            </a:fld>
            <a:endParaRPr lang="en-US" altLang="zh-CN">
              <a:solidFill>
                <a:prstClr val="black"/>
              </a:solidFill>
            </a:endParaRPr>
          </a:p>
        </p:txBody>
      </p:sp>
      <p:sp>
        <p:nvSpPr>
          <p:cNvPr id="4" name="Rectangle 3"/>
          <p:cNvSpPr txBox="1">
            <a:spLocks noChangeArrowheads="1"/>
          </p:cNvSpPr>
          <p:nvPr/>
        </p:nvSpPr>
        <p:spPr>
          <a:xfrm>
            <a:off x="109914" y="1295400"/>
            <a:ext cx="407764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计算机与局域网通过网络接口板进行连接，网络接口板又称通信适配器（</a:t>
            </a:r>
            <a:r>
              <a:rPr lang="en-US" altLang="zh-CN" dirty="0">
                <a:latin typeface="+mn-ea"/>
              </a:rPr>
              <a:t>Adapter</a:t>
            </a:r>
            <a:r>
              <a:rPr lang="zh-CN" altLang="en-US" dirty="0">
                <a:latin typeface="+mn-ea"/>
              </a:rPr>
              <a:t>）或网络接口卡</a:t>
            </a:r>
            <a:r>
              <a:rPr lang="en-US" altLang="zh-CN" dirty="0">
                <a:latin typeface="+mn-ea"/>
              </a:rPr>
              <a:t>NIC</a:t>
            </a:r>
            <a:r>
              <a:rPr lang="zh-CN" altLang="en-US" dirty="0">
                <a:latin typeface="+mn-ea"/>
              </a:rPr>
              <a:t>（</a:t>
            </a:r>
            <a:r>
              <a:rPr lang="en-US" altLang="zh-CN" dirty="0">
                <a:latin typeface="+mn-ea"/>
              </a:rPr>
              <a:t>Network Interface Card</a:t>
            </a:r>
            <a:r>
              <a:rPr lang="zh-CN" altLang="en-US" dirty="0">
                <a:latin typeface="+mn-ea"/>
              </a:rPr>
              <a:t>），通常我们称为“网卡”。</a:t>
            </a:r>
          </a:p>
        </p:txBody>
      </p:sp>
      <p:grpSp>
        <p:nvGrpSpPr>
          <p:cNvPr id="38" name="组合 37"/>
          <p:cNvGrpSpPr/>
          <p:nvPr/>
        </p:nvGrpSpPr>
        <p:grpSpPr>
          <a:xfrm>
            <a:off x="4187561" y="1426976"/>
            <a:ext cx="7957409" cy="5083547"/>
            <a:chOff x="250825" y="1268413"/>
            <a:chExt cx="8426450" cy="4608512"/>
          </a:xfrm>
        </p:grpSpPr>
        <p:sp>
          <p:nvSpPr>
            <p:cNvPr id="39" name="Rectangle 4"/>
            <p:cNvSpPr>
              <a:spLocks noChangeArrowheads="1"/>
            </p:cNvSpPr>
            <p:nvPr/>
          </p:nvSpPr>
          <p:spPr bwMode="auto">
            <a:xfrm>
              <a:off x="250825" y="1268413"/>
              <a:ext cx="6697663" cy="4608512"/>
            </a:xfrm>
            <a:prstGeom prst="rect">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600">
                <a:latin typeface="+mn-ea"/>
                <a:ea typeface="+mn-ea"/>
              </a:endParaRPr>
            </a:p>
          </p:txBody>
        </p:sp>
        <p:sp>
          <p:nvSpPr>
            <p:cNvPr id="40" name="Text Box 5"/>
            <p:cNvSpPr txBox="1">
              <a:spLocks noChangeArrowheads="1"/>
            </p:cNvSpPr>
            <p:nvPr/>
          </p:nvSpPr>
          <p:spPr bwMode="auto">
            <a:xfrm>
              <a:off x="468313" y="1412875"/>
              <a:ext cx="16573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b="1" dirty="0">
                  <a:latin typeface="+mn-ea"/>
                  <a:ea typeface="+mn-ea"/>
                </a:rPr>
                <a:t>计算机</a:t>
              </a:r>
            </a:p>
          </p:txBody>
        </p:sp>
        <p:sp>
          <p:nvSpPr>
            <p:cNvPr id="41" name="Text Box 6"/>
            <p:cNvSpPr txBox="1">
              <a:spLocks noChangeArrowheads="1"/>
            </p:cNvSpPr>
            <p:nvPr/>
          </p:nvSpPr>
          <p:spPr bwMode="auto">
            <a:xfrm>
              <a:off x="323850" y="2849563"/>
              <a:ext cx="1008063" cy="46166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b="1">
                  <a:latin typeface="+mn-ea"/>
                  <a:ea typeface="+mn-ea"/>
                </a:rPr>
                <a:t>CPU</a:t>
              </a:r>
            </a:p>
          </p:txBody>
        </p:sp>
        <p:sp>
          <p:nvSpPr>
            <p:cNvPr id="42" name="Text Box 7"/>
            <p:cNvSpPr txBox="1">
              <a:spLocks noChangeArrowheads="1"/>
            </p:cNvSpPr>
            <p:nvPr/>
          </p:nvSpPr>
          <p:spPr bwMode="auto">
            <a:xfrm>
              <a:off x="1763713" y="2195513"/>
              <a:ext cx="649287" cy="156966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高</a:t>
              </a: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速</a:t>
              </a: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缓</a:t>
              </a:r>
            </a:p>
            <a:p>
              <a:pPr algn="ctr" eaLnBrk="1" hangingPunct="1">
                <a:spcBef>
                  <a:spcPct val="0"/>
                </a:spcBef>
                <a:buClr>
                  <a:schemeClr val="hlink"/>
                </a:buClr>
                <a:buSzPct val="65000"/>
                <a:buFont typeface="Wingdings" panose="05000000000000000000" pitchFamily="2" charset="2"/>
                <a:buNone/>
              </a:pPr>
              <a:r>
                <a:rPr kumimoji="1" lang="zh-CN" altLang="en-US" sz="2400" b="1">
                  <a:latin typeface="+mn-ea"/>
                  <a:ea typeface="+mn-ea"/>
                </a:rPr>
                <a:t>存</a:t>
              </a:r>
            </a:p>
          </p:txBody>
        </p:sp>
        <p:sp>
          <p:nvSpPr>
            <p:cNvPr id="43" name="Text Box 8"/>
            <p:cNvSpPr txBox="1">
              <a:spLocks noChangeArrowheads="1"/>
            </p:cNvSpPr>
            <p:nvPr/>
          </p:nvSpPr>
          <p:spPr bwMode="auto">
            <a:xfrm>
              <a:off x="2916238" y="2852738"/>
              <a:ext cx="1295400" cy="46166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存储器</a:t>
              </a:r>
            </a:p>
          </p:txBody>
        </p:sp>
        <p:sp>
          <p:nvSpPr>
            <p:cNvPr id="44" name="Text Box 9"/>
            <p:cNvSpPr txBox="1">
              <a:spLocks noChangeArrowheads="1"/>
            </p:cNvSpPr>
            <p:nvPr/>
          </p:nvSpPr>
          <p:spPr bwMode="auto">
            <a:xfrm>
              <a:off x="4500563" y="2568575"/>
              <a:ext cx="2016125" cy="830997"/>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网络接口卡（网卡）</a:t>
              </a:r>
            </a:p>
          </p:txBody>
        </p:sp>
        <p:sp>
          <p:nvSpPr>
            <p:cNvPr id="45" name="Line 10"/>
            <p:cNvSpPr>
              <a:spLocks noChangeShapeType="1"/>
            </p:cNvSpPr>
            <p:nvPr/>
          </p:nvSpPr>
          <p:spPr bwMode="auto">
            <a:xfrm>
              <a:off x="1331913" y="3141663"/>
              <a:ext cx="431800" cy="0"/>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6" name="Line 11"/>
            <p:cNvSpPr>
              <a:spLocks noChangeShapeType="1"/>
            </p:cNvSpPr>
            <p:nvPr/>
          </p:nvSpPr>
          <p:spPr bwMode="auto">
            <a:xfrm>
              <a:off x="2339975" y="3141663"/>
              <a:ext cx="576263" cy="0"/>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7" name="AutoShape 12"/>
            <p:cNvSpPr>
              <a:spLocks noChangeArrowheads="1"/>
            </p:cNvSpPr>
            <p:nvPr/>
          </p:nvSpPr>
          <p:spPr bwMode="auto">
            <a:xfrm>
              <a:off x="395288" y="4868863"/>
              <a:ext cx="6481762" cy="360362"/>
            </a:xfrm>
            <a:prstGeom prst="leftRightArrow">
              <a:avLst>
                <a:gd name="adj1" fmla="val 50000"/>
                <a:gd name="adj2" fmla="val 3597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600">
                <a:latin typeface="+mn-ea"/>
                <a:ea typeface="+mn-ea"/>
              </a:endParaRPr>
            </a:p>
          </p:txBody>
        </p:sp>
        <p:sp>
          <p:nvSpPr>
            <p:cNvPr id="48" name="Line 13"/>
            <p:cNvSpPr>
              <a:spLocks noChangeShapeType="1"/>
            </p:cNvSpPr>
            <p:nvPr/>
          </p:nvSpPr>
          <p:spPr bwMode="auto">
            <a:xfrm>
              <a:off x="2627313" y="3141663"/>
              <a:ext cx="0" cy="1871662"/>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49" name="Text Box 14"/>
            <p:cNvSpPr txBox="1">
              <a:spLocks noChangeArrowheads="1"/>
            </p:cNvSpPr>
            <p:nvPr/>
          </p:nvSpPr>
          <p:spPr bwMode="auto">
            <a:xfrm>
              <a:off x="539750" y="4437063"/>
              <a:ext cx="1657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en-US" altLang="zh-CN" sz="2400" b="1">
                  <a:solidFill>
                    <a:srgbClr val="FF0000"/>
                  </a:solidFill>
                  <a:latin typeface="+mn-ea"/>
                  <a:ea typeface="+mn-ea"/>
                </a:rPr>
                <a:t>I/O</a:t>
              </a:r>
              <a:r>
                <a:rPr kumimoji="1" lang="zh-CN" altLang="en-US" sz="2400" b="1">
                  <a:solidFill>
                    <a:srgbClr val="FF0000"/>
                  </a:solidFill>
                  <a:latin typeface="+mn-ea"/>
                  <a:ea typeface="+mn-ea"/>
                </a:rPr>
                <a:t>总线</a:t>
              </a:r>
            </a:p>
          </p:txBody>
        </p:sp>
        <p:sp>
          <p:nvSpPr>
            <p:cNvPr id="59" name="Text Box 15"/>
            <p:cNvSpPr txBox="1">
              <a:spLocks noChangeArrowheads="1"/>
            </p:cNvSpPr>
            <p:nvPr/>
          </p:nvSpPr>
          <p:spPr bwMode="auto">
            <a:xfrm>
              <a:off x="5364163" y="4365625"/>
              <a:ext cx="1657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dirty="0">
                  <a:solidFill>
                    <a:srgbClr val="FF0000"/>
                  </a:solidFill>
                  <a:latin typeface="+mn-ea"/>
                  <a:ea typeface="+mn-ea"/>
                </a:rPr>
                <a:t>并行通信</a:t>
              </a:r>
            </a:p>
          </p:txBody>
        </p:sp>
        <p:sp>
          <p:nvSpPr>
            <p:cNvPr id="60" name="Line 16"/>
            <p:cNvSpPr>
              <a:spLocks noChangeShapeType="1"/>
            </p:cNvSpPr>
            <p:nvPr/>
          </p:nvSpPr>
          <p:spPr bwMode="auto">
            <a:xfrm>
              <a:off x="5364163" y="3573463"/>
              <a:ext cx="0" cy="1368425"/>
            </a:xfrm>
            <a:prstGeom prst="line">
              <a:avLst/>
            </a:prstGeom>
            <a:noFill/>
            <a:ln w="571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61" name="Line 17"/>
            <p:cNvSpPr>
              <a:spLocks noChangeShapeType="1"/>
            </p:cNvSpPr>
            <p:nvPr/>
          </p:nvSpPr>
          <p:spPr bwMode="auto">
            <a:xfrm>
              <a:off x="6443663" y="3141663"/>
              <a:ext cx="2016125" cy="0"/>
            </a:xfrm>
            <a:prstGeom prst="line">
              <a:avLst/>
            </a:prstGeom>
            <a:noFill/>
            <a:ln w="5715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n-ea"/>
              </a:endParaRPr>
            </a:p>
          </p:txBody>
        </p:sp>
        <p:sp>
          <p:nvSpPr>
            <p:cNvPr id="62" name="Text Box 18"/>
            <p:cNvSpPr txBox="1">
              <a:spLocks noChangeArrowheads="1"/>
            </p:cNvSpPr>
            <p:nvPr/>
          </p:nvSpPr>
          <p:spPr bwMode="auto">
            <a:xfrm>
              <a:off x="6724579" y="2624287"/>
              <a:ext cx="19446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dirty="0">
                  <a:latin typeface="+mn-ea"/>
                  <a:ea typeface="+mn-ea"/>
                </a:rPr>
                <a:t>至局域网</a:t>
              </a:r>
            </a:p>
          </p:txBody>
        </p:sp>
        <p:sp>
          <p:nvSpPr>
            <p:cNvPr id="63" name="Text Box 19"/>
            <p:cNvSpPr txBox="1">
              <a:spLocks noChangeArrowheads="1"/>
            </p:cNvSpPr>
            <p:nvPr/>
          </p:nvSpPr>
          <p:spPr bwMode="auto">
            <a:xfrm>
              <a:off x="6732588" y="3141663"/>
              <a:ext cx="1944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chemeClr val="hlink"/>
                </a:buClr>
                <a:buSzPct val="65000"/>
                <a:buFont typeface="Wingdings" panose="05000000000000000000" pitchFamily="2" charset="2"/>
                <a:buNone/>
              </a:pPr>
              <a:r>
                <a:rPr kumimoji="1" lang="zh-CN" altLang="en-US" sz="2400" b="1">
                  <a:latin typeface="+mn-ea"/>
                  <a:ea typeface="+mn-ea"/>
                </a:rPr>
                <a:t>串行通信</a:t>
              </a:r>
            </a:p>
          </p:txBody>
        </p:sp>
      </p:grpSp>
    </p:spTree>
    <p:extLst>
      <p:ext uri="{BB962C8B-B14F-4D97-AF65-F5344CB8AC3E}">
        <p14:creationId xmlns:p14="http://schemas.microsoft.com/office/powerpoint/2010/main" val="2507671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74</a:t>
            </a:fld>
            <a:endParaRPr lang="en-US" altLang="zh-CN">
              <a:solidFill>
                <a:prstClr val="black"/>
              </a:solidFill>
            </a:endParaRPr>
          </a:p>
        </p:txBody>
      </p:sp>
      <p:sp>
        <p:nvSpPr>
          <p:cNvPr id="4" name="Rectangle 3"/>
          <p:cNvSpPr txBox="1">
            <a:spLocks noChangeArrowheads="1"/>
          </p:cNvSpPr>
          <p:nvPr/>
        </p:nvSpPr>
        <p:spPr>
          <a:xfrm>
            <a:off x="920142" y="1250950"/>
            <a:ext cx="9705418"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zh-CN" altLang="en-US" dirty="0">
                <a:latin typeface="+mn-ea"/>
              </a:rPr>
              <a:t>美国电气与电子工程师协会</a:t>
            </a:r>
            <a:r>
              <a:rPr lang="en-US" altLang="zh-CN" dirty="0">
                <a:latin typeface="+mn-ea"/>
              </a:rPr>
              <a:t>IEEE 802</a:t>
            </a:r>
            <a:r>
              <a:rPr lang="zh-CN" altLang="en-US" dirty="0">
                <a:latin typeface="+mn-ea"/>
              </a:rPr>
              <a:t>委员会制定的</a:t>
            </a:r>
            <a:r>
              <a:rPr lang="en-US" altLang="zh-CN" dirty="0">
                <a:latin typeface="+mn-ea"/>
              </a:rPr>
              <a:t>IEEE 802</a:t>
            </a:r>
            <a:r>
              <a:rPr lang="zh-CN" altLang="en-US" dirty="0">
                <a:latin typeface="+mn-ea"/>
              </a:rPr>
              <a:t>局域网标准已经得到了国际标准化组织</a:t>
            </a:r>
            <a:r>
              <a:rPr lang="en-US" altLang="zh-CN" dirty="0">
                <a:latin typeface="+mn-ea"/>
              </a:rPr>
              <a:t>ISO</a:t>
            </a:r>
            <a:r>
              <a:rPr lang="zh-CN" altLang="en-US" dirty="0">
                <a:latin typeface="+mn-ea"/>
              </a:rPr>
              <a:t>的采纳，成为计算机局域网的事实标准</a:t>
            </a:r>
          </a:p>
          <a:p>
            <a:pPr>
              <a:lnSpc>
                <a:spcPct val="130000"/>
              </a:lnSpc>
              <a:spcBef>
                <a:spcPts val="0"/>
              </a:spcBef>
              <a:buClrTx/>
              <a:buFont typeface="Wingdings" panose="05000000000000000000" pitchFamily="2" charset="2"/>
              <a:buChar char="l"/>
            </a:pPr>
            <a:r>
              <a:rPr lang="en-US" altLang="zh-CN" dirty="0">
                <a:latin typeface="+mn-ea"/>
              </a:rPr>
              <a:t>IEEE 802</a:t>
            </a:r>
            <a:r>
              <a:rPr lang="zh-CN" altLang="en-US" dirty="0">
                <a:latin typeface="+mn-ea"/>
              </a:rPr>
              <a:t>局域网参考模型是针对局域网的网络体系结构特点而制定的，它遵循</a:t>
            </a:r>
            <a:r>
              <a:rPr lang="en-US" altLang="zh-CN" dirty="0">
                <a:latin typeface="+mn-ea"/>
              </a:rPr>
              <a:t>ISO/OSI</a:t>
            </a:r>
            <a:r>
              <a:rPr lang="zh-CN" altLang="en-US" dirty="0">
                <a:latin typeface="+mn-ea"/>
              </a:rPr>
              <a:t>参考模型的原则，解决物理层和数据链路层的功能以及与网络层的接口服务、网际互连的高层功能</a:t>
            </a:r>
          </a:p>
        </p:txBody>
      </p:sp>
    </p:spTree>
    <p:extLst>
      <p:ext uri="{BB962C8B-B14F-4D97-AF65-F5344CB8AC3E}">
        <p14:creationId xmlns:p14="http://schemas.microsoft.com/office/powerpoint/2010/main" val="23728239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75</a:t>
            </a:fld>
            <a:endParaRPr lang="en-US" altLang="zh-CN">
              <a:solidFill>
                <a:prstClr val="black"/>
              </a:solidFill>
            </a:endParaRPr>
          </a:p>
        </p:txBody>
      </p:sp>
      <p:sp>
        <p:nvSpPr>
          <p:cNvPr id="5" name="圆角矩形 4"/>
          <p:cNvSpPr/>
          <p:nvPr/>
        </p:nvSpPr>
        <p:spPr>
          <a:xfrm>
            <a:off x="255402" y="1250950"/>
            <a:ext cx="6032538" cy="450528"/>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mn-ea"/>
              </a:rPr>
              <a:t>IEEE802</a:t>
            </a:r>
            <a:r>
              <a:rPr lang="zh-CN" altLang="en-US" sz="2400" dirty="0">
                <a:solidFill>
                  <a:schemeClr val="tx1"/>
                </a:solidFill>
                <a:latin typeface="+mn-ea"/>
              </a:rPr>
              <a:t>与</a:t>
            </a:r>
            <a:r>
              <a:rPr lang="en-US" altLang="zh-CN" sz="2400" dirty="0">
                <a:solidFill>
                  <a:schemeClr val="tx1"/>
                </a:solidFill>
                <a:latin typeface="+mn-ea"/>
              </a:rPr>
              <a:t>OSI</a:t>
            </a:r>
            <a:r>
              <a:rPr lang="zh-CN" altLang="en-US" sz="2400" dirty="0">
                <a:solidFill>
                  <a:schemeClr val="tx1"/>
                </a:solidFill>
                <a:latin typeface="+mn-ea"/>
              </a:rPr>
              <a:t>参考模型对应关系</a:t>
            </a:r>
            <a:endParaRPr lang="en-US" altLang="zh-CN" sz="2400" dirty="0">
              <a:solidFill>
                <a:schemeClr val="tx1"/>
              </a:solidFill>
              <a:latin typeface="+mn-ea"/>
            </a:endParaRPr>
          </a:p>
        </p:txBody>
      </p:sp>
      <p:graphicFrame>
        <p:nvGraphicFramePr>
          <p:cNvPr id="7" name="Group 4"/>
          <p:cNvGraphicFramePr>
            <a:graphicFrameLocks noGrp="1"/>
          </p:cNvGraphicFramePr>
          <p:nvPr>
            <p:extLst>
              <p:ext uri="{D42A27DB-BD31-4B8C-83A1-F6EECF244321}">
                <p14:modId xmlns:p14="http://schemas.microsoft.com/office/powerpoint/2010/main" val="1134622306"/>
              </p:ext>
            </p:extLst>
          </p:nvPr>
        </p:nvGraphicFramePr>
        <p:xfrm>
          <a:off x="2325540" y="1859444"/>
          <a:ext cx="1981200" cy="4067176"/>
        </p:xfrm>
        <a:graphic>
          <a:graphicData uri="http://schemas.openxmlformats.org/drawingml/2006/table">
            <a:tbl>
              <a:tblPr/>
              <a:tblGrid>
                <a:gridCol w="1981200">
                  <a:extLst>
                    <a:ext uri="{9D8B030D-6E8A-4147-A177-3AD203B41FA5}">
                      <a16:colId xmlns:a16="http://schemas.microsoft.com/office/drawing/2014/main" val="20000"/>
                    </a:ext>
                  </a:extLst>
                </a:gridCol>
              </a:tblGrid>
              <a:tr h="584200">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a:ln>
                            <a:noFill/>
                          </a:ln>
                          <a:solidFill>
                            <a:schemeClr val="tx1"/>
                          </a:solidFill>
                          <a:effectLst/>
                          <a:latin typeface="+mn-ea"/>
                          <a:ea typeface="+mn-ea"/>
                        </a:rPr>
                        <a:t>应用层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79438">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a:ln>
                            <a:noFill/>
                          </a:ln>
                          <a:solidFill>
                            <a:schemeClr val="tx1"/>
                          </a:solidFill>
                          <a:effectLst/>
                          <a:latin typeface="+mn-ea"/>
                          <a:ea typeface="+mn-ea"/>
                        </a:rPr>
                        <a:t>表示层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a:ln>
                            <a:noFill/>
                          </a:ln>
                          <a:solidFill>
                            <a:schemeClr val="tx1"/>
                          </a:solidFill>
                          <a:effectLst/>
                          <a:latin typeface="+mn-ea"/>
                          <a:ea typeface="+mn-ea"/>
                        </a:rPr>
                        <a:t>会话层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a:ln>
                            <a:noFill/>
                          </a:ln>
                          <a:solidFill>
                            <a:schemeClr val="tx1"/>
                          </a:solidFill>
                          <a:effectLst/>
                          <a:latin typeface="+mn-ea"/>
                          <a:ea typeface="+mn-ea"/>
                        </a:rPr>
                        <a:t>传输层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a:ln>
                            <a:noFill/>
                          </a:ln>
                          <a:solidFill>
                            <a:schemeClr val="tx1"/>
                          </a:solidFill>
                          <a:effectLst/>
                          <a:latin typeface="+mn-ea"/>
                          <a:ea typeface="+mn-ea"/>
                        </a:rPr>
                        <a:t>网络层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79438">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a:ln>
                            <a:noFill/>
                          </a:ln>
                          <a:solidFill>
                            <a:schemeClr val="tx1"/>
                          </a:solidFill>
                          <a:effectLst/>
                          <a:latin typeface="+mn-ea"/>
                          <a:ea typeface="+mn-ea"/>
                        </a:rPr>
                        <a:t>数据链路层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5"/>
                  </a:ext>
                </a:extLst>
              </a:tr>
              <a:tr h="58102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0" i="0" u="none" strike="noStrike" cap="none" normalizeH="0" baseline="0" dirty="0">
                          <a:ln>
                            <a:noFill/>
                          </a:ln>
                          <a:solidFill>
                            <a:schemeClr val="tx1"/>
                          </a:solidFill>
                          <a:effectLst/>
                          <a:latin typeface="+mn-ea"/>
                          <a:ea typeface="+mn-ea"/>
                        </a:rPr>
                        <a:t>物理层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8" name="Group 22"/>
          <p:cNvGraphicFramePr>
            <a:graphicFrameLocks noGrp="1"/>
          </p:cNvGraphicFramePr>
          <p:nvPr>
            <p:extLst>
              <p:ext uri="{D42A27DB-BD31-4B8C-83A1-F6EECF244321}">
                <p14:modId xmlns:p14="http://schemas.microsoft.com/office/powerpoint/2010/main" val="457679903"/>
              </p:ext>
            </p:extLst>
          </p:nvPr>
        </p:nvGraphicFramePr>
        <p:xfrm>
          <a:off x="6287940" y="4307369"/>
          <a:ext cx="3048000" cy="1619251"/>
        </p:xfrm>
        <a:graphic>
          <a:graphicData uri="http://schemas.openxmlformats.org/drawingml/2006/table">
            <a:tbl>
              <a:tblPr/>
              <a:tblGrid>
                <a:gridCol w="3048000">
                  <a:extLst>
                    <a:ext uri="{9D8B030D-6E8A-4147-A177-3AD203B41FA5}">
                      <a16:colId xmlns:a16="http://schemas.microsoft.com/office/drawing/2014/main" val="20000"/>
                    </a:ext>
                  </a:extLst>
                </a:gridCol>
              </a:tblGrid>
              <a:tr h="519113">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dirty="0">
                          <a:ln>
                            <a:noFill/>
                          </a:ln>
                          <a:solidFill>
                            <a:schemeClr val="tx1"/>
                          </a:solidFill>
                          <a:effectLst/>
                          <a:latin typeface="Comic Sans MS" pitchFamily="66" charset="0"/>
                          <a:ea typeface="宋体" pitchFamily="2" charset="-122"/>
                        </a:rPr>
                        <a:t>逻辑链路控制子层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0"/>
                  </a:ext>
                </a:extLst>
              </a:tr>
              <a:tr h="549275">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dirty="0">
                          <a:ln>
                            <a:noFill/>
                          </a:ln>
                          <a:solidFill>
                            <a:schemeClr val="tx1"/>
                          </a:solidFill>
                          <a:effectLst/>
                          <a:latin typeface="Comic Sans MS" pitchFamily="66" charset="0"/>
                          <a:ea typeface="宋体" pitchFamily="2" charset="-122"/>
                        </a:rPr>
                        <a:t>介质访问控制子层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extLst>
                  <a:ext uri="{0D108BD9-81ED-4DB2-BD59-A6C34878D82A}">
                    <a16:rowId xmlns:a16="http://schemas.microsoft.com/office/drawing/2014/main" val="10001"/>
                  </a:ext>
                </a:extLst>
              </a:tr>
              <a:tr h="550863">
                <a:tc>
                  <a:txBody>
                    <a:body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charset="2"/>
                        <a:buNone/>
                        <a:tabLst/>
                      </a:pPr>
                      <a:r>
                        <a:rPr kumimoji="0" lang="zh-CN" altLang="en-US" sz="2400" b="1" i="0" u="none" strike="noStrike" cap="none" normalizeH="0" baseline="0" dirty="0">
                          <a:ln>
                            <a:noFill/>
                          </a:ln>
                          <a:solidFill>
                            <a:schemeClr val="tx1"/>
                          </a:solidFill>
                          <a:effectLst/>
                          <a:latin typeface="Comic Sans MS" pitchFamily="66" charset="0"/>
                          <a:ea typeface="宋体" pitchFamily="2" charset="-122"/>
                        </a:rPr>
                        <a:t>物理层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9" name="Line 32"/>
          <p:cNvSpPr>
            <a:spLocks noChangeShapeType="1"/>
          </p:cNvSpPr>
          <p:nvPr/>
        </p:nvSpPr>
        <p:spPr bwMode="auto">
          <a:xfrm>
            <a:off x="4306740" y="5888519"/>
            <a:ext cx="19812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0" name="Line 33"/>
          <p:cNvSpPr>
            <a:spLocks noChangeShapeType="1"/>
          </p:cNvSpPr>
          <p:nvPr/>
        </p:nvSpPr>
        <p:spPr bwMode="auto">
          <a:xfrm>
            <a:off x="4306740" y="5355119"/>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1" name="Line 34"/>
          <p:cNvSpPr>
            <a:spLocks noChangeShapeType="1"/>
          </p:cNvSpPr>
          <p:nvPr/>
        </p:nvSpPr>
        <p:spPr bwMode="auto">
          <a:xfrm flipV="1">
            <a:off x="4306740" y="4307369"/>
            <a:ext cx="1981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2" name="Text Box 35"/>
          <p:cNvSpPr txBox="1">
            <a:spLocks noChangeArrowheads="1"/>
          </p:cNvSpPr>
          <p:nvPr/>
        </p:nvSpPr>
        <p:spPr bwMode="auto">
          <a:xfrm>
            <a:off x="648479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a:latin typeface="+mn-ea"/>
                <a:ea typeface="+mn-ea"/>
              </a:rPr>
              <a:t>（   ）</a:t>
            </a:r>
          </a:p>
        </p:txBody>
      </p:sp>
      <p:sp>
        <p:nvSpPr>
          <p:cNvPr id="13" name="Text Box 36"/>
          <p:cNvSpPr txBox="1">
            <a:spLocks noChangeArrowheads="1"/>
          </p:cNvSpPr>
          <p:nvPr/>
        </p:nvSpPr>
        <p:spPr bwMode="auto">
          <a:xfrm>
            <a:off x="732299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a:latin typeface="+mn-ea"/>
                <a:ea typeface="+mn-ea"/>
              </a:rPr>
              <a:t>（   ）</a:t>
            </a:r>
          </a:p>
        </p:txBody>
      </p:sp>
      <p:sp>
        <p:nvSpPr>
          <p:cNvPr id="14" name="Text Box 37"/>
          <p:cNvSpPr txBox="1">
            <a:spLocks noChangeArrowheads="1"/>
          </p:cNvSpPr>
          <p:nvPr/>
        </p:nvSpPr>
        <p:spPr bwMode="auto">
          <a:xfrm>
            <a:off x="8116740" y="4002569"/>
            <a:ext cx="10743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a:latin typeface="+mn-ea"/>
                <a:ea typeface="+mn-ea"/>
              </a:rPr>
              <a:t>（   ）</a:t>
            </a:r>
          </a:p>
        </p:txBody>
      </p:sp>
      <p:sp>
        <p:nvSpPr>
          <p:cNvPr id="15" name="Line 38"/>
          <p:cNvSpPr>
            <a:spLocks noChangeShapeType="1"/>
          </p:cNvSpPr>
          <p:nvPr/>
        </p:nvSpPr>
        <p:spPr bwMode="auto">
          <a:xfrm>
            <a:off x="7811940" y="3392969"/>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16" name="Text Box 39"/>
          <p:cNvSpPr txBox="1">
            <a:spLocks noChangeArrowheads="1"/>
          </p:cNvSpPr>
          <p:nvPr/>
        </p:nvSpPr>
        <p:spPr bwMode="auto">
          <a:xfrm>
            <a:off x="6897540" y="2859569"/>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sz="2400">
                <a:latin typeface="+mn-ea"/>
                <a:ea typeface="+mn-ea"/>
              </a:rPr>
              <a:t>服务访问点</a:t>
            </a:r>
          </a:p>
        </p:txBody>
      </p:sp>
      <p:sp>
        <p:nvSpPr>
          <p:cNvPr id="17" name="Text Box 40"/>
          <p:cNvSpPr txBox="1">
            <a:spLocks noChangeArrowheads="1"/>
          </p:cNvSpPr>
          <p:nvPr/>
        </p:nvSpPr>
        <p:spPr bwMode="auto">
          <a:xfrm>
            <a:off x="9640740" y="5340831"/>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1" lang="zh-CN" altLang="en-US" sz="2400">
                <a:latin typeface="+mn-ea"/>
                <a:ea typeface="+mn-ea"/>
              </a:rPr>
              <a:t>网卡</a:t>
            </a:r>
          </a:p>
        </p:txBody>
      </p:sp>
      <p:sp>
        <p:nvSpPr>
          <p:cNvPr id="18" name="Text Box 41"/>
          <p:cNvSpPr txBox="1">
            <a:spLocks noChangeArrowheads="1"/>
          </p:cNvSpPr>
          <p:nvPr/>
        </p:nvSpPr>
        <p:spPr bwMode="auto">
          <a:xfrm>
            <a:off x="9564540" y="4302606"/>
            <a:ext cx="1219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1" lang="zh-CN" altLang="en-US" sz="2400">
                <a:latin typeface="+mn-ea"/>
                <a:ea typeface="+mn-ea"/>
              </a:rPr>
              <a:t>网卡驱动程序</a:t>
            </a:r>
          </a:p>
        </p:txBody>
      </p:sp>
      <p:sp>
        <p:nvSpPr>
          <p:cNvPr id="19" name="Line 42"/>
          <p:cNvSpPr>
            <a:spLocks noChangeShapeType="1"/>
          </p:cNvSpPr>
          <p:nvPr/>
        </p:nvSpPr>
        <p:spPr bwMode="auto">
          <a:xfrm>
            <a:off x="9335940" y="5124931"/>
            <a:ext cx="1600200" cy="0"/>
          </a:xfrm>
          <a:prstGeom prst="line">
            <a:avLst/>
          </a:prstGeom>
          <a:noFill/>
          <a:ln w="9525">
            <a:solidFill>
              <a:schemeClr val="hlink"/>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0" name="Text Box 43"/>
          <p:cNvSpPr txBox="1">
            <a:spLocks noChangeArrowheads="1"/>
          </p:cNvSpPr>
          <p:nvPr/>
        </p:nvSpPr>
        <p:spPr bwMode="auto">
          <a:xfrm>
            <a:off x="2204890" y="6134581"/>
            <a:ext cx="215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a:latin typeface="+mn-ea"/>
                <a:ea typeface="+mn-ea"/>
              </a:rPr>
              <a:t>OSI</a:t>
            </a:r>
            <a:r>
              <a:rPr kumimoji="1" lang="zh-CN" altLang="en-US" sz="2400">
                <a:latin typeface="+mn-ea"/>
                <a:ea typeface="+mn-ea"/>
              </a:rPr>
              <a:t>参考模型</a:t>
            </a:r>
          </a:p>
        </p:txBody>
      </p:sp>
      <p:sp>
        <p:nvSpPr>
          <p:cNvPr id="21" name="Text Box 44"/>
          <p:cNvSpPr txBox="1">
            <a:spLocks noChangeArrowheads="1"/>
          </p:cNvSpPr>
          <p:nvPr/>
        </p:nvSpPr>
        <p:spPr bwMode="auto">
          <a:xfrm>
            <a:off x="6308578" y="6134581"/>
            <a:ext cx="3024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dirty="0">
                <a:latin typeface="+mn-ea"/>
                <a:ea typeface="+mn-ea"/>
              </a:rPr>
              <a:t>IEEE802</a:t>
            </a:r>
            <a:r>
              <a:rPr kumimoji="1" lang="zh-CN" altLang="en-US" sz="2400" dirty="0">
                <a:latin typeface="+mn-ea"/>
                <a:ea typeface="+mn-ea"/>
              </a:rPr>
              <a:t>参考模型</a:t>
            </a:r>
          </a:p>
        </p:txBody>
      </p:sp>
    </p:spTree>
    <p:extLst>
      <p:ext uri="{BB962C8B-B14F-4D97-AF65-F5344CB8AC3E}">
        <p14:creationId xmlns:p14="http://schemas.microsoft.com/office/powerpoint/2010/main" val="2767695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76</a:t>
            </a:fld>
            <a:endParaRPr lang="en-US" altLang="zh-CN">
              <a:solidFill>
                <a:prstClr val="black"/>
              </a:solidFill>
            </a:endParaRPr>
          </a:p>
        </p:txBody>
      </p:sp>
      <p:sp>
        <p:nvSpPr>
          <p:cNvPr id="4" name="Rectangle 3"/>
          <p:cNvSpPr txBox="1">
            <a:spLocks noChangeArrowheads="1"/>
          </p:cNvSpPr>
          <p:nvPr/>
        </p:nvSpPr>
        <p:spPr>
          <a:xfrm>
            <a:off x="219919" y="1991731"/>
            <a:ext cx="11794603" cy="42007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30000"/>
              </a:lnSpc>
              <a:spcBef>
                <a:spcPts val="0"/>
              </a:spcBef>
              <a:buClrTx/>
              <a:buFont typeface="Wingdings" panose="05000000000000000000" pitchFamily="2" charset="2"/>
              <a:buChar char="l"/>
            </a:pPr>
            <a:r>
              <a:rPr lang="en-US" altLang="zh-CN" sz="2200" dirty="0">
                <a:latin typeface="+mn-ea"/>
              </a:rPr>
              <a:t>IEEE802.1   </a:t>
            </a:r>
            <a:r>
              <a:rPr lang="zh-CN" altLang="en-US" sz="2200" dirty="0">
                <a:latin typeface="+mn-ea"/>
              </a:rPr>
              <a:t>体系结构及高层接口</a:t>
            </a:r>
          </a:p>
          <a:p>
            <a:pPr>
              <a:lnSpc>
                <a:spcPct val="130000"/>
              </a:lnSpc>
              <a:spcBef>
                <a:spcPts val="0"/>
              </a:spcBef>
              <a:buClrTx/>
              <a:buFont typeface="Wingdings" panose="05000000000000000000" pitchFamily="2" charset="2"/>
              <a:buChar char="l"/>
            </a:pPr>
            <a:r>
              <a:rPr lang="en-US" altLang="zh-CN" sz="2200" dirty="0">
                <a:latin typeface="+mn-ea"/>
              </a:rPr>
              <a:t>IEEE802.2   </a:t>
            </a:r>
            <a:r>
              <a:rPr lang="zh-CN" altLang="en-US" sz="2200" dirty="0">
                <a:latin typeface="+mn-ea"/>
              </a:rPr>
              <a:t>逻辑链路控制</a:t>
            </a:r>
            <a:r>
              <a:rPr lang="en-US" altLang="zh-CN" sz="2200" dirty="0">
                <a:latin typeface="+mn-ea"/>
              </a:rPr>
              <a:t>LLC</a:t>
            </a:r>
          </a:p>
          <a:p>
            <a:pPr>
              <a:lnSpc>
                <a:spcPct val="130000"/>
              </a:lnSpc>
              <a:spcBef>
                <a:spcPts val="0"/>
              </a:spcBef>
              <a:buClrTx/>
              <a:buFont typeface="Wingdings" panose="05000000000000000000" pitchFamily="2" charset="2"/>
              <a:buChar char="l"/>
            </a:pPr>
            <a:r>
              <a:rPr lang="en-US" altLang="zh-CN" sz="2200" dirty="0">
                <a:latin typeface="+mn-ea"/>
              </a:rPr>
              <a:t>IEEE802.3   CSMA/CD</a:t>
            </a:r>
            <a:r>
              <a:rPr lang="zh-CN" altLang="en-US" sz="2200" dirty="0">
                <a:latin typeface="+mn-ea"/>
              </a:rPr>
              <a:t>（带冲突检测的载波侦听多路复用）访问控制方法和物理层技术规范</a:t>
            </a:r>
          </a:p>
          <a:p>
            <a:pPr>
              <a:lnSpc>
                <a:spcPct val="130000"/>
              </a:lnSpc>
              <a:spcBef>
                <a:spcPts val="0"/>
              </a:spcBef>
              <a:buClrTx/>
              <a:buFont typeface="Wingdings" panose="05000000000000000000" pitchFamily="2" charset="2"/>
              <a:buChar char="l"/>
            </a:pPr>
            <a:r>
              <a:rPr lang="en-US" altLang="zh-CN" sz="2200" dirty="0">
                <a:latin typeface="+mn-ea"/>
              </a:rPr>
              <a:t>IEEE802.4   </a:t>
            </a:r>
            <a:r>
              <a:rPr lang="zh-CN" altLang="en-US" sz="2200" dirty="0">
                <a:latin typeface="+mn-ea"/>
              </a:rPr>
              <a:t>令牌总线访问控制方法和物理技术规范</a:t>
            </a:r>
          </a:p>
          <a:p>
            <a:pPr>
              <a:lnSpc>
                <a:spcPct val="130000"/>
              </a:lnSpc>
              <a:spcBef>
                <a:spcPts val="0"/>
              </a:spcBef>
              <a:buClrTx/>
              <a:buFont typeface="Wingdings" panose="05000000000000000000" pitchFamily="2" charset="2"/>
              <a:buChar char="l"/>
            </a:pPr>
            <a:r>
              <a:rPr lang="en-US" altLang="zh-CN" sz="2200" dirty="0">
                <a:latin typeface="+mn-ea"/>
              </a:rPr>
              <a:t>IEEE802.5   </a:t>
            </a:r>
            <a:r>
              <a:rPr lang="zh-CN" altLang="en-US" sz="2200" dirty="0">
                <a:latin typeface="+mn-ea"/>
              </a:rPr>
              <a:t>令牌环访问控制方法和物理层规范</a:t>
            </a:r>
          </a:p>
          <a:p>
            <a:pPr>
              <a:lnSpc>
                <a:spcPct val="130000"/>
              </a:lnSpc>
              <a:spcBef>
                <a:spcPts val="0"/>
              </a:spcBef>
              <a:buClrTx/>
              <a:buFont typeface="Wingdings" panose="05000000000000000000" pitchFamily="2" charset="2"/>
              <a:buChar char="l"/>
            </a:pPr>
            <a:r>
              <a:rPr lang="en-US" altLang="zh-CN" sz="2200" dirty="0">
                <a:latin typeface="+mn-ea"/>
              </a:rPr>
              <a:t>IEEE802.6   </a:t>
            </a:r>
            <a:r>
              <a:rPr lang="zh-CN" altLang="en-US" sz="2200" dirty="0">
                <a:latin typeface="+mn-ea"/>
              </a:rPr>
              <a:t>城域网访问控制方法和物理层技术规范</a:t>
            </a:r>
            <a:endParaRPr lang="en-US" altLang="zh-CN" sz="2200" dirty="0">
              <a:latin typeface="+mn-ea"/>
            </a:endParaRPr>
          </a:p>
          <a:p>
            <a:pPr>
              <a:lnSpc>
                <a:spcPct val="130000"/>
              </a:lnSpc>
              <a:spcBef>
                <a:spcPts val="0"/>
              </a:spcBef>
              <a:buClrTx/>
              <a:buFont typeface="Wingdings" panose="05000000000000000000" pitchFamily="2" charset="2"/>
              <a:buChar char="l"/>
            </a:pPr>
            <a:r>
              <a:rPr lang="en-US" altLang="zh-CN" sz="2200" dirty="0"/>
              <a:t>IEEE 802.10</a:t>
            </a:r>
            <a:r>
              <a:rPr lang="zh-CN" altLang="en-US" sz="2200" dirty="0"/>
              <a:t>：网络安全技术咨询组，定义了网络互操作的认证和加密方法。</a:t>
            </a:r>
            <a:endParaRPr lang="en-US" altLang="zh-CN" sz="2200" dirty="0">
              <a:latin typeface="+mn-ea"/>
            </a:endParaRPr>
          </a:p>
          <a:p>
            <a:pPr>
              <a:lnSpc>
                <a:spcPct val="130000"/>
              </a:lnSpc>
              <a:spcBef>
                <a:spcPts val="0"/>
              </a:spcBef>
              <a:buClrTx/>
              <a:buFont typeface="Wingdings" panose="05000000000000000000" pitchFamily="2" charset="2"/>
              <a:buChar char="l"/>
            </a:pPr>
            <a:r>
              <a:rPr lang="en-US" altLang="zh-CN" sz="2200" dirty="0"/>
              <a:t>IEEE 802.11</a:t>
            </a:r>
            <a:r>
              <a:rPr lang="zh-CN" altLang="en-US" sz="2200" dirty="0"/>
              <a:t>：无线局域网（</a:t>
            </a:r>
            <a:r>
              <a:rPr lang="en-US" altLang="zh-CN" sz="2200" dirty="0"/>
              <a:t>WLAN</a:t>
            </a:r>
            <a:r>
              <a:rPr lang="zh-CN" altLang="en-US" sz="2200" dirty="0"/>
              <a:t>）的介质访问控制协议及物理层技术规范 </a:t>
            </a:r>
            <a:r>
              <a:rPr lang="en-US" altLang="zh-CN" sz="2200" dirty="0"/>
              <a:t>(</a:t>
            </a:r>
            <a:r>
              <a:rPr lang="en-US" altLang="zh-CN" sz="2200" dirty="0" err="1"/>
              <a:t>a,b</a:t>
            </a:r>
            <a:r>
              <a:rPr lang="en-US" altLang="zh-CN" sz="2200" dirty="0"/>
              <a:t>,…,</a:t>
            </a:r>
            <a:r>
              <a:rPr lang="en-US" altLang="zh-CN" sz="2200" dirty="0" err="1"/>
              <a:t>ae</a:t>
            </a:r>
            <a:r>
              <a:rPr lang="en-US" altLang="zh-CN" sz="2200" dirty="0"/>
              <a:t>)</a:t>
            </a:r>
          </a:p>
          <a:p>
            <a:pPr>
              <a:lnSpc>
                <a:spcPct val="130000"/>
              </a:lnSpc>
              <a:spcBef>
                <a:spcPts val="0"/>
              </a:spcBef>
              <a:buClrTx/>
              <a:buFont typeface="Wingdings" panose="05000000000000000000" pitchFamily="2" charset="2"/>
              <a:buChar char="l"/>
            </a:pPr>
            <a:r>
              <a:rPr lang="en-US" altLang="zh-CN" sz="2200" dirty="0"/>
              <a:t>IEEE 802.15</a:t>
            </a:r>
            <a:r>
              <a:rPr lang="zh-CN" altLang="en-US" sz="2200" dirty="0"/>
              <a:t>：无线个人网（</a:t>
            </a:r>
            <a:r>
              <a:rPr lang="en-US" altLang="zh-CN" sz="2200" dirty="0"/>
              <a:t>Wireless Personal Area Networks</a:t>
            </a:r>
            <a:r>
              <a:rPr lang="zh-CN" altLang="en-US" sz="2200" dirty="0"/>
              <a:t>，</a:t>
            </a:r>
            <a:r>
              <a:rPr lang="en-US" altLang="zh-CN" sz="2200" dirty="0"/>
              <a:t>WPAN</a:t>
            </a:r>
            <a:r>
              <a:rPr lang="zh-CN" altLang="en-US" sz="2200" dirty="0"/>
              <a:t>）技术规范，比如蓝牙</a:t>
            </a:r>
            <a:endParaRPr lang="zh-CN" altLang="en-US" sz="2200" dirty="0">
              <a:latin typeface="+mn-ea"/>
            </a:endParaRPr>
          </a:p>
        </p:txBody>
      </p:sp>
      <p:sp>
        <p:nvSpPr>
          <p:cNvPr id="5" name="圆角矩形 4"/>
          <p:cNvSpPr/>
          <p:nvPr/>
        </p:nvSpPr>
        <p:spPr>
          <a:xfrm>
            <a:off x="359538" y="1233961"/>
            <a:ext cx="4857728" cy="549426"/>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mn-ea"/>
              </a:rPr>
              <a:t>IEEE802</a:t>
            </a:r>
            <a:r>
              <a:rPr lang="zh-CN" altLang="en-US" sz="2400" dirty="0">
                <a:solidFill>
                  <a:schemeClr val="tx1"/>
                </a:solidFill>
                <a:latin typeface="+mn-ea"/>
              </a:rPr>
              <a:t>网络协议标准</a:t>
            </a:r>
            <a:r>
              <a:rPr lang="en-US" altLang="zh-CN" sz="2400" dirty="0">
                <a:solidFill>
                  <a:schemeClr val="tx1"/>
                </a:solidFill>
                <a:latin typeface="+mn-ea"/>
              </a:rPr>
              <a:t>(</a:t>
            </a:r>
            <a:r>
              <a:rPr lang="zh-CN" altLang="en-US" sz="2400" dirty="0">
                <a:solidFill>
                  <a:schemeClr val="tx1"/>
                </a:solidFill>
                <a:latin typeface="+mn-ea"/>
              </a:rPr>
              <a:t>部分</a:t>
            </a:r>
            <a:r>
              <a:rPr lang="en-US" altLang="zh-CN" sz="2400" dirty="0">
                <a:solidFill>
                  <a:schemeClr val="tx1"/>
                </a:solidFill>
                <a:latin typeface="+mn-ea"/>
              </a:rPr>
              <a:t>)</a:t>
            </a:r>
          </a:p>
        </p:txBody>
      </p:sp>
    </p:spTree>
    <p:extLst>
      <p:ext uri="{BB962C8B-B14F-4D97-AF65-F5344CB8AC3E}">
        <p14:creationId xmlns:p14="http://schemas.microsoft.com/office/powerpoint/2010/main" val="41537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zh-CN" altLang="en-US" dirty="0"/>
              <a:t>局域网体系结构</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77</a:t>
            </a:fld>
            <a:endParaRPr lang="en-US" altLang="zh-CN">
              <a:solidFill>
                <a:prstClr val="black"/>
              </a:solidFill>
            </a:endParaRPr>
          </a:p>
        </p:txBody>
      </p:sp>
      <p:sp>
        <p:nvSpPr>
          <p:cNvPr id="5" name="圆角矩形 4"/>
          <p:cNvSpPr/>
          <p:nvPr/>
        </p:nvSpPr>
        <p:spPr>
          <a:xfrm>
            <a:off x="359537" y="1233961"/>
            <a:ext cx="6226457" cy="549426"/>
          </a:xfrm>
          <a:prstGeom prst="roundRect">
            <a:avLst/>
          </a:prstGeom>
          <a:gradFill flip="none" rotWithShape="1">
            <a:gsLst>
              <a:gs pos="85000">
                <a:schemeClr val="accent6">
                  <a:lumMod val="60000"/>
                  <a:lumOff val="40000"/>
                </a:schemeClr>
              </a:gs>
              <a:gs pos="15000">
                <a:schemeClr val="accent6">
                  <a:lumMod val="40000"/>
                  <a:lumOff val="60000"/>
                </a:schemeClr>
              </a:gs>
              <a:gs pos="0">
                <a:schemeClr val="bg1"/>
              </a:gs>
              <a:gs pos="100000">
                <a:schemeClr val="bg1"/>
              </a:gs>
              <a:gs pos="50000">
                <a:schemeClr val="accent6">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mn-ea"/>
              </a:rPr>
              <a:t>几个基础性</a:t>
            </a:r>
            <a:r>
              <a:rPr lang="en-US" altLang="zh-CN" sz="2400" dirty="0">
                <a:solidFill>
                  <a:schemeClr val="tx1"/>
                </a:solidFill>
                <a:latin typeface="+mn-ea"/>
              </a:rPr>
              <a:t>IEEE802</a:t>
            </a:r>
            <a:r>
              <a:rPr lang="zh-CN" altLang="en-US" sz="2400" dirty="0">
                <a:solidFill>
                  <a:schemeClr val="tx1"/>
                </a:solidFill>
                <a:latin typeface="+mn-ea"/>
              </a:rPr>
              <a:t>标准的关系</a:t>
            </a:r>
            <a:endParaRPr lang="en-US" altLang="zh-CN" sz="2400" dirty="0">
              <a:solidFill>
                <a:schemeClr val="tx1"/>
              </a:solidFill>
              <a:latin typeface="+mn-ea"/>
            </a:endParaRPr>
          </a:p>
        </p:txBody>
      </p:sp>
      <p:grpSp>
        <p:nvGrpSpPr>
          <p:cNvPr id="2" name="组合 1"/>
          <p:cNvGrpSpPr/>
          <p:nvPr/>
        </p:nvGrpSpPr>
        <p:grpSpPr>
          <a:xfrm>
            <a:off x="1304121" y="2376961"/>
            <a:ext cx="8749043" cy="3756025"/>
            <a:chOff x="1304121" y="2376961"/>
            <a:chExt cx="8749043" cy="3756025"/>
          </a:xfrm>
        </p:grpSpPr>
        <p:grpSp>
          <p:nvGrpSpPr>
            <p:cNvPr id="6" name="组合 5"/>
            <p:cNvGrpSpPr/>
            <p:nvPr/>
          </p:nvGrpSpPr>
          <p:grpSpPr>
            <a:xfrm>
              <a:off x="1304121" y="2376961"/>
              <a:ext cx="8628063" cy="3756025"/>
              <a:chOff x="250825" y="1871663"/>
              <a:chExt cx="8628063" cy="3756025"/>
            </a:xfrm>
          </p:grpSpPr>
          <p:sp>
            <p:nvSpPr>
              <p:cNvPr id="7" name="Line 4"/>
              <p:cNvSpPr>
                <a:spLocks noChangeShapeType="1"/>
              </p:cNvSpPr>
              <p:nvPr/>
            </p:nvSpPr>
            <p:spPr bwMode="auto">
              <a:xfrm>
                <a:off x="250825" y="1871663"/>
                <a:ext cx="0" cy="3717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8" name="Line 5"/>
              <p:cNvSpPr>
                <a:spLocks noChangeShapeType="1"/>
              </p:cNvSpPr>
              <p:nvPr/>
            </p:nvSpPr>
            <p:spPr bwMode="auto">
              <a:xfrm>
                <a:off x="250825" y="1871663"/>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9" name="Line 6"/>
              <p:cNvSpPr>
                <a:spLocks noChangeShapeType="1"/>
              </p:cNvSpPr>
              <p:nvPr/>
            </p:nvSpPr>
            <p:spPr bwMode="auto">
              <a:xfrm>
                <a:off x="5584825" y="1871663"/>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0" name="Line 7"/>
              <p:cNvSpPr>
                <a:spLocks noChangeShapeType="1"/>
              </p:cNvSpPr>
              <p:nvPr/>
            </p:nvSpPr>
            <p:spPr bwMode="auto">
              <a:xfrm flipH="1">
                <a:off x="860425" y="2405063"/>
                <a:ext cx="472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1" name="Line 8"/>
              <p:cNvSpPr>
                <a:spLocks noChangeShapeType="1"/>
              </p:cNvSpPr>
              <p:nvPr/>
            </p:nvSpPr>
            <p:spPr bwMode="auto">
              <a:xfrm>
                <a:off x="860425" y="2405063"/>
                <a:ext cx="0" cy="3184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2" name="Line 9"/>
              <p:cNvSpPr>
                <a:spLocks noChangeShapeType="1"/>
              </p:cNvSpPr>
              <p:nvPr/>
            </p:nvSpPr>
            <p:spPr bwMode="auto">
              <a:xfrm flipH="1">
                <a:off x="250825" y="5589588"/>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3" name="Text Box 10"/>
              <p:cNvSpPr txBox="1">
                <a:spLocks noChangeArrowheads="1"/>
              </p:cNvSpPr>
              <p:nvPr/>
            </p:nvSpPr>
            <p:spPr bwMode="auto">
              <a:xfrm>
                <a:off x="1241425" y="2709863"/>
                <a:ext cx="4343400" cy="466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b="1" dirty="0">
                    <a:solidFill>
                      <a:schemeClr val="bg1"/>
                    </a:solidFill>
                    <a:latin typeface="+mn-ea"/>
                    <a:ea typeface="+mn-ea"/>
                  </a:rPr>
                  <a:t>      802.2</a:t>
                </a:r>
              </a:p>
            </p:txBody>
          </p:sp>
          <p:sp>
            <p:nvSpPr>
              <p:cNvPr id="14" name="Text Box 11"/>
              <p:cNvSpPr txBox="1">
                <a:spLocks noChangeArrowheads="1"/>
              </p:cNvSpPr>
              <p:nvPr/>
            </p:nvSpPr>
            <p:spPr bwMode="auto">
              <a:xfrm>
                <a:off x="2003425" y="1871663"/>
                <a:ext cx="3429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en-US" altLang="zh-CN" sz="2400" b="1">
                    <a:latin typeface="+mn-ea"/>
                    <a:ea typeface="+mn-ea"/>
                  </a:rPr>
                  <a:t>802.1</a:t>
                </a:r>
              </a:p>
            </p:txBody>
          </p:sp>
          <p:sp>
            <p:nvSpPr>
              <p:cNvPr id="15" name="Text Box 12"/>
              <p:cNvSpPr txBox="1">
                <a:spLocks noChangeArrowheads="1"/>
              </p:cNvSpPr>
              <p:nvPr/>
            </p:nvSpPr>
            <p:spPr bwMode="auto">
              <a:xfrm>
                <a:off x="13176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802.3</a:t>
                </a:r>
              </a:p>
              <a:p>
                <a:pPr algn="ctr" eaLnBrk="1" hangingPunct="1">
                  <a:spcBef>
                    <a:spcPct val="50000"/>
                  </a:spcBef>
                  <a:buClrTx/>
                  <a:buSzTx/>
                  <a:buFontTx/>
                  <a:buNone/>
                </a:pPr>
                <a:endParaRPr kumimoji="1" lang="en-US" altLang="zh-CN" sz="2400" b="1">
                  <a:latin typeface="+mn-ea"/>
                  <a:ea typeface="+mn-ea"/>
                </a:endParaRPr>
              </a:p>
            </p:txBody>
          </p:sp>
          <p:sp>
            <p:nvSpPr>
              <p:cNvPr id="16" name="Text Box 13"/>
              <p:cNvSpPr txBox="1">
                <a:spLocks noChangeArrowheads="1"/>
              </p:cNvSpPr>
              <p:nvPr/>
            </p:nvSpPr>
            <p:spPr bwMode="auto">
              <a:xfrm>
                <a:off x="23844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802.4</a:t>
                </a:r>
              </a:p>
              <a:p>
                <a:pPr algn="ctr" eaLnBrk="1" hangingPunct="1">
                  <a:spcBef>
                    <a:spcPct val="50000"/>
                  </a:spcBef>
                  <a:buClrTx/>
                  <a:buSzTx/>
                  <a:buFontTx/>
                  <a:buNone/>
                </a:pPr>
                <a:endParaRPr kumimoji="1" lang="en-US" altLang="zh-CN" sz="2400" b="1">
                  <a:latin typeface="+mn-ea"/>
                  <a:ea typeface="+mn-ea"/>
                </a:endParaRPr>
              </a:p>
            </p:txBody>
          </p:sp>
          <p:sp>
            <p:nvSpPr>
              <p:cNvPr id="17" name="Text Box 14"/>
              <p:cNvSpPr txBox="1">
                <a:spLocks noChangeArrowheads="1"/>
              </p:cNvSpPr>
              <p:nvPr/>
            </p:nvSpPr>
            <p:spPr bwMode="auto">
              <a:xfrm>
                <a:off x="35274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802.5</a:t>
                </a:r>
              </a:p>
              <a:p>
                <a:pPr algn="ctr" eaLnBrk="1" hangingPunct="1">
                  <a:spcBef>
                    <a:spcPct val="50000"/>
                  </a:spcBef>
                  <a:buClrTx/>
                  <a:buSzTx/>
                  <a:buFontTx/>
                  <a:buNone/>
                </a:pPr>
                <a:endParaRPr kumimoji="1" lang="en-US" altLang="zh-CN" sz="2400" b="1">
                  <a:latin typeface="+mn-ea"/>
                  <a:ea typeface="+mn-ea"/>
                </a:endParaRPr>
              </a:p>
            </p:txBody>
          </p:sp>
          <p:sp>
            <p:nvSpPr>
              <p:cNvPr id="18" name="Text Box 15"/>
              <p:cNvSpPr txBox="1">
                <a:spLocks noChangeArrowheads="1"/>
              </p:cNvSpPr>
              <p:nvPr/>
            </p:nvSpPr>
            <p:spPr bwMode="auto">
              <a:xfrm>
                <a:off x="4670425" y="3700463"/>
                <a:ext cx="914400" cy="192722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kumimoji="1" lang="en-US" altLang="zh-CN" sz="2400" b="1">
                  <a:latin typeface="+mn-ea"/>
                  <a:ea typeface="+mn-ea"/>
                </a:endParaRPr>
              </a:p>
              <a:p>
                <a:pPr algn="ctr" eaLnBrk="1" hangingPunct="1">
                  <a:spcBef>
                    <a:spcPct val="50000"/>
                  </a:spcBef>
                  <a:buClrTx/>
                  <a:buSzTx/>
                  <a:buFontTx/>
                  <a:buNone/>
                </a:pPr>
                <a:r>
                  <a:rPr kumimoji="1" lang="en-US" altLang="zh-CN" sz="2400" b="1">
                    <a:latin typeface="+mn-ea"/>
                    <a:ea typeface="+mn-ea"/>
                  </a:rPr>
                  <a:t>802.6</a:t>
                </a:r>
              </a:p>
              <a:p>
                <a:pPr algn="ctr" eaLnBrk="1" hangingPunct="1">
                  <a:spcBef>
                    <a:spcPct val="50000"/>
                  </a:spcBef>
                  <a:buClrTx/>
                  <a:buSzTx/>
                  <a:buFontTx/>
                  <a:buNone/>
                </a:pPr>
                <a:endParaRPr kumimoji="1" lang="en-US" altLang="zh-CN" sz="2400" b="1">
                  <a:latin typeface="+mn-ea"/>
                  <a:ea typeface="+mn-ea"/>
                </a:endParaRPr>
              </a:p>
            </p:txBody>
          </p:sp>
          <p:sp>
            <p:nvSpPr>
              <p:cNvPr id="19" name="Line 16"/>
              <p:cNvSpPr>
                <a:spLocks noChangeShapeType="1"/>
              </p:cNvSpPr>
              <p:nvPr/>
            </p:nvSpPr>
            <p:spPr bwMode="auto">
              <a:xfrm>
                <a:off x="13176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0" name="Line 17"/>
              <p:cNvSpPr>
                <a:spLocks noChangeShapeType="1"/>
              </p:cNvSpPr>
              <p:nvPr/>
            </p:nvSpPr>
            <p:spPr bwMode="auto">
              <a:xfrm>
                <a:off x="23844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1" name="Line 18"/>
              <p:cNvSpPr>
                <a:spLocks noChangeShapeType="1"/>
              </p:cNvSpPr>
              <p:nvPr/>
            </p:nvSpPr>
            <p:spPr bwMode="auto">
              <a:xfrm>
                <a:off x="35274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2" name="Line 19"/>
              <p:cNvSpPr>
                <a:spLocks noChangeShapeType="1"/>
              </p:cNvSpPr>
              <p:nvPr/>
            </p:nvSpPr>
            <p:spPr bwMode="auto">
              <a:xfrm>
                <a:off x="4670425" y="4292600"/>
                <a:ext cx="914400"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23" name="Text Box 20"/>
              <p:cNvSpPr txBox="1">
                <a:spLocks noChangeArrowheads="1"/>
              </p:cNvSpPr>
              <p:nvPr/>
            </p:nvSpPr>
            <p:spPr bwMode="auto">
              <a:xfrm>
                <a:off x="5792926" y="4386263"/>
                <a:ext cx="12954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b="1" dirty="0">
                    <a:latin typeface="+mn-ea"/>
                    <a:ea typeface="+mn-ea"/>
                  </a:rPr>
                  <a:t>物理层</a:t>
                </a:r>
              </a:p>
            </p:txBody>
          </p:sp>
          <p:sp>
            <p:nvSpPr>
              <p:cNvPr id="24" name="Text Box 22"/>
              <p:cNvSpPr txBox="1">
                <a:spLocks noChangeArrowheads="1"/>
              </p:cNvSpPr>
              <p:nvPr/>
            </p:nvSpPr>
            <p:spPr bwMode="auto">
              <a:xfrm>
                <a:off x="5737225" y="2709863"/>
                <a:ext cx="314166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b="1">
                    <a:latin typeface="+mn-ea"/>
                    <a:ea typeface="+mn-ea"/>
                  </a:rPr>
                  <a:t>逻辑链路控制子层</a:t>
                </a:r>
              </a:p>
            </p:txBody>
          </p:sp>
          <p:sp>
            <p:nvSpPr>
              <p:cNvPr id="25" name="Line 23"/>
              <p:cNvSpPr>
                <a:spLocks noChangeShapeType="1"/>
              </p:cNvSpPr>
              <p:nvPr/>
            </p:nvSpPr>
            <p:spPr bwMode="auto">
              <a:xfrm>
                <a:off x="5724525" y="4292600"/>
                <a:ext cx="2735263" cy="0"/>
              </a:xfrm>
              <a:prstGeom prst="line">
                <a:avLst/>
              </a:prstGeom>
              <a:noFill/>
              <a:ln w="571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pSp>
        <p:sp>
          <p:nvSpPr>
            <p:cNvPr id="26" name="Text Box 21"/>
            <p:cNvSpPr txBox="1">
              <a:spLocks noChangeArrowheads="1"/>
            </p:cNvSpPr>
            <p:nvPr/>
          </p:nvSpPr>
          <p:spPr bwMode="auto">
            <a:xfrm>
              <a:off x="6646389" y="4081646"/>
              <a:ext cx="34067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1" lang="zh-CN" altLang="en-US" b="1" dirty="0">
                  <a:latin typeface="+mn-ea"/>
                  <a:ea typeface="+mn-ea"/>
                </a:rPr>
                <a:t>介质访问控制子层</a:t>
              </a:r>
            </a:p>
          </p:txBody>
        </p:sp>
      </p:grpSp>
    </p:spTree>
    <p:extLst>
      <p:ext uri="{BB962C8B-B14F-4D97-AF65-F5344CB8AC3E}">
        <p14:creationId xmlns:p14="http://schemas.microsoft.com/office/powerpoint/2010/main" val="2467998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1143000"/>
          </a:xfrm>
          <a:prstGeom prst="rect">
            <a:avLst/>
          </a:prstGeom>
        </p:spPr>
        <p:txBody>
          <a:bodyPr/>
          <a:lstStyle/>
          <a:p>
            <a:pPr algn="ctr"/>
            <a:r>
              <a:rPr lang="en-US" altLang="zh-CN" dirty="0"/>
              <a:t>5.4.1  </a:t>
            </a:r>
            <a:r>
              <a:rPr lang="zh-CN" altLang="en-US" dirty="0"/>
              <a:t>链路层寻址和</a:t>
            </a:r>
            <a:r>
              <a:rPr lang="en-US" altLang="zh-CN" dirty="0"/>
              <a:t>ARP</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78</a:t>
            </a:fld>
            <a:endParaRPr lang="en-US" altLang="zh-CN">
              <a:solidFill>
                <a:prstClr val="black"/>
              </a:solidFill>
            </a:endParaRPr>
          </a:p>
        </p:txBody>
      </p:sp>
      <p:sp>
        <p:nvSpPr>
          <p:cNvPr id="4" name="Rectangle 3"/>
          <p:cNvSpPr txBox="1">
            <a:spLocks noChangeArrowheads="1"/>
          </p:cNvSpPr>
          <p:nvPr/>
        </p:nvSpPr>
        <p:spPr>
          <a:xfrm>
            <a:off x="711201" y="1295400"/>
            <a:ext cx="10987617" cy="52705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lnSpc>
                <a:spcPct val="120000"/>
              </a:lnSpc>
              <a:buClr>
                <a:srgbClr val="ED7D31"/>
              </a:buClr>
              <a:buFont typeface="ZapfDingbats" pitchFamily="82" charset="2"/>
              <a:buNone/>
              <a:defRPr/>
            </a:pPr>
            <a:r>
              <a:rPr lang="zh-CN" altLang="en-US" sz="2400" kern="0" dirty="0">
                <a:solidFill>
                  <a:prstClr val="black"/>
                </a:solidFill>
                <a:latin typeface="Microsoft YaHei"/>
              </a:rPr>
              <a:t>每个节点有网络层地址和链路层地址。</a:t>
            </a:r>
          </a:p>
          <a:p>
            <a:pPr eaLnBrk="1">
              <a:lnSpc>
                <a:spcPct val="120000"/>
              </a:lnSpc>
              <a:buClr>
                <a:srgbClr val="ED7D31"/>
              </a:buClr>
              <a:buFont typeface="Wingdings" panose="05000000000000000000" pitchFamily="2" charset="2"/>
              <a:buChar char="l"/>
              <a:defRPr/>
            </a:pPr>
            <a:r>
              <a:rPr lang="zh-CN" altLang="en-US" sz="2400" kern="0" dirty="0">
                <a:solidFill>
                  <a:prstClr val="black"/>
                </a:solidFill>
                <a:latin typeface="Microsoft YaHei"/>
                <a:hlinkClick r:id="" action="ppaction://noaction"/>
              </a:rPr>
              <a:t>网络层地址</a:t>
            </a:r>
            <a:r>
              <a:rPr lang="zh-CN" altLang="en-US" sz="2400" kern="0" dirty="0">
                <a:solidFill>
                  <a:prstClr val="black"/>
                </a:solidFill>
                <a:latin typeface="Microsoft YaHei"/>
              </a:rPr>
              <a:t>：节点在网络中分配的一个唯一地址（</a:t>
            </a:r>
            <a:r>
              <a:rPr lang="en-US" altLang="zh-CN" sz="2400" kern="0" dirty="0">
                <a:solidFill>
                  <a:prstClr val="black"/>
                </a:solidFill>
                <a:latin typeface="Microsoft YaHei"/>
              </a:rPr>
              <a:t>IP</a:t>
            </a:r>
            <a:r>
              <a:rPr lang="zh-CN" altLang="en-US" sz="2400" kern="0" dirty="0">
                <a:solidFill>
                  <a:prstClr val="black"/>
                </a:solidFill>
                <a:latin typeface="Microsoft YaHei"/>
              </a:rPr>
              <a:t>地址）。用于把分组送到目的</a:t>
            </a:r>
            <a:r>
              <a:rPr lang="en-US" altLang="zh-CN" sz="2400" kern="0" dirty="0">
                <a:solidFill>
                  <a:prstClr val="black"/>
                </a:solidFill>
                <a:latin typeface="Microsoft YaHei"/>
              </a:rPr>
              <a:t>IP</a:t>
            </a:r>
            <a:r>
              <a:rPr lang="zh-CN" altLang="en-US" sz="2400" kern="0" dirty="0">
                <a:solidFill>
                  <a:prstClr val="black"/>
                </a:solidFill>
                <a:latin typeface="Microsoft YaHei"/>
              </a:rPr>
              <a:t>网络。长度为</a:t>
            </a:r>
            <a:r>
              <a:rPr lang="en-US" altLang="zh-CN" sz="2400" kern="0" dirty="0">
                <a:solidFill>
                  <a:prstClr val="black"/>
                </a:solidFill>
                <a:latin typeface="Microsoft YaHei"/>
              </a:rPr>
              <a:t>32</a:t>
            </a:r>
            <a:r>
              <a:rPr lang="zh-CN" altLang="en-US" sz="2400" kern="0" dirty="0">
                <a:solidFill>
                  <a:prstClr val="black"/>
                </a:solidFill>
                <a:latin typeface="Microsoft YaHei"/>
              </a:rPr>
              <a:t>比特（</a:t>
            </a:r>
            <a:r>
              <a:rPr lang="en-US" altLang="zh-CN" sz="2400" kern="0" dirty="0">
                <a:solidFill>
                  <a:prstClr val="black"/>
                </a:solidFill>
                <a:latin typeface="Microsoft YaHei"/>
              </a:rPr>
              <a:t>IPv4</a:t>
            </a:r>
            <a:r>
              <a:rPr lang="zh-CN" altLang="en-US" sz="2400" kern="0" dirty="0">
                <a:solidFill>
                  <a:prstClr val="black"/>
                </a:solidFill>
                <a:latin typeface="Microsoft YaHei"/>
              </a:rPr>
              <a:t>）。</a:t>
            </a:r>
          </a:p>
          <a:p>
            <a:pPr eaLnBrk="1">
              <a:lnSpc>
                <a:spcPct val="120000"/>
              </a:lnSpc>
              <a:buClr>
                <a:srgbClr val="ED7D31"/>
              </a:buClr>
              <a:buFont typeface="Wingdings" panose="05000000000000000000" pitchFamily="2" charset="2"/>
              <a:buChar char="l"/>
              <a:defRPr/>
            </a:pPr>
            <a:r>
              <a:rPr lang="zh-CN" altLang="en-US" sz="2400" u="sng" kern="0" dirty="0">
                <a:solidFill>
                  <a:schemeClr val="accent5">
                    <a:lumMod val="75000"/>
                  </a:schemeClr>
                </a:solidFill>
                <a:latin typeface="Microsoft YaHei"/>
              </a:rPr>
              <a:t>链路层地址</a:t>
            </a:r>
            <a:r>
              <a:rPr lang="zh-CN" altLang="en-US" sz="2400" kern="0" dirty="0">
                <a:solidFill>
                  <a:prstClr val="black"/>
                </a:solidFill>
                <a:latin typeface="Microsoft YaHei"/>
              </a:rPr>
              <a:t>：又叫做</a:t>
            </a:r>
            <a:r>
              <a:rPr lang="en-US" altLang="zh-CN" sz="2400" kern="0" dirty="0">
                <a:solidFill>
                  <a:prstClr val="black"/>
                </a:solidFill>
                <a:latin typeface="Microsoft YaHei"/>
              </a:rPr>
              <a:t>MAC</a:t>
            </a:r>
            <a:r>
              <a:rPr lang="zh-CN" altLang="en-US" sz="2400" kern="0" dirty="0">
                <a:solidFill>
                  <a:prstClr val="black"/>
                </a:solidFill>
                <a:latin typeface="Microsoft YaHei"/>
              </a:rPr>
              <a:t>地址或物理地址、局域网地址。</a:t>
            </a:r>
          </a:p>
          <a:p>
            <a:pPr lvl="1" eaLnBrk="1">
              <a:lnSpc>
                <a:spcPct val="120000"/>
              </a:lnSpc>
              <a:buClr>
                <a:srgbClr val="ED7D31"/>
              </a:buClr>
              <a:defRPr/>
            </a:pPr>
            <a:r>
              <a:rPr lang="zh-CN" altLang="en-US" kern="0" dirty="0">
                <a:solidFill>
                  <a:prstClr val="black"/>
                </a:solidFill>
                <a:latin typeface="Microsoft YaHei"/>
              </a:rPr>
              <a:t>用于把数据帧从一个节点传送到另一个节点</a:t>
            </a:r>
            <a:r>
              <a:rPr lang="en-US" altLang="zh-CN" kern="0" dirty="0">
                <a:solidFill>
                  <a:prstClr val="black"/>
                </a:solidFill>
                <a:latin typeface="Microsoft YaHei"/>
              </a:rPr>
              <a:t>(</a:t>
            </a:r>
            <a:r>
              <a:rPr lang="zh-CN" altLang="en-US" kern="0" dirty="0">
                <a:solidFill>
                  <a:prstClr val="black"/>
                </a:solidFill>
                <a:latin typeface="Microsoft YaHei"/>
              </a:rPr>
              <a:t>同一网络中</a:t>
            </a:r>
            <a:r>
              <a:rPr lang="en-US" altLang="zh-CN" kern="0" dirty="0">
                <a:solidFill>
                  <a:prstClr val="black"/>
                </a:solidFill>
                <a:latin typeface="Microsoft YaHei"/>
              </a:rPr>
              <a:t>)</a:t>
            </a:r>
            <a:r>
              <a:rPr lang="zh-CN" altLang="en-US" kern="0" dirty="0">
                <a:solidFill>
                  <a:prstClr val="black"/>
                </a:solidFill>
                <a:latin typeface="Microsoft YaHei"/>
              </a:rPr>
              <a:t>。</a:t>
            </a:r>
            <a:endParaRPr lang="en-US" altLang="zh-CN" kern="0" dirty="0">
              <a:solidFill>
                <a:prstClr val="black"/>
              </a:solidFill>
              <a:latin typeface="Microsoft YaHei"/>
            </a:endParaRPr>
          </a:p>
          <a:p>
            <a:pPr eaLnBrk="1">
              <a:lnSpc>
                <a:spcPct val="130000"/>
              </a:lnSpc>
              <a:buClr>
                <a:srgbClr val="ED7D31"/>
              </a:buClr>
              <a:buFont typeface="Wingdings" panose="05000000000000000000" pitchFamily="2" charset="2"/>
              <a:buChar char="l"/>
            </a:pPr>
            <a:r>
              <a:rPr lang="en-US" altLang="zh-CN" sz="2400" dirty="0">
                <a:solidFill>
                  <a:prstClr val="black"/>
                </a:solidFill>
                <a:latin typeface="Microsoft YaHei"/>
              </a:rPr>
              <a:t>MAC</a:t>
            </a:r>
            <a:r>
              <a:rPr lang="zh-CN" altLang="en-US" sz="2400" dirty="0">
                <a:solidFill>
                  <a:prstClr val="black"/>
                </a:solidFill>
                <a:latin typeface="Microsoft YaHei"/>
              </a:rPr>
              <a:t>地址（</a:t>
            </a:r>
            <a:r>
              <a:rPr lang="en-US" altLang="zh-CN" sz="2400" dirty="0">
                <a:solidFill>
                  <a:prstClr val="black"/>
                </a:solidFill>
                <a:latin typeface="Microsoft YaHei"/>
              </a:rPr>
              <a:t>LAN</a:t>
            </a:r>
            <a:r>
              <a:rPr lang="zh-CN" altLang="en-US" sz="2400" dirty="0">
                <a:solidFill>
                  <a:prstClr val="black"/>
                </a:solidFill>
                <a:latin typeface="Microsoft YaHei"/>
              </a:rPr>
              <a:t>地址、物理地址）</a:t>
            </a:r>
            <a:r>
              <a:rPr lang="zh-CN" altLang="en-US" sz="2400" dirty="0">
                <a:solidFill>
                  <a:srgbClr val="0563C1"/>
                </a:solidFill>
                <a:latin typeface="Microsoft YaHei"/>
              </a:rPr>
              <a:t>：</a:t>
            </a:r>
          </a:p>
          <a:p>
            <a:pPr lvl="1" eaLnBrk="1">
              <a:lnSpc>
                <a:spcPct val="130000"/>
              </a:lnSpc>
              <a:buClr>
                <a:srgbClr val="ED7D31"/>
              </a:buClr>
            </a:pPr>
            <a:r>
              <a:rPr lang="zh-CN" altLang="en-US" dirty="0">
                <a:solidFill>
                  <a:prstClr val="black"/>
                </a:solidFill>
                <a:latin typeface="Microsoft YaHei"/>
              </a:rPr>
              <a:t>节点“网卡”本身所带的地址（唯一）。</a:t>
            </a:r>
          </a:p>
          <a:p>
            <a:pPr lvl="1" eaLnBrk="1">
              <a:lnSpc>
                <a:spcPct val="130000"/>
              </a:lnSpc>
              <a:buClr>
                <a:srgbClr val="ED7D31"/>
              </a:buClr>
            </a:pPr>
            <a:r>
              <a:rPr lang="en-US" altLang="zh-CN" dirty="0">
                <a:solidFill>
                  <a:prstClr val="black"/>
                </a:solidFill>
                <a:latin typeface="Microsoft YaHei"/>
              </a:rPr>
              <a:t>MAC</a:t>
            </a:r>
            <a:r>
              <a:rPr lang="zh-CN" altLang="en-US" dirty="0">
                <a:solidFill>
                  <a:prstClr val="black"/>
                </a:solidFill>
                <a:latin typeface="Microsoft YaHei"/>
              </a:rPr>
              <a:t>地址长度通常为</a:t>
            </a:r>
            <a:r>
              <a:rPr lang="en-US" altLang="zh-CN" dirty="0">
                <a:solidFill>
                  <a:prstClr val="black"/>
                </a:solidFill>
                <a:latin typeface="Microsoft YaHei"/>
              </a:rPr>
              <a:t>6</a:t>
            </a:r>
            <a:r>
              <a:rPr lang="zh-CN" altLang="en-US" dirty="0">
                <a:solidFill>
                  <a:prstClr val="black"/>
                </a:solidFill>
                <a:latin typeface="Microsoft YaHei"/>
              </a:rPr>
              <a:t>字节</a:t>
            </a:r>
            <a:r>
              <a:rPr lang="en-US" altLang="zh-CN" dirty="0">
                <a:solidFill>
                  <a:prstClr val="black"/>
                </a:solidFill>
                <a:latin typeface="Microsoft YaHei"/>
              </a:rPr>
              <a:t>(48</a:t>
            </a:r>
            <a:r>
              <a:rPr lang="zh-CN" altLang="en-US" dirty="0">
                <a:solidFill>
                  <a:prstClr val="black"/>
                </a:solidFill>
                <a:latin typeface="Microsoft YaHei"/>
              </a:rPr>
              <a:t>比特</a:t>
            </a:r>
            <a:r>
              <a:rPr lang="en-US" altLang="zh-CN" dirty="0">
                <a:solidFill>
                  <a:prstClr val="black"/>
                </a:solidFill>
                <a:latin typeface="Microsoft YaHei"/>
              </a:rPr>
              <a:t>)</a:t>
            </a:r>
            <a:r>
              <a:rPr lang="zh-CN" altLang="en-US" dirty="0">
                <a:solidFill>
                  <a:prstClr val="black"/>
                </a:solidFill>
                <a:latin typeface="Microsoft YaHei"/>
              </a:rPr>
              <a:t>，共</a:t>
            </a:r>
            <a:r>
              <a:rPr lang="en-US" altLang="zh-CN" dirty="0">
                <a:solidFill>
                  <a:prstClr val="black"/>
                </a:solidFill>
                <a:latin typeface="Microsoft YaHei"/>
              </a:rPr>
              <a:t>2</a:t>
            </a:r>
            <a:r>
              <a:rPr lang="en-US" altLang="zh-CN" baseline="30000" dirty="0">
                <a:solidFill>
                  <a:prstClr val="black"/>
                </a:solidFill>
                <a:latin typeface="Microsoft YaHei"/>
              </a:rPr>
              <a:t>48</a:t>
            </a:r>
            <a:r>
              <a:rPr lang="zh-CN" altLang="en-US" dirty="0">
                <a:solidFill>
                  <a:prstClr val="black"/>
                </a:solidFill>
                <a:latin typeface="Microsoft YaHei"/>
              </a:rPr>
              <a:t>个。</a:t>
            </a:r>
          </a:p>
          <a:p>
            <a:pPr lvl="1" eaLnBrk="1">
              <a:lnSpc>
                <a:spcPct val="130000"/>
              </a:lnSpc>
              <a:buClr>
                <a:srgbClr val="ED7D31"/>
              </a:buClr>
            </a:pPr>
            <a:r>
              <a:rPr lang="en-US" altLang="zh-CN" dirty="0">
                <a:solidFill>
                  <a:prstClr val="black"/>
                </a:solidFill>
                <a:latin typeface="Microsoft YaHei"/>
              </a:rPr>
              <a:t>6</a:t>
            </a:r>
            <a:r>
              <a:rPr lang="zh-CN" altLang="en-US" dirty="0">
                <a:solidFill>
                  <a:prstClr val="black"/>
                </a:solidFill>
                <a:latin typeface="Microsoft YaHei"/>
              </a:rPr>
              <a:t>字节地址用</a:t>
            </a:r>
            <a:r>
              <a:rPr lang="en-US" altLang="zh-CN" dirty="0">
                <a:solidFill>
                  <a:srgbClr val="FF0000"/>
                </a:solidFill>
                <a:latin typeface="Microsoft YaHei"/>
              </a:rPr>
              <a:t>16</a:t>
            </a:r>
            <a:r>
              <a:rPr lang="zh-CN" altLang="en-US" dirty="0">
                <a:solidFill>
                  <a:srgbClr val="FF0000"/>
                </a:solidFill>
                <a:latin typeface="Microsoft YaHei"/>
              </a:rPr>
              <a:t>进制表示</a:t>
            </a:r>
            <a:r>
              <a:rPr lang="zh-CN" altLang="en-US" dirty="0">
                <a:solidFill>
                  <a:prstClr val="black"/>
                </a:solidFill>
                <a:latin typeface="Microsoft YaHei"/>
              </a:rPr>
              <a:t>，每个字节表示为一对</a:t>
            </a:r>
            <a:r>
              <a:rPr lang="en-US" altLang="zh-CN" dirty="0">
                <a:solidFill>
                  <a:prstClr val="black"/>
                </a:solidFill>
                <a:latin typeface="Microsoft YaHei"/>
              </a:rPr>
              <a:t>16</a:t>
            </a:r>
            <a:r>
              <a:rPr lang="zh-CN" altLang="en-US" dirty="0">
                <a:solidFill>
                  <a:prstClr val="black"/>
                </a:solidFill>
                <a:latin typeface="Microsoft YaHei"/>
              </a:rPr>
              <a:t>进制数</a:t>
            </a:r>
          </a:p>
          <a:p>
            <a:pPr lvl="1" eaLnBrk="1">
              <a:lnSpc>
                <a:spcPct val="130000"/>
              </a:lnSpc>
              <a:buClr>
                <a:srgbClr val="ED7D31"/>
              </a:buClr>
            </a:pPr>
            <a:r>
              <a:rPr lang="zh-CN" altLang="en-US" dirty="0">
                <a:solidFill>
                  <a:prstClr val="black"/>
                </a:solidFill>
                <a:latin typeface="Microsoft YaHei"/>
              </a:rPr>
              <a:t>网卡的</a:t>
            </a:r>
            <a:r>
              <a:rPr lang="en-US" altLang="zh-CN" dirty="0">
                <a:solidFill>
                  <a:prstClr val="black"/>
                </a:solidFill>
                <a:latin typeface="Microsoft YaHei"/>
              </a:rPr>
              <a:t>MAC</a:t>
            </a:r>
            <a:r>
              <a:rPr lang="zh-CN" altLang="en-US" dirty="0">
                <a:solidFill>
                  <a:prstClr val="black"/>
                </a:solidFill>
                <a:latin typeface="Microsoft YaHei"/>
              </a:rPr>
              <a:t>地址是</a:t>
            </a:r>
            <a:r>
              <a:rPr lang="zh-CN" altLang="en-US" dirty="0">
                <a:solidFill>
                  <a:srgbClr val="FF0000"/>
                </a:solidFill>
                <a:latin typeface="Microsoft YaHei"/>
              </a:rPr>
              <a:t>永久的</a:t>
            </a:r>
            <a:r>
              <a:rPr lang="zh-CN" altLang="en-US" dirty="0">
                <a:solidFill>
                  <a:prstClr val="black"/>
                </a:solidFill>
                <a:latin typeface="Microsoft YaHei"/>
              </a:rPr>
              <a:t>（生产时固化在其</a:t>
            </a:r>
            <a:r>
              <a:rPr lang="en-US" altLang="zh-CN" dirty="0">
                <a:solidFill>
                  <a:prstClr val="black"/>
                </a:solidFill>
                <a:latin typeface="Microsoft YaHei"/>
              </a:rPr>
              <a:t>ROM</a:t>
            </a:r>
            <a:r>
              <a:rPr lang="zh-CN" altLang="en-US" dirty="0">
                <a:solidFill>
                  <a:prstClr val="black"/>
                </a:solidFill>
                <a:latin typeface="Microsoft YaHei"/>
              </a:rPr>
              <a:t>里）</a:t>
            </a:r>
            <a:endParaRPr lang="zh-CN" altLang="en-US" kern="0" dirty="0">
              <a:solidFill>
                <a:prstClr val="black"/>
              </a:solidFill>
              <a:latin typeface="Microsoft YaHei"/>
            </a:endParaRPr>
          </a:p>
          <a:p>
            <a:pPr eaLnBrk="1">
              <a:lnSpc>
                <a:spcPct val="120000"/>
              </a:lnSpc>
              <a:buClr>
                <a:srgbClr val="ED7D31"/>
              </a:buClr>
              <a:defRPr/>
            </a:pPr>
            <a:endParaRPr lang="zh-CN" altLang="en-US" sz="2400" kern="0" dirty="0">
              <a:solidFill>
                <a:prstClr val="black"/>
              </a:solidFill>
              <a:latin typeface="Microsoft YaHei"/>
            </a:endParaRPr>
          </a:p>
        </p:txBody>
      </p:sp>
      <p:sp>
        <p:nvSpPr>
          <p:cNvPr id="2" name="矩形 1"/>
          <p:cNvSpPr/>
          <p:nvPr/>
        </p:nvSpPr>
        <p:spPr>
          <a:xfrm>
            <a:off x="8332439" y="4972747"/>
            <a:ext cx="2957861" cy="424732"/>
          </a:xfrm>
          <a:prstGeom prst="rect">
            <a:avLst/>
          </a:prstGeom>
        </p:spPr>
        <p:txBody>
          <a:bodyPr wrap="none">
            <a:spAutoFit/>
          </a:bodyPr>
          <a:lstStyle/>
          <a:p>
            <a:pPr marL="0" lvl="1">
              <a:lnSpc>
                <a:spcPct val="90000"/>
              </a:lnSpc>
            </a:pPr>
            <a:r>
              <a:rPr lang="en-US" altLang="zh-CN" sz="2400" dirty="0">
                <a:solidFill>
                  <a:srgbClr val="FF0000"/>
                </a:solidFill>
              </a:rPr>
              <a:t>1A-2F-BB-76-09-AD</a:t>
            </a:r>
          </a:p>
        </p:txBody>
      </p:sp>
    </p:spTree>
    <p:extLst>
      <p:ext uri="{BB962C8B-B14F-4D97-AF65-F5344CB8AC3E}">
        <p14:creationId xmlns:p14="http://schemas.microsoft.com/office/powerpoint/2010/main" val="314387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linds(horizontal)">
                                      <p:cBhvr>
                                        <p:cTn id="15" dur="500"/>
                                        <p:tgtEl>
                                          <p:spTgt spid="4">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8" end="8"/>
                                            </p:txEl>
                                          </p:spTgt>
                                        </p:tgtEl>
                                        <p:attrNameLst>
                                          <p:attrName>style.visibility</p:attrName>
                                        </p:attrNameLst>
                                      </p:cBhvr>
                                      <p:to>
                                        <p:strVal val="visible"/>
                                      </p:to>
                                    </p:set>
                                    <p:animEffect transition="in" filter="blinds(horizontal)">
                                      <p:cBhvr>
                                        <p:cTn id="18" dur="500"/>
                                        <p:tgtEl>
                                          <p:spTgt spid="4">
                                            <p:txEl>
                                              <p:pRg st="8" end="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blinds(horizontal)">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0279973D-10FC-4268-BFFB-E88BDB67F70F}" type="slidenum">
              <a:rPr lang="en-US" altLang="zh-CN" sz="1200" smtClean="0">
                <a:solidFill>
                  <a:prstClr val="black"/>
                </a:solidFill>
                <a:latin typeface="Arial" pitchFamily="34" charset="0"/>
              </a:rPr>
              <a:pPr>
                <a:spcBef>
                  <a:spcPct val="0"/>
                </a:spcBef>
                <a:buClrTx/>
                <a:buSzTx/>
                <a:buFontTx/>
                <a:buNone/>
              </a:pPr>
              <a:t>79</a:t>
            </a:fld>
            <a:endParaRPr lang="en-US" altLang="zh-CN" sz="1200">
              <a:solidFill>
                <a:prstClr val="black"/>
              </a:solidFill>
              <a:latin typeface="Arial" pitchFamily="34" charset="0"/>
            </a:endParaRPr>
          </a:p>
        </p:txBody>
      </p:sp>
      <p:grpSp>
        <p:nvGrpSpPr>
          <p:cNvPr id="69636" name="Group 5"/>
          <p:cNvGrpSpPr>
            <a:grpSpLocks/>
          </p:cNvGrpSpPr>
          <p:nvPr/>
        </p:nvGrpSpPr>
        <p:grpSpPr bwMode="auto">
          <a:xfrm>
            <a:off x="1678517" y="1697038"/>
            <a:ext cx="7632700" cy="4279900"/>
            <a:chOff x="201" y="1293"/>
            <a:chExt cx="3606" cy="2696"/>
          </a:xfrm>
        </p:grpSpPr>
        <p:graphicFrame>
          <p:nvGraphicFramePr>
            <p:cNvPr id="69639" name="Object 6"/>
            <p:cNvGraphicFramePr>
              <a:graphicFrameLocks noChangeAspect="1"/>
            </p:cNvGraphicFramePr>
            <p:nvPr/>
          </p:nvGraphicFramePr>
          <p:xfrm>
            <a:off x="1869" y="1293"/>
            <a:ext cx="385" cy="328"/>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 y="1293"/>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0" name="Freeform 7"/>
            <p:cNvSpPr>
              <a:spLocks/>
            </p:cNvSpPr>
            <p:nvPr/>
          </p:nvSpPr>
          <p:spPr bwMode="auto">
            <a:xfrm>
              <a:off x="1356" y="2055"/>
              <a:ext cx="1289" cy="1291"/>
            </a:xfrm>
            <a:custGeom>
              <a:avLst/>
              <a:gdLst>
                <a:gd name="T0" fmla="*/ 227 w 1292"/>
                <a:gd name="T1" fmla="*/ 7 h 1255"/>
                <a:gd name="T2" fmla="*/ 35 w 1292"/>
                <a:gd name="T3" fmla="*/ 222 h 1255"/>
                <a:gd name="T4" fmla="*/ 29 w 1292"/>
                <a:gd name="T5" fmla="*/ 733 h 1255"/>
                <a:gd name="T6" fmla="*/ 53 w 1292"/>
                <a:gd name="T7" fmla="*/ 1164 h 1255"/>
                <a:gd name="T8" fmla="*/ 233 w 1292"/>
                <a:gd name="T9" fmla="*/ 1222 h 1255"/>
                <a:gd name="T10" fmla="*/ 634 w 1292"/>
                <a:gd name="T11" fmla="*/ 1583 h 1255"/>
                <a:gd name="T12" fmla="*/ 971 w 1292"/>
                <a:gd name="T13" fmla="*/ 1736 h 1255"/>
                <a:gd name="T14" fmla="*/ 1163 w 1292"/>
                <a:gd name="T15" fmla="*/ 1435 h 1255"/>
                <a:gd name="T16" fmla="*/ 1235 w 1292"/>
                <a:gd name="T17" fmla="*/ 625 h 1255"/>
                <a:gd name="T18" fmla="*/ 1169 w 1292"/>
                <a:gd name="T19" fmla="*/ 296 h 1255"/>
                <a:gd name="T20" fmla="*/ 725 w 1292"/>
                <a:gd name="T21" fmla="*/ 160 h 1255"/>
                <a:gd name="T22" fmla="*/ 227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69641" name="Object 8"/>
            <p:cNvGraphicFramePr>
              <a:graphicFrameLocks noChangeAspect="1"/>
            </p:cNvGraphicFramePr>
            <p:nvPr/>
          </p:nvGraphicFramePr>
          <p:xfrm>
            <a:off x="3255" y="2437"/>
            <a:ext cx="385" cy="328"/>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 y="243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2" name="Object 9"/>
            <p:cNvGraphicFramePr>
              <a:graphicFrameLocks noChangeAspect="1"/>
            </p:cNvGraphicFramePr>
            <p:nvPr/>
          </p:nvGraphicFramePr>
          <p:xfrm>
            <a:off x="1860" y="3661"/>
            <a:ext cx="385" cy="328"/>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 y="3661"/>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3" name="Object 10"/>
            <p:cNvGraphicFramePr>
              <a:graphicFrameLocks noChangeAspect="1"/>
            </p:cNvGraphicFramePr>
            <p:nvPr/>
          </p:nvGraphicFramePr>
          <p:xfrm>
            <a:off x="310" y="2338"/>
            <a:ext cx="385" cy="328"/>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 y="2338"/>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4" name="Rectangle 11"/>
            <p:cNvSpPr>
              <a:spLocks noChangeArrowheads="1"/>
            </p:cNvSpPr>
            <p:nvPr/>
          </p:nvSpPr>
          <p:spPr bwMode="auto">
            <a:xfrm>
              <a:off x="3130" y="2531"/>
              <a:ext cx="170" cy="12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5" name="Rectangle 12"/>
            <p:cNvSpPr>
              <a:spLocks noChangeArrowheads="1"/>
            </p:cNvSpPr>
            <p:nvPr/>
          </p:nvSpPr>
          <p:spPr bwMode="auto">
            <a:xfrm>
              <a:off x="654" y="2416"/>
              <a:ext cx="170" cy="12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6" name="Rectangle 13"/>
            <p:cNvSpPr>
              <a:spLocks noChangeArrowheads="1"/>
            </p:cNvSpPr>
            <p:nvPr/>
          </p:nvSpPr>
          <p:spPr bwMode="auto">
            <a:xfrm>
              <a:off x="2040" y="1604"/>
              <a:ext cx="121" cy="1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7" name="Rectangle 14"/>
            <p:cNvSpPr>
              <a:spLocks noChangeArrowheads="1"/>
            </p:cNvSpPr>
            <p:nvPr/>
          </p:nvSpPr>
          <p:spPr bwMode="auto">
            <a:xfrm>
              <a:off x="1998" y="3501"/>
              <a:ext cx="121" cy="1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69648" name="Line 15"/>
            <p:cNvSpPr>
              <a:spLocks noChangeShapeType="1"/>
            </p:cNvSpPr>
            <p:nvPr/>
          </p:nvSpPr>
          <p:spPr bwMode="auto">
            <a:xfrm>
              <a:off x="819" y="2482"/>
              <a:ext cx="5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49" name="Line 16"/>
            <p:cNvSpPr>
              <a:spLocks noChangeShapeType="1"/>
            </p:cNvSpPr>
            <p:nvPr/>
          </p:nvSpPr>
          <p:spPr bwMode="auto">
            <a:xfrm>
              <a:off x="2085" y="1769"/>
              <a:ext cx="0" cy="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0" name="Line 17"/>
            <p:cNvSpPr>
              <a:spLocks noChangeShapeType="1"/>
            </p:cNvSpPr>
            <p:nvPr/>
          </p:nvSpPr>
          <p:spPr bwMode="auto">
            <a:xfrm flipH="1">
              <a:off x="2629" y="2588"/>
              <a:ext cx="5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1" name="Line 18"/>
            <p:cNvSpPr>
              <a:spLocks noChangeShapeType="1"/>
            </p:cNvSpPr>
            <p:nvPr/>
          </p:nvSpPr>
          <p:spPr bwMode="auto">
            <a:xfrm flipV="1">
              <a:off x="2061" y="3221"/>
              <a:ext cx="0" cy="2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2" name="Text Box 19"/>
            <p:cNvSpPr txBox="1">
              <a:spLocks noChangeArrowheads="1"/>
            </p:cNvSpPr>
            <p:nvPr/>
          </p:nvSpPr>
          <p:spPr bwMode="auto">
            <a:xfrm>
              <a:off x="2287" y="1585"/>
              <a:ext cx="99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1A-2F-BB-76-09-AD</a:t>
              </a:r>
            </a:p>
          </p:txBody>
        </p:sp>
        <p:sp>
          <p:nvSpPr>
            <p:cNvPr id="69653" name="Line 20"/>
            <p:cNvSpPr>
              <a:spLocks noChangeShapeType="1"/>
            </p:cNvSpPr>
            <p:nvPr/>
          </p:nvSpPr>
          <p:spPr bwMode="auto">
            <a:xfrm flipH="1" flipV="1">
              <a:off x="2166" y="1671"/>
              <a:ext cx="162" cy="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4" name="Line 21"/>
            <p:cNvSpPr>
              <a:spLocks noChangeShapeType="1"/>
            </p:cNvSpPr>
            <p:nvPr/>
          </p:nvSpPr>
          <p:spPr bwMode="auto">
            <a:xfrm flipV="1">
              <a:off x="3205" y="2653"/>
              <a:ext cx="0" cy="2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5" name="Text Box 22"/>
            <p:cNvSpPr txBox="1">
              <a:spLocks noChangeArrowheads="1"/>
            </p:cNvSpPr>
            <p:nvPr/>
          </p:nvSpPr>
          <p:spPr bwMode="auto">
            <a:xfrm>
              <a:off x="2822" y="2899"/>
              <a:ext cx="98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58-23-D7-FA-20-B0</a:t>
              </a:r>
            </a:p>
          </p:txBody>
        </p:sp>
        <p:sp>
          <p:nvSpPr>
            <p:cNvPr id="69656" name="Line 23"/>
            <p:cNvSpPr>
              <a:spLocks noChangeShapeType="1"/>
            </p:cNvSpPr>
            <p:nvPr/>
          </p:nvSpPr>
          <p:spPr bwMode="auto">
            <a:xfrm flipH="1">
              <a:off x="2126" y="3570"/>
              <a:ext cx="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7" name="Text Box 24"/>
            <p:cNvSpPr txBox="1">
              <a:spLocks noChangeArrowheads="1"/>
            </p:cNvSpPr>
            <p:nvPr/>
          </p:nvSpPr>
          <p:spPr bwMode="auto">
            <a:xfrm>
              <a:off x="2392" y="3499"/>
              <a:ext cx="96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0C-C4-11-6F-E3-98</a:t>
              </a:r>
            </a:p>
          </p:txBody>
        </p:sp>
        <p:sp>
          <p:nvSpPr>
            <p:cNvPr id="69658" name="Line 25"/>
            <p:cNvSpPr>
              <a:spLocks noChangeShapeType="1"/>
            </p:cNvSpPr>
            <p:nvPr/>
          </p:nvSpPr>
          <p:spPr bwMode="auto">
            <a:xfrm flipV="1">
              <a:off x="737" y="2545"/>
              <a:ext cx="0" cy="2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69659" name="Text Box 26"/>
            <p:cNvSpPr txBox="1">
              <a:spLocks noChangeArrowheads="1"/>
            </p:cNvSpPr>
            <p:nvPr/>
          </p:nvSpPr>
          <p:spPr bwMode="auto">
            <a:xfrm>
              <a:off x="201" y="2818"/>
              <a:ext cx="9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dirty="0">
                  <a:solidFill>
                    <a:prstClr val="black"/>
                  </a:solidFill>
                  <a:latin typeface="Comic Sans MS" pitchFamily="66" charset="0"/>
                </a:rPr>
                <a:t>71-65-F7-2B-08-53</a:t>
              </a:r>
            </a:p>
          </p:txBody>
        </p:sp>
        <p:sp>
          <p:nvSpPr>
            <p:cNvPr id="69660" name="Text Box 27"/>
            <p:cNvSpPr txBox="1">
              <a:spLocks noChangeArrowheads="1"/>
            </p:cNvSpPr>
            <p:nvPr/>
          </p:nvSpPr>
          <p:spPr bwMode="auto">
            <a:xfrm>
              <a:off x="1661" y="2284"/>
              <a:ext cx="567"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a:solidFill>
                    <a:prstClr val="black"/>
                  </a:solidFill>
                  <a:latin typeface="Comic Sans MS" pitchFamily="66" charset="0"/>
                </a:rPr>
                <a:t>   </a:t>
              </a:r>
              <a:r>
                <a:rPr lang="en-US" altLang="zh-CN" sz="1800" b="1">
                  <a:solidFill>
                    <a:prstClr val="black"/>
                  </a:solidFill>
                  <a:latin typeface="Comic Sans MS" pitchFamily="66" charset="0"/>
                </a:rPr>
                <a:t>LAN</a:t>
              </a:r>
            </a:p>
            <a:p>
              <a:pPr>
                <a:spcBef>
                  <a:spcPct val="0"/>
                </a:spcBef>
                <a:buClrTx/>
                <a:buSzTx/>
                <a:buFontTx/>
                <a:buNone/>
              </a:pPr>
              <a:r>
                <a:rPr lang="en-US" altLang="zh-CN" sz="1800" b="1">
                  <a:solidFill>
                    <a:prstClr val="black"/>
                  </a:solidFill>
                  <a:latin typeface="Comic Sans MS" pitchFamily="66" charset="0"/>
                </a:rPr>
                <a:t>(</a:t>
              </a:r>
              <a:r>
                <a:rPr lang="zh-CN" altLang="en-US" sz="1800" b="1">
                  <a:solidFill>
                    <a:prstClr val="black"/>
                  </a:solidFill>
                  <a:latin typeface="Comic Sans MS" pitchFamily="66" charset="0"/>
                </a:rPr>
                <a:t>有线的</a:t>
              </a:r>
            </a:p>
            <a:p>
              <a:pPr>
                <a:spcBef>
                  <a:spcPct val="0"/>
                </a:spcBef>
                <a:buClrTx/>
                <a:buSzTx/>
                <a:buFontTx/>
                <a:buNone/>
              </a:pPr>
              <a:r>
                <a:rPr lang="zh-CN" altLang="en-US" sz="1800" b="1">
                  <a:solidFill>
                    <a:prstClr val="black"/>
                  </a:solidFill>
                  <a:latin typeface="Comic Sans MS" pitchFamily="66" charset="0"/>
                </a:rPr>
                <a:t>或无线的</a:t>
              </a:r>
              <a:r>
                <a:rPr lang="en-US" altLang="zh-CN" sz="1800" b="1">
                  <a:solidFill>
                    <a:prstClr val="black"/>
                  </a:solidFill>
                  <a:latin typeface="Comic Sans MS" pitchFamily="66" charset="0"/>
                </a:rPr>
                <a:t>)</a:t>
              </a:r>
            </a:p>
          </p:txBody>
        </p:sp>
      </p:grpSp>
      <p:sp>
        <p:nvSpPr>
          <p:cNvPr id="69637" name="Text Box 28"/>
          <p:cNvSpPr txBox="1">
            <a:spLocks noChangeArrowheads="1"/>
          </p:cNvSpPr>
          <p:nvPr/>
        </p:nvSpPr>
        <p:spPr bwMode="auto">
          <a:xfrm>
            <a:off x="1852084" y="213677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srgbClr val="FF0000"/>
              </a:solidFill>
              <a:latin typeface="Comic Sans MS" pitchFamily="66" charset="0"/>
            </a:endParaRPr>
          </a:p>
        </p:txBody>
      </p:sp>
      <p:sp>
        <p:nvSpPr>
          <p:cNvPr id="69638" name="AutoShape 29"/>
          <p:cNvSpPr>
            <a:spLocks noChangeArrowheads="1"/>
          </p:cNvSpPr>
          <p:nvPr/>
        </p:nvSpPr>
        <p:spPr bwMode="auto">
          <a:xfrm>
            <a:off x="1642533" y="1905000"/>
            <a:ext cx="2963333" cy="508000"/>
          </a:xfrm>
          <a:prstGeom prst="wedgeRoundRectCallout">
            <a:avLst>
              <a:gd name="adj1" fmla="val -9787"/>
              <a:gd name="adj2" fmla="val 274375"/>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2000" b="1">
                <a:solidFill>
                  <a:srgbClr val="FF0000"/>
                </a:solidFill>
                <a:latin typeface="Comic Sans MS" pitchFamily="66" charset="0"/>
              </a:rPr>
              <a:t>适配器（网卡）</a:t>
            </a:r>
          </a:p>
        </p:txBody>
      </p:sp>
      <p:sp>
        <p:nvSpPr>
          <p:cNvPr id="29" name="Text Box 4"/>
          <p:cNvSpPr txBox="1">
            <a:spLocks noChangeArrowheads="1"/>
          </p:cNvSpPr>
          <p:nvPr/>
        </p:nvSpPr>
        <p:spPr bwMode="auto">
          <a:xfrm>
            <a:off x="585788" y="1050132"/>
            <a:ext cx="664797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sz="2800" i="0" dirty="0">
                <a:solidFill>
                  <a:prstClr val="black"/>
                </a:solidFill>
                <a:latin typeface="Microsoft YaHei"/>
                <a:ea typeface="Microsoft YaHei"/>
              </a:rPr>
              <a:t>局域网中每个网卡都有唯一的局域网地址</a:t>
            </a:r>
            <a:endParaRPr lang="en-US" sz="2800" i="0" dirty="0">
              <a:solidFill>
                <a:prstClr val="black"/>
              </a:solidFill>
              <a:latin typeface="Microsoft YaHei"/>
              <a:ea typeface="Microsoft YaHei"/>
            </a:endParaRPr>
          </a:p>
        </p:txBody>
      </p:sp>
      <p:sp>
        <p:nvSpPr>
          <p:cNvPr id="30" name="标题 1"/>
          <p:cNvSpPr txBox="1">
            <a:spLocks/>
          </p:cNvSpPr>
          <p:nvPr/>
        </p:nvSpPr>
        <p:spPr>
          <a:xfrm>
            <a:off x="0" y="22860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prstClr val="black"/>
                </a:solidFill>
              </a:rPr>
              <a:t>局域网地址</a:t>
            </a:r>
          </a:p>
        </p:txBody>
      </p:sp>
    </p:spTree>
    <p:extLst>
      <p:ext uri="{BB962C8B-B14F-4D97-AF65-F5344CB8AC3E}">
        <p14:creationId xmlns:p14="http://schemas.microsoft.com/office/powerpoint/2010/main" val="48747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717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29A0C5A7-832D-43FB-9204-09C950441A85}" type="slidenum">
              <a:rPr lang="en-US" altLang="zh-CN" sz="1200" smtClean="0">
                <a:latin typeface="Arial" pitchFamily="34" charset="0"/>
                <a:ea typeface="ＭＳ Ｐゴシック" pitchFamily="34" charset="-128"/>
              </a:rPr>
              <a:pPr>
                <a:spcBef>
                  <a:spcPct val="0"/>
                </a:spcBef>
                <a:buClrTx/>
                <a:buSzTx/>
                <a:buFontTx/>
                <a:buNone/>
              </a:pPr>
              <a:t>8</a:t>
            </a:fld>
            <a:endParaRPr lang="en-US" altLang="zh-CN" sz="1200">
              <a:latin typeface="Arial" pitchFamily="34" charset="0"/>
              <a:ea typeface="ＭＳ Ｐゴシック" pitchFamily="34" charset="-128"/>
            </a:endParaRPr>
          </a:p>
        </p:txBody>
      </p:sp>
      <p:sp>
        <p:nvSpPr>
          <p:cNvPr id="7173" name="Rectangle 3"/>
          <p:cNvSpPr>
            <a:spLocks noGrp="1" noChangeArrowheads="1"/>
          </p:cNvSpPr>
          <p:nvPr>
            <p:ph type="body" idx="4294967295"/>
          </p:nvPr>
        </p:nvSpPr>
        <p:spPr>
          <a:xfrm>
            <a:off x="891613" y="1332194"/>
            <a:ext cx="10848975" cy="4648200"/>
          </a:xfrm>
          <a:prstGeom prst="rect">
            <a:avLst/>
          </a:prstGeom>
        </p:spPr>
        <p:txBody>
          <a:bodyPr/>
          <a:lstStyle/>
          <a:p>
            <a:pPr>
              <a:lnSpc>
                <a:spcPct val="110000"/>
              </a:lnSpc>
            </a:pPr>
            <a:r>
              <a:rPr lang="zh-CN" altLang="en-US" sz="2400" b="1" dirty="0">
                <a:solidFill>
                  <a:srgbClr val="CC0000"/>
                </a:solidFill>
                <a:latin typeface="+mn-ea"/>
              </a:rPr>
              <a:t>流量控制</a:t>
            </a:r>
            <a:r>
              <a:rPr lang="en-US" altLang="zh-CN" sz="2400" b="1" dirty="0">
                <a:solidFill>
                  <a:srgbClr val="CC0000"/>
                </a:solidFill>
                <a:latin typeface="+mn-ea"/>
              </a:rPr>
              <a:t>(flow control): </a:t>
            </a:r>
          </a:p>
          <a:p>
            <a:pPr lvl="1">
              <a:lnSpc>
                <a:spcPct val="110000"/>
              </a:lnSpc>
            </a:pPr>
            <a:r>
              <a:rPr lang="zh-CN" altLang="en-US" dirty="0">
                <a:latin typeface="+mn-ea"/>
              </a:rPr>
              <a:t>用于控制发送节点向直接相连的接收节点发送数据帧的频率</a:t>
            </a:r>
            <a:endParaRPr lang="en-US" altLang="zh-CN" dirty="0">
              <a:latin typeface="+mn-ea"/>
            </a:endParaRPr>
          </a:p>
          <a:p>
            <a:pPr>
              <a:lnSpc>
                <a:spcPct val="110000"/>
              </a:lnSpc>
            </a:pPr>
            <a:r>
              <a:rPr lang="zh-CN" altLang="en-US" sz="2400" b="1" dirty="0">
                <a:solidFill>
                  <a:srgbClr val="CC0000"/>
                </a:solidFill>
                <a:latin typeface="+mn-ea"/>
              </a:rPr>
              <a:t>差错检查</a:t>
            </a:r>
            <a:r>
              <a:rPr lang="en-US" altLang="zh-CN" sz="2400" b="1" dirty="0">
                <a:solidFill>
                  <a:srgbClr val="CC0000"/>
                </a:solidFill>
                <a:latin typeface="+mn-ea"/>
              </a:rPr>
              <a:t>(error detection): </a:t>
            </a:r>
          </a:p>
          <a:p>
            <a:pPr lvl="1">
              <a:lnSpc>
                <a:spcPct val="110000"/>
              </a:lnSpc>
            </a:pPr>
            <a:r>
              <a:rPr lang="zh-CN" altLang="en-US" dirty="0">
                <a:latin typeface="+mn-ea"/>
              </a:rPr>
              <a:t>差错可能由信号衰减、噪声引入</a:t>
            </a:r>
            <a:endParaRPr lang="en-US" altLang="zh-CN" dirty="0">
              <a:latin typeface="+mn-ea"/>
            </a:endParaRPr>
          </a:p>
          <a:p>
            <a:pPr lvl="1">
              <a:lnSpc>
                <a:spcPct val="110000"/>
              </a:lnSpc>
            </a:pPr>
            <a:r>
              <a:rPr lang="zh-CN" altLang="en-US" dirty="0">
                <a:latin typeface="+mn-ea"/>
              </a:rPr>
              <a:t>接收方检测是否出现错误：</a:t>
            </a:r>
            <a:endParaRPr lang="en-US" altLang="zh-CN" dirty="0">
              <a:latin typeface="+mn-ea"/>
            </a:endParaRPr>
          </a:p>
          <a:p>
            <a:pPr lvl="2">
              <a:lnSpc>
                <a:spcPct val="110000"/>
              </a:lnSpc>
            </a:pPr>
            <a:r>
              <a:rPr lang="zh-CN" altLang="en-US" sz="2400" dirty="0">
                <a:latin typeface="+mn-ea"/>
              </a:rPr>
              <a:t>通知发送方重传或丢弃数据帧</a:t>
            </a:r>
            <a:endParaRPr lang="en-US" altLang="zh-CN" sz="2400" dirty="0">
              <a:latin typeface="+mn-ea"/>
            </a:endParaRPr>
          </a:p>
          <a:p>
            <a:pPr>
              <a:lnSpc>
                <a:spcPct val="110000"/>
              </a:lnSpc>
            </a:pPr>
            <a:r>
              <a:rPr lang="zh-CN" altLang="en-US" sz="2400" b="1" dirty="0">
                <a:solidFill>
                  <a:srgbClr val="CC0000"/>
                </a:solidFill>
                <a:latin typeface="+mn-ea"/>
              </a:rPr>
              <a:t>错误纠正</a:t>
            </a:r>
            <a:r>
              <a:rPr lang="en-US" altLang="zh-CN" sz="2400" b="1" dirty="0">
                <a:solidFill>
                  <a:srgbClr val="CC0000"/>
                </a:solidFill>
                <a:latin typeface="+mn-ea"/>
              </a:rPr>
              <a:t>(error correction):</a:t>
            </a:r>
            <a:r>
              <a:rPr lang="en-US" altLang="zh-CN" sz="2400" b="1" dirty="0">
                <a:latin typeface="+mn-ea"/>
              </a:rPr>
              <a:t> </a:t>
            </a:r>
          </a:p>
          <a:p>
            <a:pPr lvl="1">
              <a:lnSpc>
                <a:spcPct val="110000"/>
              </a:lnSpc>
            </a:pPr>
            <a:r>
              <a:rPr lang="zh-CN" altLang="en-US" dirty="0">
                <a:latin typeface="+mn-ea"/>
              </a:rPr>
              <a:t>接收方标识和纠正比特错误，而不需要请求重传</a:t>
            </a:r>
            <a:endParaRPr lang="en-US" altLang="zh-CN" dirty="0">
              <a:latin typeface="+mn-ea"/>
            </a:endParaRPr>
          </a:p>
          <a:p>
            <a:pPr>
              <a:lnSpc>
                <a:spcPct val="110000"/>
              </a:lnSpc>
            </a:pPr>
            <a:r>
              <a:rPr lang="zh-CN" altLang="en-US" sz="2400" b="1" dirty="0">
                <a:solidFill>
                  <a:srgbClr val="CC0000"/>
                </a:solidFill>
                <a:latin typeface="+mn-ea"/>
              </a:rPr>
              <a:t>半双工和全双工</a:t>
            </a:r>
            <a:r>
              <a:rPr lang="en-US" altLang="zh-CN" sz="2400" b="1" dirty="0">
                <a:solidFill>
                  <a:srgbClr val="CC0000"/>
                </a:solidFill>
                <a:latin typeface="+mn-ea"/>
              </a:rPr>
              <a:t>(half-duplex and full-duplex):</a:t>
            </a:r>
          </a:p>
          <a:p>
            <a:pPr lvl="1">
              <a:lnSpc>
                <a:spcPct val="110000"/>
              </a:lnSpc>
            </a:pPr>
            <a:r>
              <a:rPr lang="zh-CN" altLang="en-US" dirty="0">
                <a:latin typeface="+mn-ea"/>
              </a:rPr>
              <a:t>在半双工模式，链路的两个节点都可以发送数据，但是不能同时发送</a:t>
            </a:r>
            <a:endParaRPr lang="en-US" altLang="zh-CN" dirty="0">
              <a:latin typeface="+mn-ea"/>
            </a:endParaRPr>
          </a:p>
        </p:txBody>
      </p:sp>
      <p:sp>
        <p:nvSpPr>
          <p:cNvPr id="7174" name="Rectangle 6"/>
          <p:cNvSpPr>
            <a:spLocks noGrp="1" noChangeArrowheads="1"/>
          </p:cNvSpPr>
          <p:nvPr>
            <p:ph type="title" idx="4294967295"/>
          </p:nvPr>
        </p:nvSpPr>
        <p:spPr>
          <a:xfrm>
            <a:off x="0" y="373743"/>
            <a:ext cx="11991372" cy="1143000"/>
          </a:xfrm>
          <a:prstGeom prst="rect">
            <a:avLst/>
          </a:prstGeom>
        </p:spPr>
        <p:txBody>
          <a:bodyPr/>
          <a:lstStyle/>
          <a:p>
            <a:pPr algn="ctr"/>
            <a:r>
              <a:rPr lang="en-US" altLang="zh-CN" dirty="0">
                <a:latin typeface="+mj-ea"/>
              </a:rPr>
              <a:t>5.1.1 </a:t>
            </a:r>
            <a:r>
              <a:rPr lang="zh-CN" altLang="en-US" dirty="0">
                <a:latin typeface="+mj-ea"/>
              </a:rPr>
              <a:t>链路层提供的服务</a:t>
            </a:r>
            <a:endParaRPr lang="en-US" altLang="zh-CN" dirty="0">
              <a:latin typeface="+mj-ea"/>
            </a:endParaRPr>
          </a:p>
        </p:txBody>
      </p:sp>
    </p:spTree>
    <p:extLst>
      <p:ext uri="{BB962C8B-B14F-4D97-AF65-F5344CB8AC3E}">
        <p14:creationId xmlns:p14="http://schemas.microsoft.com/office/powerpoint/2010/main" val="4084215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54C3961-1853-4B3A-94BE-EBA20674CBEE}" type="slidenum">
              <a:rPr lang="en-US" altLang="zh-CN" sz="1200" smtClean="0">
                <a:solidFill>
                  <a:prstClr val="black"/>
                </a:solidFill>
                <a:latin typeface="Arial" pitchFamily="34" charset="0"/>
              </a:rPr>
              <a:pPr>
                <a:spcBef>
                  <a:spcPct val="0"/>
                </a:spcBef>
                <a:buClrTx/>
                <a:buSzTx/>
                <a:buFontTx/>
                <a:buNone/>
              </a:pPr>
              <a:t>80</a:t>
            </a:fld>
            <a:endParaRPr lang="en-US" altLang="zh-CN" sz="1200">
              <a:solidFill>
                <a:prstClr val="black"/>
              </a:solidFill>
              <a:latin typeface="Arial" pitchFamily="34" charset="0"/>
            </a:endParaRPr>
          </a:p>
        </p:txBody>
      </p:sp>
      <p:sp>
        <p:nvSpPr>
          <p:cNvPr id="70659" name="Rectangle 2"/>
          <p:cNvSpPr>
            <a:spLocks noGrp="1" noChangeArrowheads="1"/>
          </p:cNvSpPr>
          <p:nvPr>
            <p:ph type="title" idx="4294967295"/>
          </p:nvPr>
        </p:nvSpPr>
        <p:spPr>
          <a:xfrm>
            <a:off x="0" y="228600"/>
            <a:ext cx="12026096" cy="1143000"/>
          </a:xfrm>
          <a:prstGeom prst="rect">
            <a:avLst/>
          </a:prstGeom>
        </p:spPr>
        <p:txBody>
          <a:bodyPr/>
          <a:lstStyle/>
          <a:p>
            <a:pPr algn="ctr"/>
            <a:r>
              <a:rPr lang="en-US" altLang="zh-CN" dirty="0"/>
              <a:t>MAC</a:t>
            </a:r>
            <a:r>
              <a:rPr lang="zh-CN" altLang="en-US" dirty="0"/>
              <a:t>地址分配</a:t>
            </a:r>
          </a:p>
        </p:txBody>
      </p:sp>
      <p:sp>
        <p:nvSpPr>
          <p:cNvPr id="852995" name="Rectangle 3"/>
          <p:cNvSpPr>
            <a:spLocks noGrp="1" noChangeArrowheads="1"/>
          </p:cNvSpPr>
          <p:nvPr>
            <p:ph type="body" sz="half" idx="4294967295"/>
          </p:nvPr>
        </p:nvSpPr>
        <p:spPr>
          <a:xfrm>
            <a:off x="1111170" y="1426580"/>
            <a:ext cx="10650538" cy="3606800"/>
          </a:xfrm>
          <a:prstGeom prst="rect">
            <a:avLst/>
          </a:prstGeom>
        </p:spPr>
        <p:txBody>
          <a:bodyPr/>
          <a:lstStyle/>
          <a:p>
            <a:pPr>
              <a:lnSpc>
                <a:spcPct val="120000"/>
              </a:lnSpc>
              <a:spcBef>
                <a:spcPct val="10000"/>
              </a:spcBef>
            </a:pPr>
            <a:r>
              <a:rPr lang="zh-CN" altLang="en-US" sz="2400" dirty="0">
                <a:latin typeface="+mn-ea"/>
              </a:rPr>
              <a:t>由专门机构</a:t>
            </a:r>
            <a:r>
              <a:rPr lang="en-US" altLang="zh-CN" sz="2400" dirty="0">
                <a:latin typeface="+mn-ea"/>
              </a:rPr>
              <a:t>IEEE</a:t>
            </a:r>
            <a:r>
              <a:rPr lang="zh-CN" altLang="en-US" sz="2400" dirty="0">
                <a:latin typeface="+mn-ea"/>
              </a:rPr>
              <a:t>管理物理地址空间</a:t>
            </a:r>
            <a:endParaRPr lang="en-US" altLang="zh-CN" sz="2400" dirty="0">
              <a:latin typeface="+mn-ea"/>
            </a:endParaRPr>
          </a:p>
          <a:p>
            <a:pPr lvl="1">
              <a:lnSpc>
                <a:spcPct val="120000"/>
              </a:lnSpc>
              <a:spcBef>
                <a:spcPct val="10000"/>
              </a:spcBef>
            </a:pPr>
            <a:r>
              <a:rPr lang="zh-CN" altLang="en-US" dirty="0">
                <a:latin typeface="+mn-ea"/>
              </a:rPr>
              <a:t>负责分配六个字节中的</a:t>
            </a:r>
            <a:r>
              <a:rPr lang="zh-CN" altLang="en-US" dirty="0">
                <a:solidFill>
                  <a:srgbClr val="FF0000"/>
                </a:solidFill>
                <a:latin typeface="+mn-ea"/>
              </a:rPr>
              <a:t>前三个字节</a:t>
            </a:r>
            <a:r>
              <a:rPr lang="zh-CN" altLang="en-US" dirty="0">
                <a:latin typeface="+mn-ea"/>
              </a:rPr>
              <a:t>（高</a:t>
            </a:r>
            <a:r>
              <a:rPr lang="en-US" altLang="zh-CN" dirty="0">
                <a:latin typeface="+mn-ea"/>
              </a:rPr>
              <a:t>24</a:t>
            </a:r>
            <a:r>
              <a:rPr lang="zh-CN" altLang="en-US" dirty="0">
                <a:latin typeface="+mn-ea"/>
              </a:rPr>
              <a:t>位，</a:t>
            </a:r>
            <a:r>
              <a:rPr lang="zh-CN" altLang="en-US" dirty="0">
                <a:solidFill>
                  <a:srgbClr val="FF0000"/>
                </a:solidFill>
                <a:latin typeface="+mn-ea"/>
              </a:rPr>
              <a:t>地址块</a:t>
            </a:r>
            <a:r>
              <a:rPr lang="zh-CN" altLang="en-US" dirty="0">
                <a:latin typeface="+mn-ea"/>
              </a:rPr>
              <a:t>）</a:t>
            </a:r>
            <a:endParaRPr lang="zh-CN" altLang="en-US" sz="2400" dirty="0">
              <a:latin typeface="+mn-ea"/>
            </a:endParaRPr>
          </a:p>
          <a:p>
            <a:pPr>
              <a:lnSpc>
                <a:spcPct val="120000"/>
              </a:lnSpc>
              <a:spcBef>
                <a:spcPct val="10000"/>
              </a:spcBef>
            </a:pPr>
            <a:r>
              <a:rPr lang="en-US" altLang="zh-CN" sz="2400" dirty="0">
                <a:solidFill>
                  <a:schemeClr val="hlink"/>
                </a:solidFill>
                <a:latin typeface="+mn-ea"/>
              </a:rPr>
              <a:t>MAC </a:t>
            </a:r>
            <a:r>
              <a:rPr lang="zh-CN" altLang="en-US" sz="2400" dirty="0">
                <a:solidFill>
                  <a:schemeClr val="hlink"/>
                </a:solidFill>
                <a:latin typeface="+mn-ea"/>
              </a:rPr>
              <a:t>地址是平面结构</a:t>
            </a:r>
            <a:endParaRPr lang="en-US" altLang="zh-CN" sz="2400" dirty="0">
              <a:solidFill>
                <a:schemeClr val="hlink"/>
              </a:solidFill>
              <a:latin typeface="+mn-ea"/>
            </a:endParaRPr>
          </a:p>
          <a:p>
            <a:pPr lvl="1">
              <a:lnSpc>
                <a:spcPct val="120000"/>
              </a:lnSpc>
              <a:spcBef>
                <a:spcPct val="10000"/>
              </a:spcBef>
            </a:pPr>
            <a:r>
              <a:rPr lang="zh-CN" altLang="en-US" dirty="0">
                <a:latin typeface="+mn-ea"/>
              </a:rPr>
              <a:t>带有同一网卡的节点，在任何网络中都有同样的</a:t>
            </a:r>
            <a:r>
              <a:rPr lang="en-US" altLang="zh-CN" dirty="0">
                <a:latin typeface="+mn-ea"/>
              </a:rPr>
              <a:t>MAC</a:t>
            </a:r>
            <a:r>
              <a:rPr lang="zh-CN" altLang="en-US" dirty="0">
                <a:latin typeface="+mn-ea"/>
              </a:rPr>
              <a:t>地址。</a:t>
            </a:r>
          </a:p>
          <a:p>
            <a:pPr>
              <a:lnSpc>
                <a:spcPct val="120000"/>
              </a:lnSpc>
              <a:spcBef>
                <a:spcPct val="10000"/>
              </a:spcBef>
            </a:pPr>
            <a:r>
              <a:rPr lang="en-US" altLang="zh-CN" sz="2400" dirty="0">
                <a:solidFill>
                  <a:schemeClr val="hlink"/>
                </a:solidFill>
                <a:latin typeface="+mn-ea"/>
              </a:rPr>
              <a:t>IP</a:t>
            </a:r>
            <a:r>
              <a:rPr lang="zh-CN" altLang="en-US" sz="2400" dirty="0">
                <a:solidFill>
                  <a:schemeClr val="hlink"/>
                </a:solidFill>
                <a:latin typeface="+mn-ea"/>
              </a:rPr>
              <a:t>地址具有层次结构</a:t>
            </a:r>
            <a:endParaRPr lang="en-US" altLang="zh-CN" sz="2400" dirty="0">
              <a:solidFill>
                <a:schemeClr val="hlink"/>
              </a:solidFill>
              <a:latin typeface="+mn-ea"/>
            </a:endParaRPr>
          </a:p>
          <a:p>
            <a:pPr lvl="1">
              <a:lnSpc>
                <a:spcPct val="120000"/>
              </a:lnSpc>
              <a:spcBef>
                <a:spcPct val="10000"/>
              </a:spcBef>
            </a:pPr>
            <a:r>
              <a:rPr lang="zh-CN" altLang="en-US" dirty="0">
                <a:latin typeface="+mn-ea"/>
              </a:rPr>
              <a:t>当节点移动到不同网络时，节点的</a:t>
            </a:r>
            <a:r>
              <a:rPr lang="en-US" altLang="zh-CN" dirty="0">
                <a:latin typeface="+mn-ea"/>
              </a:rPr>
              <a:t>IP</a:t>
            </a:r>
            <a:r>
              <a:rPr lang="zh-CN" altLang="en-US" dirty="0">
                <a:latin typeface="+mn-ea"/>
              </a:rPr>
              <a:t>地址发生改变。</a:t>
            </a:r>
          </a:p>
        </p:txBody>
      </p:sp>
      <p:sp>
        <p:nvSpPr>
          <p:cNvPr id="11" name="Text Box 5"/>
          <p:cNvSpPr txBox="1">
            <a:spLocks noChangeArrowheads="1"/>
          </p:cNvSpPr>
          <p:nvPr/>
        </p:nvSpPr>
        <p:spPr bwMode="auto">
          <a:xfrm>
            <a:off x="2013996" y="5074173"/>
            <a:ext cx="1081630" cy="298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2000" dirty="0">
                <a:solidFill>
                  <a:prstClr val="black"/>
                </a:solidFill>
              </a:rPr>
              <a:t>字节</a:t>
            </a:r>
            <a:endParaRPr lang="zh-CN" altLang="en-US" sz="3200" dirty="0">
              <a:solidFill>
                <a:prstClr val="black"/>
              </a:solidFill>
              <a:latin typeface="Comic Sans MS" pitchFamily="66" charset="0"/>
            </a:endParaRPr>
          </a:p>
        </p:txBody>
      </p:sp>
      <p:sp>
        <p:nvSpPr>
          <p:cNvPr id="12" name="AutoShape 6"/>
          <p:cNvSpPr>
            <a:spLocks/>
          </p:cNvSpPr>
          <p:nvPr/>
        </p:nvSpPr>
        <p:spPr bwMode="auto">
          <a:xfrm rot="16200000">
            <a:off x="4405312" y="4701111"/>
            <a:ext cx="123825" cy="2019300"/>
          </a:xfrm>
          <a:prstGeom prst="leftBrace">
            <a:avLst>
              <a:gd name="adj1" fmla="val 13589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13" name="AutoShape 7"/>
          <p:cNvSpPr>
            <a:spLocks/>
          </p:cNvSpPr>
          <p:nvPr/>
        </p:nvSpPr>
        <p:spPr bwMode="auto">
          <a:xfrm rot="16200000">
            <a:off x="6553199" y="4656661"/>
            <a:ext cx="60325" cy="2044700"/>
          </a:xfrm>
          <a:prstGeom prst="leftBrace">
            <a:avLst>
              <a:gd name="adj1" fmla="val 28245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14" name="Text Box 8"/>
          <p:cNvSpPr txBox="1">
            <a:spLocks noChangeArrowheads="1"/>
          </p:cNvSpPr>
          <p:nvPr/>
        </p:nvSpPr>
        <p:spPr bwMode="auto">
          <a:xfrm>
            <a:off x="3842795" y="5898086"/>
            <a:ext cx="1710339" cy="29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a:solidFill>
                  <a:srgbClr val="FF0000"/>
                </a:solidFill>
                <a:ea typeface="华文中宋" pitchFamily="2" charset="-122"/>
              </a:rPr>
              <a:t>向</a:t>
            </a:r>
            <a:r>
              <a:rPr lang="en-US" altLang="zh-CN" sz="2000" b="1" dirty="0">
                <a:solidFill>
                  <a:srgbClr val="FF0000"/>
                </a:solidFill>
                <a:ea typeface="华文中宋" pitchFamily="2" charset="-122"/>
              </a:rPr>
              <a:t>IEEE</a:t>
            </a:r>
            <a:r>
              <a:rPr lang="zh-CN" altLang="en-US" sz="2000" b="1" dirty="0">
                <a:solidFill>
                  <a:srgbClr val="FF0000"/>
                </a:solidFill>
                <a:ea typeface="华文中宋" pitchFamily="2" charset="-122"/>
              </a:rPr>
              <a:t>购买</a:t>
            </a:r>
          </a:p>
        </p:txBody>
      </p:sp>
      <p:sp>
        <p:nvSpPr>
          <p:cNvPr id="15" name="Text Box 9"/>
          <p:cNvSpPr txBox="1">
            <a:spLocks noChangeArrowheads="1"/>
          </p:cNvSpPr>
          <p:nvPr/>
        </p:nvSpPr>
        <p:spPr bwMode="auto">
          <a:xfrm>
            <a:off x="5778818" y="5893055"/>
            <a:ext cx="1780594" cy="29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a:solidFill>
                  <a:prstClr val="black"/>
                </a:solidFill>
              </a:rPr>
              <a:t>厂家自行分配</a:t>
            </a:r>
            <a:endParaRPr lang="zh-CN" altLang="en-US" sz="3200" dirty="0">
              <a:solidFill>
                <a:prstClr val="black"/>
              </a:solidFill>
              <a:latin typeface="Comic Sans MS" pitchFamily="66" charset="0"/>
            </a:endParaRPr>
          </a:p>
        </p:txBody>
      </p:sp>
      <p:graphicFrame>
        <p:nvGraphicFramePr>
          <p:cNvPr id="16" name="Group 72"/>
          <p:cNvGraphicFramePr>
            <a:graphicFrameLocks/>
          </p:cNvGraphicFramePr>
          <p:nvPr>
            <p:extLst>
              <p:ext uri="{D42A27DB-BD31-4B8C-83A1-F6EECF244321}">
                <p14:modId xmlns:p14="http://schemas.microsoft.com/office/powerpoint/2010/main" val="3412554602"/>
              </p:ext>
            </p:extLst>
          </p:nvPr>
        </p:nvGraphicFramePr>
        <p:xfrm>
          <a:off x="3395662" y="4988448"/>
          <a:ext cx="4254500" cy="457200"/>
        </p:xfrm>
        <a:graphic>
          <a:graphicData uri="http://schemas.openxmlformats.org/drawingml/2006/table">
            <a:tbl>
              <a:tblPr/>
              <a:tblGrid>
                <a:gridCol w="709613">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gridCol w="709612">
                  <a:extLst>
                    <a:ext uri="{9D8B030D-6E8A-4147-A177-3AD203B41FA5}">
                      <a16:colId xmlns:a16="http://schemas.microsoft.com/office/drawing/2014/main" val="20002"/>
                    </a:ext>
                  </a:extLst>
                </a:gridCol>
                <a:gridCol w="709613">
                  <a:extLst>
                    <a:ext uri="{9D8B030D-6E8A-4147-A177-3AD203B41FA5}">
                      <a16:colId xmlns:a16="http://schemas.microsoft.com/office/drawing/2014/main" val="20003"/>
                    </a:ext>
                  </a:extLst>
                </a:gridCol>
                <a:gridCol w="708025">
                  <a:extLst>
                    <a:ext uri="{9D8B030D-6E8A-4147-A177-3AD203B41FA5}">
                      <a16:colId xmlns:a16="http://schemas.microsoft.com/office/drawing/2014/main" val="20004"/>
                    </a:ext>
                  </a:extLst>
                </a:gridCol>
                <a:gridCol w="709612">
                  <a:extLst>
                    <a:ext uri="{9D8B030D-6E8A-4147-A177-3AD203B41FA5}">
                      <a16:colId xmlns:a16="http://schemas.microsoft.com/office/drawing/2014/main" val="20005"/>
                    </a:ext>
                  </a:extLst>
                </a:gridCol>
              </a:tblGrid>
              <a:tr h="419100">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8971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52995">
                                            <p:txEl>
                                              <p:pRg st="2" end="2"/>
                                            </p:txEl>
                                          </p:spTgt>
                                        </p:tgtEl>
                                        <p:attrNameLst>
                                          <p:attrName>style.visibility</p:attrName>
                                        </p:attrNameLst>
                                      </p:cBhvr>
                                      <p:to>
                                        <p:strVal val="visible"/>
                                      </p:to>
                                    </p:set>
                                    <p:animEffect transition="in" filter="dissolve">
                                      <p:cBhvr>
                                        <p:cTn id="7" dur="500"/>
                                        <p:tgtEl>
                                          <p:spTgt spid="85299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2995">
                                            <p:txEl>
                                              <p:pRg st="3" end="3"/>
                                            </p:txEl>
                                          </p:spTgt>
                                        </p:tgtEl>
                                        <p:attrNameLst>
                                          <p:attrName>style.visibility</p:attrName>
                                        </p:attrNameLst>
                                      </p:cBhvr>
                                      <p:to>
                                        <p:strVal val="visible"/>
                                      </p:to>
                                    </p:set>
                                    <p:animEffect transition="in" filter="dissolve">
                                      <p:cBhvr>
                                        <p:cTn id="12" dur="500"/>
                                        <p:tgtEl>
                                          <p:spTgt spid="852995">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852995">
                                            <p:txEl>
                                              <p:pRg st="4" end="4"/>
                                            </p:txEl>
                                          </p:spTgt>
                                        </p:tgtEl>
                                        <p:attrNameLst>
                                          <p:attrName>style.visibility</p:attrName>
                                        </p:attrNameLst>
                                      </p:cBhvr>
                                      <p:to>
                                        <p:strVal val="visible"/>
                                      </p:to>
                                    </p:set>
                                    <p:animEffect transition="in" filter="dissolve">
                                      <p:cBhvr>
                                        <p:cTn id="15" dur="500"/>
                                        <p:tgtEl>
                                          <p:spTgt spid="852995">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52995">
                                            <p:txEl>
                                              <p:pRg st="5" end="5"/>
                                            </p:txEl>
                                          </p:spTgt>
                                        </p:tgtEl>
                                        <p:attrNameLst>
                                          <p:attrName>style.visibility</p:attrName>
                                        </p:attrNameLst>
                                      </p:cBhvr>
                                      <p:to>
                                        <p:strVal val="visible"/>
                                      </p:to>
                                    </p:set>
                                    <p:animEffect transition="in" filter="dissolve">
                                      <p:cBhvr>
                                        <p:cTn id="18" dur="500"/>
                                        <p:tgtEl>
                                          <p:spTgt spid="8529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60E8A6B0-7542-4AB1-B34B-CCF78CF6B6E7}" type="slidenum">
              <a:rPr lang="en-US" altLang="zh-CN" sz="1200" smtClean="0">
                <a:solidFill>
                  <a:prstClr val="black"/>
                </a:solidFill>
                <a:latin typeface="Arial" pitchFamily="34" charset="0"/>
              </a:rPr>
              <a:pPr>
                <a:spcBef>
                  <a:spcPct val="0"/>
                </a:spcBef>
                <a:buClrTx/>
                <a:buSzTx/>
                <a:buFontTx/>
                <a:buNone/>
              </a:pPr>
              <a:t>81</a:t>
            </a:fld>
            <a:endParaRPr lang="en-US" altLang="zh-CN" sz="1200">
              <a:solidFill>
                <a:prstClr val="black"/>
              </a:solidFill>
              <a:latin typeface="Arial" pitchFamily="34" charset="0"/>
            </a:endParaRPr>
          </a:p>
        </p:txBody>
      </p:sp>
      <p:sp>
        <p:nvSpPr>
          <p:cNvPr id="71683" name="Rectangle 2"/>
          <p:cNvSpPr>
            <a:spLocks noGrp="1" noChangeArrowheads="1"/>
          </p:cNvSpPr>
          <p:nvPr>
            <p:ph type="title" idx="4294967295"/>
          </p:nvPr>
        </p:nvSpPr>
        <p:spPr>
          <a:xfrm>
            <a:off x="0" y="312525"/>
            <a:ext cx="12083970" cy="1143000"/>
          </a:xfrm>
          <a:prstGeom prst="rect">
            <a:avLst/>
          </a:prstGeom>
        </p:spPr>
        <p:txBody>
          <a:bodyPr/>
          <a:lstStyle/>
          <a:p>
            <a:pPr algn="ctr"/>
            <a:r>
              <a:rPr lang="en-US" altLang="zh-CN" dirty="0">
                <a:latin typeface="+mj-ea"/>
              </a:rPr>
              <a:t>MAC</a:t>
            </a:r>
            <a:r>
              <a:rPr lang="zh-CN" altLang="en-US" dirty="0">
                <a:latin typeface="+mj-ea"/>
              </a:rPr>
              <a:t>地址识别</a:t>
            </a:r>
          </a:p>
        </p:txBody>
      </p:sp>
      <p:sp>
        <p:nvSpPr>
          <p:cNvPr id="857091" name="Rectangle 3"/>
          <p:cNvSpPr>
            <a:spLocks noGrp="1" noChangeArrowheads="1"/>
          </p:cNvSpPr>
          <p:nvPr>
            <p:ph type="body" idx="4294967295"/>
          </p:nvPr>
        </p:nvSpPr>
        <p:spPr>
          <a:xfrm>
            <a:off x="937550" y="1145572"/>
            <a:ext cx="10363200" cy="4815390"/>
          </a:xfrm>
          <a:prstGeom prst="rect">
            <a:avLst/>
          </a:prstGeom>
        </p:spPr>
        <p:txBody>
          <a:bodyPr/>
          <a:lstStyle/>
          <a:p>
            <a:pPr>
              <a:lnSpc>
                <a:spcPct val="120000"/>
              </a:lnSpc>
              <a:spcBef>
                <a:spcPct val="15000"/>
              </a:spcBef>
            </a:pPr>
            <a:r>
              <a:rPr lang="zh-CN" altLang="en-US" sz="2400" dirty="0">
                <a:latin typeface="+mn-ea"/>
              </a:rPr>
              <a:t>广播信道的局域网中，一个节点发送的帧，在信道上广播传输，其他节点都可能收到该帧。</a:t>
            </a:r>
            <a:endParaRPr lang="en-US" altLang="zh-CN" sz="2400" dirty="0">
              <a:latin typeface="+mn-ea"/>
            </a:endParaRPr>
          </a:p>
          <a:p>
            <a:pPr>
              <a:lnSpc>
                <a:spcPct val="120000"/>
              </a:lnSpc>
              <a:spcBef>
                <a:spcPct val="15000"/>
              </a:spcBef>
            </a:pPr>
            <a:r>
              <a:rPr lang="zh-CN" altLang="en-US" sz="2400" dirty="0">
                <a:latin typeface="+mn-ea"/>
              </a:rPr>
              <a:t>大多数情况，一个节点只向某个特定的节点发送。</a:t>
            </a:r>
            <a:endParaRPr lang="en-US" altLang="zh-CN" sz="2400" dirty="0">
              <a:latin typeface="+mn-ea"/>
            </a:endParaRPr>
          </a:p>
          <a:p>
            <a:pPr>
              <a:lnSpc>
                <a:spcPct val="120000"/>
              </a:lnSpc>
              <a:spcBef>
                <a:spcPct val="15000"/>
              </a:spcBef>
            </a:pPr>
            <a:r>
              <a:rPr lang="zh-CN" altLang="en-US" sz="2400" dirty="0">
                <a:latin typeface="+mn-ea"/>
              </a:rPr>
              <a:t>由“网卡”负责</a:t>
            </a:r>
            <a:r>
              <a:rPr lang="en-US" altLang="zh-CN" sz="2400" dirty="0">
                <a:latin typeface="+mn-ea"/>
              </a:rPr>
              <a:t>MAC</a:t>
            </a:r>
            <a:r>
              <a:rPr lang="zh-CN" altLang="en-US" sz="2400" dirty="0">
                <a:latin typeface="+mn-ea"/>
              </a:rPr>
              <a:t>地址的封装和识别。</a:t>
            </a:r>
            <a:endParaRPr lang="en-US" altLang="zh-CN" sz="2400" i="1" dirty="0">
              <a:latin typeface="+mn-ea"/>
            </a:endParaRPr>
          </a:p>
          <a:p>
            <a:pPr>
              <a:lnSpc>
                <a:spcPct val="120000"/>
              </a:lnSpc>
              <a:spcBef>
                <a:spcPct val="15000"/>
              </a:spcBef>
            </a:pPr>
            <a:r>
              <a:rPr lang="zh-CN" altLang="en-US" sz="2400" b="1" dirty="0">
                <a:solidFill>
                  <a:srgbClr val="FF0000"/>
                </a:solidFill>
                <a:latin typeface="+mn-ea"/>
              </a:rPr>
              <a:t>发送适配器</a:t>
            </a:r>
            <a:r>
              <a:rPr lang="zh-CN" altLang="en-US" sz="2400" dirty="0">
                <a:solidFill>
                  <a:schemeClr val="hlink"/>
                </a:solidFill>
                <a:latin typeface="+mn-ea"/>
              </a:rPr>
              <a:t>：</a:t>
            </a:r>
            <a:r>
              <a:rPr lang="zh-CN" altLang="en-US" sz="2400" dirty="0">
                <a:latin typeface="+mn-ea"/>
              </a:rPr>
              <a:t>将目的</a:t>
            </a:r>
            <a:r>
              <a:rPr lang="en-US" altLang="zh-CN" sz="2400" dirty="0">
                <a:latin typeface="+mn-ea"/>
              </a:rPr>
              <a:t>MAC</a:t>
            </a:r>
            <a:r>
              <a:rPr lang="zh-CN" altLang="en-US" sz="2400" dirty="0">
                <a:latin typeface="+mn-ea"/>
              </a:rPr>
              <a:t>地址封装到帧中，并发送。所有其他适配器都会收到这个帧。</a:t>
            </a:r>
            <a:endParaRPr lang="en-US" altLang="zh-CN" sz="2400" dirty="0">
              <a:latin typeface="+mn-ea"/>
            </a:endParaRPr>
          </a:p>
          <a:p>
            <a:pPr>
              <a:lnSpc>
                <a:spcPct val="120000"/>
              </a:lnSpc>
              <a:spcBef>
                <a:spcPct val="15000"/>
              </a:spcBef>
            </a:pPr>
            <a:r>
              <a:rPr lang="zh-CN" altLang="en-US" sz="2400" b="1" dirty="0">
                <a:solidFill>
                  <a:srgbClr val="FF0000"/>
                </a:solidFill>
                <a:latin typeface="+mn-ea"/>
              </a:rPr>
              <a:t>接收适配器</a:t>
            </a:r>
            <a:r>
              <a:rPr lang="zh-CN" altLang="en-US" sz="2400" dirty="0">
                <a:solidFill>
                  <a:schemeClr val="hlink"/>
                </a:solidFill>
                <a:latin typeface="+mn-ea"/>
              </a:rPr>
              <a:t>：</a:t>
            </a:r>
            <a:r>
              <a:rPr lang="zh-CN" altLang="en-US" sz="2400" dirty="0">
                <a:latin typeface="+mn-ea"/>
              </a:rPr>
              <a:t>检查帧的目的</a:t>
            </a:r>
            <a:r>
              <a:rPr lang="en-US" altLang="zh-CN" sz="2400" dirty="0">
                <a:latin typeface="+mn-ea"/>
              </a:rPr>
              <a:t>MAC</a:t>
            </a:r>
            <a:r>
              <a:rPr lang="zh-CN" altLang="en-US" sz="2400" dirty="0">
                <a:latin typeface="+mn-ea"/>
              </a:rPr>
              <a:t>地址是否与自己</a:t>
            </a:r>
            <a:r>
              <a:rPr lang="en-US" altLang="zh-CN" sz="2400" dirty="0">
                <a:latin typeface="+mn-ea"/>
              </a:rPr>
              <a:t>MAC</a:t>
            </a:r>
            <a:r>
              <a:rPr lang="zh-CN" altLang="en-US" sz="2400" dirty="0">
                <a:latin typeface="+mn-ea"/>
              </a:rPr>
              <a:t>地址相匹配：</a:t>
            </a:r>
          </a:p>
          <a:p>
            <a:pPr lvl="1">
              <a:lnSpc>
                <a:spcPct val="120000"/>
              </a:lnSpc>
              <a:spcBef>
                <a:spcPct val="15000"/>
              </a:spcBef>
            </a:pPr>
            <a:r>
              <a:rPr lang="zh-CN" altLang="en-US" dirty="0">
                <a:solidFill>
                  <a:srgbClr val="FF0000"/>
                </a:solidFill>
                <a:latin typeface="+mn-ea"/>
              </a:rPr>
              <a:t>匹配：</a:t>
            </a:r>
            <a:r>
              <a:rPr lang="zh-CN" altLang="en-US" dirty="0">
                <a:latin typeface="+mn-ea"/>
              </a:rPr>
              <a:t>接收该帧，取出数据报，并传递给上层。</a:t>
            </a:r>
            <a:endParaRPr lang="en-US" altLang="zh-CN" dirty="0">
              <a:latin typeface="+mn-ea"/>
            </a:endParaRPr>
          </a:p>
          <a:p>
            <a:pPr lvl="1">
              <a:lnSpc>
                <a:spcPct val="120000"/>
              </a:lnSpc>
              <a:spcBef>
                <a:spcPct val="15000"/>
              </a:spcBef>
            </a:pPr>
            <a:r>
              <a:rPr lang="zh-CN" altLang="en-US" dirty="0">
                <a:solidFill>
                  <a:srgbClr val="FF0000"/>
                </a:solidFill>
                <a:latin typeface="+mn-ea"/>
              </a:rPr>
              <a:t>不匹配：</a:t>
            </a:r>
            <a:r>
              <a:rPr lang="zh-CN" altLang="en-US" dirty="0">
                <a:latin typeface="+mn-ea"/>
              </a:rPr>
              <a:t>丢弃该帧。</a:t>
            </a:r>
            <a:endParaRPr lang="en-US" altLang="zh-CN" dirty="0">
              <a:latin typeface="+mn-ea"/>
            </a:endParaRPr>
          </a:p>
          <a:p>
            <a:pPr>
              <a:lnSpc>
                <a:spcPct val="120000"/>
              </a:lnSpc>
              <a:spcBef>
                <a:spcPct val="15000"/>
              </a:spcBef>
            </a:pPr>
            <a:r>
              <a:rPr lang="zh-CN" altLang="en-US" sz="2400" dirty="0">
                <a:latin typeface="+mn-ea"/>
              </a:rPr>
              <a:t>广播帧：发送给所有节点的帧          全</a:t>
            </a:r>
            <a:r>
              <a:rPr lang="en-US" altLang="zh-CN" sz="2400" dirty="0">
                <a:latin typeface="+mn-ea"/>
              </a:rPr>
              <a:t>1</a:t>
            </a:r>
            <a:r>
              <a:rPr lang="zh-CN" altLang="en-US" sz="2400" dirty="0">
                <a:latin typeface="+mn-ea"/>
              </a:rPr>
              <a:t>地址：</a:t>
            </a:r>
            <a:r>
              <a:rPr lang="en-US" altLang="zh-CN" sz="2400" dirty="0">
                <a:latin typeface="+mn-ea"/>
              </a:rPr>
              <a:t>FF-FF-FF-FF-FF-FF</a:t>
            </a:r>
            <a:endParaRPr lang="zh-CN" altLang="en-US" sz="2400" dirty="0">
              <a:latin typeface="+mn-ea"/>
            </a:endParaRPr>
          </a:p>
          <a:p>
            <a:pPr>
              <a:lnSpc>
                <a:spcPct val="120000"/>
              </a:lnSpc>
              <a:spcBef>
                <a:spcPct val="15000"/>
              </a:spcBef>
            </a:pPr>
            <a:endParaRPr lang="en-US" altLang="zh-CN" sz="2400" dirty="0">
              <a:latin typeface="+mn-ea"/>
            </a:endParaRPr>
          </a:p>
        </p:txBody>
      </p:sp>
    </p:spTree>
    <p:extLst>
      <p:ext uri="{BB962C8B-B14F-4D97-AF65-F5344CB8AC3E}">
        <p14:creationId xmlns:p14="http://schemas.microsoft.com/office/powerpoint/2010/main" val="1176599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857091">
                                            <p:txEl>
                                              <p:pRg st="5" end="5"/>
                                            </p:txEl>
                                          </p:spTgt>
                                        </p:tgtEl>
                                        <p:attrNameLst>
                                          <p:attrName>style.visibility</p:attrName>
                                        </p:attrNameLst>
                                      </p:cBhvr>
                                      <p:to>
                                        <p:strVal val="visible"/>
                                      </p:to>
                                    </p:set>
                                    <p:animEffect transition="in" filter="blinds(horizontal)">
                                      <p:cBhvr>
                                        <p:cTn id="7" dur="500"/>
                                        <p:tgtEl>
                                          <p:spTgt spid="857091">
                                            <p:txEl>
                                              <p:pRg st="5" end="5"/>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57091">
                                            <p:txEl>
                                              <p:pRg st="6" end="6"/>
                                            </p:txEl>
                                          </p:spTgt>
                                        </p:tgtEl>
                                        <p:attrNameLst>
                                          <p:attrName>style.visibility</p:attrName>
                                        </p:attrNameLst>
                                      </p:cBhvr>
                                      <p:to>
                                        <p:strVal val="visible"/>
                                      </p:to>
                                    </p:set>
                                    <p:animEffect transition="in" filter="blinds(horizontal)">
                                      <p:cBhvr>
                                        <p:cTn id="11" dur="500"/>
                                        <p:tgtEl>
                                          <p:spTgt spid="857091">
                                            <p:txEl>
                                              <p:pRg st="6" end="6"/>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57091">
                                            <p:txEl>
                                              <p:pRg st="7" end="7"/>
                                            </p:txEl>
                                          </p:spTgt>
                                        </p:tgtEl>
                                        <p:attrNameLst>
                                          <p:attrName>style.visibility</p:attrName>
                                        </p:attrNameLst>
                                      </p:cBhvr>
                                      <p:to>
                                        <p:strVal val="visible"/>
                                      </p:to>
                                    </p:set>
                                    <p:animEffect transition="in" filter="blinds(horizontal)">
                                      <p:cBhvr>
                                        <p:cTn id="15" dur="500"/>
                                        <p:tgtEl>
                                          <p:spTgt spid="8570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F7A6AA46-57AA-4EAF-848F-E309017B0DBF}" type="slidenum">
              <a:rPr lang="en-US" altLang="zh-CN" sz="1200" smtClean="0">
                <a:solidFill>
                  <a:prstClr val="black"/>
                </a:solidFill>
                <a:latin typeface="Arial" pitchFamily="34" charset="0"/>
              </a:rPr>
              <a:pPr>
                <a:spcBef>
                  <a:spcPct val="0"/>
                </a:spcBef>
                <a:buClrTx/>
                <a:buSzTx/>
                <a:buFontTx/>
                <a:buNone/>
              </a:pPr>
              <a:t>82</a:t>
            </a:fld>
            <a:endParaRPr lang="en-US" altLang="zh-CN" sz="1200">
              <a:solidFill>
                <a:prstClr val="black"/>
              </a:solidFill>
              <a:latin typeface="Arial" pitchFamily="34" charset="0"/>
            </a:endParaRPr>
          </a:p>
        </p:txBody>
      </p:sp>
      <p:sp>
        <p:nvSpPr>
          <p:cNvPr id="73731" name="Rectangle 2"/>
          <p:cNvSpPr>
            <a:spLocks noGrp="1" noChangeArrowheads="1"/>
          </p:cNvSpPr>
          <p:nvPr>
            <p:ph type="title" idx="4294967295"/>
          </p:nvPr>
        </p:nvSpPr>
        <p:spPr>
          <a:xfrm>
            <a:off x="-1" y="228600"/>
            <a:ext cx="12107119" cy="1143000"/>
          </a:xfrm>
          <a:prstGeom prst="rect">
            <a:avLst/>
          </a:prstGeom>
        </p:spPr>
        <p:txBody>
          <a:bodyPr/>
          <a:lstStyle/>
          <a:p>
            <a:pPr algn="ctr"/>
            <a:r>
              <a:rPr lang="zh-CN" altLang="en-US" dirty="0">
                <a:latin typeface="+mj-ea"/>
              </a:rPr>
              <a:t>回顾</a:t>
            </a:r>
            <a:r>
              <a:rPr lang="en-US" altLang="zh-CN" dirty="0">
                <a:latin typeface="+mj-ea"/>
              </a:rPr>
              <a:t>1</a:t>
            </a:r>
            <a:r>
              <a:rPr lang="zh-CN" altLang="en-US" dirty="0">
                <a:latin typeface="+mj-ea"/>
              </a:rPr>
              <a:t>：节点的</a:t>
            </a:r>
            <a:r>
              <a:rPr lang="en-US" altLang="zh-CN" dirty="0">
                <a:latin typeface="+mj-ea"/>
              </a:rPr>
              <a:t>3</a:t>
            </a:r>
            <a:r>
              <a:rPr lang="zh-CN" altLang="en-US" dirty="0">
                <a:latin typeface="+mj-ea"/>
              </a:rPr>
              <a:t>种不同地址表示</a:t>
            </a:r>
          </a:p>
        </p:txBody>
      </p:sp>
      <p:sp>
        <p:nvSpPr>
          <p:cNvPr id="73732" name="Rectangle 3"/>
          <p:cNvSpPr>
            <a:spLocks noGrp="1" noChangeArrowheads="1"/>
          </p:cNvSpPr>
          <p:nvPr>
            <p:ph type="body" idx="4294967295"/>
          </p:nvPr>
        </p:nvSpPr>
        <p:spPr>
          <a:xfrm>
            <a:off x="871274" y="1174751"/>
            <a:ext cx="10548938" cy="2044700"/>
          </a:xfrm>
          <a:prstGeom prst="rect">
            <a:avLst/>
          </a:prstGeom>
        </p:spPr>
        <p:txBody>
          <a:bodyPr/>
          <a:lstStyle/>
          <a:p>
            <a:pPr>
              <a:lnSpc>
                <a:spcPct val="115000"/>
              </a:lnSpc>
            </a:pPr>
            <a:r>
              <a:rPr lang="zh-CN" altLang="en-US" sz="2400" dirty="0">
                <a:latin typeface="+mn-ea"/>
              </a:rPr>
              <a:t> 应用层的主机名、网络层的</a:t>
            </a:r>
            <a:r>
              <a:rPr lang="en-US" altLang="zh-CN" sz="2400" dirty="0">
                <a:latin typeface="+mn-ea"/>
              </a:rPr>
              <a:t>IP</a:t>
            </a:r>
            <a:r>
              <a:rPr lang="zh-CN" altLang="en-US" sz="2400" dirty="0">
                <a:latin typeface="+mn-ea"/>
              </a:rPr>
              <a:t>地址和链路层的</a:t>
            </a:r>
            <a:r>
              <a:rPr lang="en-US" altLang="zh-CN" sz="2400" dirty="0">
                <a:latin typeface="+mn-ea"/>
              </a:rPr>
              <a:t>MAC</a:t>
            </a:r>
            <a:r>
              <a:rPr lang="zh-CN" altLang="en-US" sz="2400" dirty="0">
                <a:latin typeface="+mn-ea"/>
              </a:rPr>
              <a:t>地址</a:t>
            </a:r>
          </a:p>
          <a:p>
            <a:pPr>
              <a:lnSpc>
                <a:spcPct val="115000"/>
              </a:lnSpc>
            </a:pPr>
            <a:r>
              <a:rPr lang="zh-CN" altLang="en-US" sz="2400" dirty="0">
                <a:latin typeface="+mn-ea"/>
              </a:rPr>
              <a:t> 实际在链路上传输时，根据</a:t>
            </a:r>
            <a:r>
              <a:rPr lang="en-US" altLang="zh-CN" sz="2400" dirty="0">
                <a:latin typeface="+mn-ea"/>
              </a:rPr>
              <a:t>MAC</a:t>
            </a:r>
            <a:r>
              <a:rPr lang="zh-CN" altLang="en-US" sz="2400" dirty="0">
                <a:latin typeface="+mn-ea"/>
              </a:rPr>
              <a:t>地址，确定相应的节点</a:t>
            </a:r>
          </a:p>
        </p:txBody>
      </p:sp>
      <p:graphicFrame>
        <p:nvGraphicFramePr>
          <p:cNvPr id="73733" name="Object 4"/>
          <p:cNvGraphicFramePr>
            <a:graphicFrameLocks noChangeAspect="1"/>
          </p:cNvGraphicFramePr>
          <p:nvPr/>
        </p:nvGraphicFramePr>
        <p:xfrm>
          <a:off x="5611285" y="2773363"/>
          <a:ext cx="554567" cy="387350"/>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285" y="2773363"/>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4" name="Freeform 5"/>
          <p:cNvSpPr>
            <a:spLocks/>
          </p:cNvSpPr>
          <p:nvPr/>
        </p:nvSpPr>
        <p:spPr bwMode="auto">
          <a:xfrm>
            <a:off x="4872568" y="3673475"/>
            <a:ext cx="1858433" cy="152558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73735" name="Object 6"/>
          <p:cNvGraphicFramePr>
            <a:graphicFrameLocks noChangeAspect="1"/>
          </p:cNvGraphicFramePr>
          <p:nvPr/>
        </p:nvGraphicFramePr>
        <p:xfrm>
          <a:off x="7609418" y="4125913"/>
          <a:ext cx="554567" cy="387350"/>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9418" y="4125913"/>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6" name="Object 7"/>
          <p:cNvGraphicFramePr>
            <a:graphicFrameLocks noChangeAspect="1"/>
          </p:cNvGraphicFramePr>
          <p:nvPr/>
        </p:nvGraphicFramePr>
        <p:xfrm>
          <a:off x="5598585" y="5572125"/>
          <a:ext cx="554567" cy="387350"/>
        </p:xfrm>
        <a:graphic>
          <a:graphicData uri="http://schemas.openxmlformats.org/presentationml/2006/ole">
            <mc:AlternateContent xmlns:mc="http://schemas.openxmlformats.org/markup-compatibility/2006">
              <mc:Choice xmlns:v="urn:schemas-microsoft-com:vml" Requires="v">
                <p:oleObj name="Clip" r:id="rId6" imgW="1307263" imgH="1084139" progId="MS_ClipArt_Gallery.2">
                  <p:embed/>
                </p:oleObj>
              </mc:Choice>
              <mc:Fallback>
                <p:oleObj name="Clip" r:id="rId6"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585" y="5572125"/>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7" name="Object 8"/>
          <p:cNvGraphicFramePr>
            <a:graphicFrameLocks noChangeAspect="1"/>
          </p:cNvGraphicFramePr>
          <p:nvPr/>
        </p:nvGraphicFramePr>
        <p:xfrm>
          <a:off x="3363385" y="4008438"/>
          <a:ext cx="554567" cy="387350"/>
        </p:xfrm>
        <a:graphic>
          <a:graphicData uri="http://schemas.openxmlformats.org/presentationml/2006/ole">
            <mc:AlternateContent xmlns:mc="http://schemas.openxmlformats.org/markup-compatibility/2006">
              <mc:Choice xmlns:v="urn:schemas-microsoft-com:vml" Requires="v">
                <p:oleObj name="Clip" r:id="rId7" imgW="1307263" imgH="1084139" progId="MS_ClipArt_Gallery.2">
                  <p:embed/>
                </p:oleObj>
              </mc:Choice>
              <mc:Fallback>
                <p:oleObj name="Clip" r:id="rId7"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385" y="4008438"/>
                        <a:ext cx="55456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8" name="Rectangle 9"/>
          <p:cNvSpPr>
            <a:spLocks noChangeArrowheads="1"/>
          </p:cNvSpPr>
          <p:nvPr/>
        </p:nvSpPr>
        <p:spPr bwMode="auto">
          <a:xfrm>
            <a:off x="7429500" y="4237038"/>
            <a:ext cx="245533"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39" name="Rectangle 10"/>
          <p:cNvSpPr>
            <a:spLocks noChangeArrowheads="1"/>
          </p:cNvSpPr>
          <p:nvPr/>
        </p:nvSpPr>
        <p:spPr bwMode="auto">
          <a:xfrm>
            <a:off x="3860801" y="4100513"/>
            <a:ext cx="243417"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40" name="Rectangle 11"/>
          <p:cNvSpPr>
            <a:spLocks noChangeArrowheads="1"/>
          </p:cNvSpPr>
          <p:nvPr/>
        </p:nvSpPr>
        <p:spPr bwMode="auto">
          <a:xfrm>
            <a:off x="5858934" y="3141663"/>
            <a:ext cx="173567" cy="1889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41" name="Rectangle 12"/>
          <p:cNvSpPr>
            <a:spLocks noChangeArrowheads="1"/>
          </p:cNvSpPr>
          <p:nvPr/>
        </p:nvSpPr>
        <p:spPr bwMode="auto">
          <a:xfrm>
            <a:off x="5797551" y="5383213"/>
            <a:ext cx="173567" cy="1905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73742" name="Line 13"/>
          <p:cNvSpPr>
            <a:spLocks noChangeShapeType="1"/>
          </p:cNvSpPr>
          <p:nvPr/>
        </p:nvSpPr>
        <p:spPr bwMode="auto">
          <a:xfrm>
            <a:off x="4097867" y="4178300"/>
            <a:ext cx="8191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3" name="Line 14"/>
          <p:cNvSpPr>
            <a:spLocks noChangeShapeType="1"/>
          </p:cNvSpPr>
          <p:nvPr/>
        </p:nvSpPr>
        <p:spPr bwMode="auto">
          <a:xfrm>
            <a:off x="5922433" y="3335338"/>
            <a:ext cx="0" cy="488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4" name="Line 15"/>
          <p:cNvSpPr>
            <a:spLocks noChangeShapeType="1"/>
          </p:cNvSpPr>
          <p:nvPr/>
        </p:nvSpPr>
        <p:spPr bwMode="auto">
          <a:xfrm flipH="1">
            <a:off x="6707718" y="4303713"/>
            <a:ext cx="723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5" name="Line 16"/>
          <p:cNvSpPr>
            <a:spLocks noChangeShapeType="1"/>
          </p:cNvSpPr>
          <p:nvPr/>
        </p:nvSpPr>
        <p:spPr bwMode="auto">
          <a:xfrm flipV="1">
            <a:off x="5888567" y="5051426"/>
            <a:ext cx="0" cy="327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6" name="Text Box 17"/>
          <p:cNvSpPr txBox="1">
            <a:spLocks noChangeArrowheads="1"/>
          </p:cNvSpPr>
          <p:nvPr/>
        </p:nvSpPr>
        <p:spPr bwMode="auto">
          <a:xfrm>
            <a:off x="6214534" y="3117850"/>
            <a:ext cx="21130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1A-2F-BB-76-09-AD</a:t>
            </a:r>
          </a:p>
        </p:txBody>
      </p:sp>
      <p:sp>
        <p:nvSpPr>
          <p:cNvPr id="73747" name="Line 18"/>
          <p:cNvSpPr>
            <a:spLocks noChangeShapeType="1"/>
          </p:cNvSpPr>
          <p:nvPr/>
        </p:nvSpPr>
        <p:spPr bwMode="auto">
          <a:xfrm flipH="1" flipV="1">
            <a:off x="6038851" y="3219451"/>
            <a:ext cx="234949" cy="95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8" name="Line 19"/>
          <p:cNvSpPr>
            <a:spLocks noChangeShapeType="1"/>
          </p:cNvSpPr>
          <p:nvPr/>
        </p:nvSpPr>
        <p:spPr bwMode="auto">
          <a:xfrm flipV="1">
            <a:off x="7537451" y="4379913"/>
            <a:ext cx="0" cy="2778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49" name="Text Box 20"/>
          <p:cNvSpPr txBox="1">
            <a:spLocks noChangeArrowheads="1"/>
          </p:cNvSpPr>
          <p:nvPr/>
        </p:nvSpPr>
        <p:spPr bwMode="auto">
          <a:xfrm>
            <a:off x="6985001" y="4672013"/>
            <a:ext cx="20858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58-23-D7-FA-20-B0</a:t>
            </a:r>
          </a:p>
        </p:txBody>
      </p:sp>
      <p:sp>
        <p:nvSpPr>
          <p:cNvPr id="73750" name="Line 21"/>
          <p:cNvSpPr>
            <a:spLocks noChangeShapeType="1"/>
          </p:cNvSpPr>
          <p:nvPr/>
        </p:nvSpPr>
        <p:spPr bwMode="auto">
          <a:xfrm flipH="1">
            <a:off x="5981701" y="5464175"/>
            <a:ext cx="3280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1" name="Text Box 22"/>
          <p:cNvSpPr txBox="1">
            <a:spLocks noChangeArrowheads="1"/>
          </p:cNvSpPr>
          <p:nvPr/>
        </p:nvSpPr>
        <p:spPr bwMode="auto">
          <a:xfrm>
            <a:off x="6366933" y="5380038"/>
            <a:ext cx="20441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0C-C4-11-6F-E3-98</a:t>
            </a:r>
          </a:p>
        </p:txBody>
      </p:sp>
      <p:sp>
        <p:nvSpPr>
          <p:cNvPr id="73752" name="Line 23"/>
          <p:cNvSpPr>
            <a:spLocks noChangeShapeType="1"/>
          </p:cNvSpPr>
          <p:nvPr/>
        </p:nvSpPr>
        <p:spPr bwMode="auto">
          <a:xfrm flipV="1">
            <a:off x="3979333" y="4252913"/>
            <a:ext cx="0" cy="2778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3" name="Text Box 24"/>
          <p:cNvSpPr txBox="1">
            <a:spLocks noChangeArrowheads="1"/>
          </p:cNvSpPr>
          <p:nvPr/>
        </p:nvSpPr>
        <p:spPr bwMode="auto">
          <a:xfrm>
            <a:off x="5156201" y="4164013"/>
            <a:ext cx="9653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a:solidFill>
                  <a:prstClr val="black"/>
                </a:solidFill>
                <a:latin typeface="Comic Sans MS" pitchFamily="66" charset="0"/>
              </a:rPr>
              <a:t>   </a:t>
            </a:r>
            <a:r>
              <a:rPr lang="en-US" altLang="zh-CN" sz="1800" b="1">
                <a:solidFill>
                  <a:prstClr val="black"/>
                </a:solidFill>
                <a:latin typeface="Comic Sans MS" pitchFamily="66" charset="0"/>
              </a:rPr>
              <a:t>LAN</a:t>
            </a:r>
          </a:p>
        </p:txBody>
      </p:sp>
      <p:sp>
        <p:nvSpPr>
          <p:cNvPr id="73754" name="Text Box 25"/>
          <p:cNvSpPr txBox="1">
            <a:spLocks noChangeArrowheads="1"/>
          </p:cNvSpPr>
          <p:nvPr/>
        </p:nvSpPr>
        <p:spPr bwMode="auto">
          <a:xfrm>
            <a:off x="2779184" y="35194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237.196.7.23</a:t>
            </a:r>
          </a:p>
        </p:txBody>
      </p:sp>
      <p:sp>
        <p:nvSpPr>
          <p:cNvPr id="73755" name="Line 26"/>
          <p:cNvSpPr>
            <a:spLocks noChangeShapeType="1"/>
          </p:cNvSpPr>
          <p:nvPr/>
        </p:nvSpPr>
        <p:spPr bwMode="auto">
          <a:xfrm>
            <a:off x="3640667" y="3771901"/>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6" name="Text Box 27"/>
          <p:cNvSpPr txBox="1">
            <a:spLocks noChangeArrowheads="1"/>
          </p:cNvSpPr>
          <p:nvPr/>
        </p:nvSpPr>
        <p:spPr bwMode="auto">
          <a:xfrm>
            <a:off x="6398684" y="27193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237.196.7.78</a:t>
            </a:r>
          </a:p>
        </p:txBody>
      </p:sp>
      <p:sp>
        <p:nvSpPr>
          <p:cNvPr id="73757" name="Line 28"/>
          <p:cNvSpPr>
            <a:spLocks noChangeShapeType="1"/>
          </p:cNvSpPr>
          <p:nvPr/>
        </p:nvSpPr>
        <p:spPr bwMode="auto">
          <a:xfrm flipH="1" flipV="1">
            <a:off x="6079067" y="2844800"/>
            <a:ext cx="376767" cy="12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8" name="Line 29"/>
          <p:cNvSpPr>
            <a:spLocks noChangeShapeType="1"/>
          </p:cNvSpPr>
          <p:nvPr/>
        </p:nvSpPr>
        <p:spPr bwMode="auto">
          <a:xfrm>
            <a:off x="7878233" y="3884613"/>
            <a:ext cx="0" cy="2460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59" name="Text Box 30"/>
          <p:cNvSpPr txBox="1">
            <a:spLocks noChangeArrowheads="1"/>
          </p:cNvSpPr>
          <p:nvPr/>
        </p:nvSpPr>
        <p:spPr bwMode="auto">
          <a:xfrm>
            <a:off x="7065434" y="3619500"/>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237.196.7.14</a:t>
            </a:r>
          </a:p>
        </p:txBody>
      </p:sp>
      <p:sp>
        <p:nvSpPr>
          <p:cNvPr id="73760" name="Line 31"/>
          <p:cNvSpPr>
            <a:spLocks noChangeShapeType="1"/>
          </p:cNvSpPr>
          <p:nvPr/>
        </p:nvSpPr>
        <p:spPr bwMode="auto">
          <a:xfrm>
            <a:off x="5321301" y="5730875"/>
            <a:ext cx="3090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3761" name="Text Box 32"/>
          <p:cNvSpPr txBox="1">
            <a:spLocks noChangeArrowheads="1"/>
          </p:cNvSpPr>
          <p:nvPr/>
        </p:nvSpPr>
        <p:spPr bwMode="auto">
          <a:xfrm>
            <a:off x="3670301" y="5589588"/>
            <a:ext cx="14013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srgbClr val="FF0000"/>
                </a:solidFill>
                <a:latin typeface="Comic Sans MS" pitchFamily="66" charset="0"/>
              </a:rPr>
              <a:t>237.196.7.88</a:t>
            </a:r>
          </a:p>
        </p:txBody>
      </p:sp>
      <p:sp>
        <p:nvSpPr>
          <p:cNvPr id="73762" name="Text Box 33"/>
          <p:cNvSpPr txBox="1">
            <a:spLocks noChangeArrowheads="1"/>
          </p:cNvSpPr>
          <p:nvPr/>
        </p:nvSpPr>
        <p:spPr bwMode="auto">
          <a:xfrm>
            <a:off x="2065867" y="4676775"/>
            <a:ext cx="20425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400" b="1">
                <a:solidFill>
                  <a:prstClr val="black"/>
                </a:solidFill>
                <a:latin typeface="Comic Sans MS" pitchFamily="66" charset="0"/>
              </a:rPr>
              <a:t>71-65-F7-2B-08-53</a:t>
            </a:r>
          </a:p>
        </p:txBody>
      </p:sp>
    </p:spTree>
    <p:extLst>
      <p:ext uri="{BB962C8B-B14F-4D97-AF65-F5344CB8AC3E}">
        <p14:creationId xmlns:p14="http://schemas.microsoft.com/office/powerpoint/2010/main" val="33953022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402408D3-D29F-400F-8F1B-A0173D1CF771}" type="slidenum">
              <a:rPr lang="en-US" altLang="zh-CN" sz="1200" smtClean="0">
                <a:solidFill>
                  <a:prstClr val="black"/>
                </a:solidFill>
                <a:latin typeface="Arial" pitchFamily="34" charset="0"/>
              </a:rPr>
              <a:pPr>
                <a:spcBef>
                  <a:spcPct val="0"/>
                </a:spcBef>
                <a:buClrTx/>
                <a:buSzTx/>
                <a:buFontTx/>
                <a:buNone/>
              </a:pPr>
              <a:t>83</a:t>
            </a:fld>
            <a:endParaRPr lang="en-US" altLang="zh-CN" sz="1200">
              <a:solidFill>
                <a:prstClr val="black"/>
              </a:solidFill>
              <a:latin typeface="Arial" pitchFamily="34" charset="0"/>
            </a:endParaRPr>
          </a:p>
        </p:txBody>
      </p:sp>
      <p:sp>
        <p:nvSpPr>
          <p:cNvPr id="74755" name="Rectangle 2"/>
          <p:cNvSpPr>
            <a:spLocks noGrp="1" noChangeArrowheads="1"/>
          </p:cNvSpPr>
          <p:nvPr>
            <p:ph type="title" idx="4294967295"/>
          </p:nvPr>
        </p:nvSpPr>
        <p:spPr>
          <a:xfrm>
            <a:off x="0" y="228600"/>
            <a:ext cx="12095544" cy="1143000"/>
          </a:xfrm>
          <a:prstGeom prst="rect">
            <a:avLst/>
          </a:prstGeom>
        </p:spPr>
        <p:txBody>
          <a:bodyPr/>
          <a:lstStyle/>
          <a:p>
            <a:pPr algn="ctr"/>
            <a:r>
              <a:rPr lang="zh-CN" altLang="en-US" dirty="0">
                <a:latin typeface="+mj-ea"/>
              </a:rPr>
              <a:t>回顾</a:t>
            </a:r>
            <a:r>
              <a:rPr lang="en-US" altLang="zh-CN" dirty="0">
                <a:latin typeface="+mj-ea"/>
              </a:rPr>
              <a:t>2</a:t>
            </a:r>
            <a:r>
              <a:rPr lang="zh-CN" altLang="en-US" dirty="0">
                <a:latin typeface="+mj-ea"/>
              </a:rPr>
              <a:t>：</a:t>
            </a:r>
            <a:r>
              <a:rPr lang="zh-CN" altLang="en-US" b="0" dirty="0">
                <a:latin typeface="+mj-ea"/>
              </a:rPr>
              <a:t>地址之间的转换</a:t>
            </a:r>
          </a:p>
        </p:txBody>
      </p:sp>
      <p:sp>
        <p:nvSpPr>
          <p:cNvPr id="860163" name="Rectangle 3"/>
          <p:cNvSpPr>
            <a:spLocks noGrp="1" noChangeArrowheads="1"/>
          </p:cNvSpPr>
          <p:nvPr>
            <p:ph type="body" idx="4294967295"/>
          </p:nvPr>
        </p:nvSpPr>
        <p:spPr>
          <a:xfrm>
            <a:off x="1145894" y="1438154"/>
            <a:ext cx="10363200" cy="3390900"/>
          </a:xfrm>
          <a:prstGeom prst="rect">
            <a:avLst/>
          </a:prstGeom>
        </p:spPr>
        <p:txBody>
          <a:bodyPr/>
          <a:lstStyle/>
          <a:p>
            <a:pPr eaLnBrk="1">
              <a:lnSpc>
                <a:spcPct val="120000"/>
              </a:lnSpc>
              <a:buFont typeface="Wingdings" pitchFamily="2" charset="2"/>
              <a:buNone/>
            </a:pPr>
            <a:r>
              <a:rPr lang="zh-CN" altLang="en-US" sz="2400" dirty="0">
                <a:latin typeface="+mn-ea"/>
              </a:rPr>
              <a:t>通信时，需要进行地址转换：</a:t>
            </a:r>
          </a:p>
          <a:p>
            <a:pPr eaLnBrk="1">
              <a:lnSpc>
                <a:spcPct val="120000"/>
              </a:lnSpc>
              <a:buFont typeface="Wingdings" pitchFamily="2" charset="2"/>
              <a:buNone/>
            </a:pPr>
            <a:r>
              <a:rPr lang="zh-CN" altLang="en-US" sz="2400" dirty="0">
                <a:latin typeface="+mn-ea"/>
              </a:rPr>
              <a:t>       </a:t>
            </a:r>
            <a:r>
              <a:rPr lang="zh-CN" altLang="en-US" sz="2400" dirty="0">
                <a:solidFill>
                  <a:srgbClr val="FF0000"/>
                </a:solidFill>
                <a:latin typeface="+mn-ea"/>
              </a:rPr>
              <a:t>主机名 </a:t>
            </a:r>
            <a:r>
              <a:rPr lang="zh-CN" altLang="en-US" sz="2400" dirty="0">
                <a:solidFill>
                  <a:srgbClr val="FF0000"/>
                </a:solidFill>
                <a:latin typeface="+mn-ea"/>
                <a:sym typeface="Wingdings" pitchFamily="2" charset="2"/>
              </a:rPr>
              <a:t></a:t>
            </a:r>
            <a:r>
              <a:rPr lang="zh-CN" altLang="en-US" sz="2400" dirty="0">
                <a:solidFill>
                  <a:srgbClr val="FF0000"/>
                </a:solidFill>
                <a:latin typeface="+mn-ea"/>
              </a:rPr>
              <a:t> </a:t>
            </a:r>
            <a:r>
              <a:rPr lang="en-US" altLang="zh-CN" sz="2400" dirty="0">
                <a:solidFill>
                  <a:srgbClr val="FF0000"/>
                </a:solidFill>
                <a:latin typeface="+mn-ea"/>
              </a:rPr>
              <a:t>IP</a:t>
            </a:r>
            <a:r>
              <a:rPr lang="zh-CN" altLang="en-US" sz="2400" dirty="0">
                <a:solidFill>
                  <a:srgbClr val="FF0000"/>
                </a:solidFill>
                <a:latin typeface="+mn-ea"/>
              </a:rPr>
              <a:t>地址 </a:t>
            </a:r>
            <a:r>
              <a:rPr lang="zh-CN" altLang="en-US" sz="2400" dirty="0">
                <a:solidFill>
                  <a:srgbClr val="FF0000"/>
                </a:solidFill>
                <a:latin typeface="+mn-ea"/>
                <a:sym typeface="Wingdings" pitchFamily="2" charset="2"/>
              </a:rPr>
              <a:t></a:t>
            </a:r>
            <a:r>
              <a:rPr lang="zh-CN" altLang="en-US" sz="2400" dirty="0">
                <a:solidFill>
                  <a:srgbClr val="FF0000"/>
                </a:solidFill>
                <a:latin typeface="+mn-ea"/>
              </a:rPr>
              <a:t> </a:t>
            </a:r>
            <a:r>
              <a:rPr lang="en-US" altLang="zh-CN" sz="2400" dirty="0">
                <a:solidFill>
                  <a:srgbClr val="FF0000"/>
                </a:solidFill>
                <a:latin typeface="+mn-ea"/>
              </a:rPr>
              <a:t>MAC</a:t>
            </a:r>
            <a:r>
              <a:rPr lang="zh-CN" altLang="en-US" sz="2400" dirty="0">
                <a:solidFill>
                  <a:srgbClr val="FF0000"/>
                </a:solidFill>
                <a:latin typeface="+mn-ea"/>
              </a:rPr>
              <a:t>地址</a:t>
            </a:r>
          </a:p>
          <a:p>
            <a:pPr>
              <a:lnSpc>
                <a:spcPct val="120000"/>
              </a:lnSpc>
            </a:pPr>
            <a:r>
              <a:rPr lang="en-US" altLang="zh-CN" sz="2400" dirty="0">
                <a:solidFill>
                  <a:schemeClr val="hlink"/>
                </a:solidFill>
                <a:latin typeface="+mn-ea"/>
              </a:rPr>
              <a:t>DNS</a:t>
            </a:r>
            <a:r>
              <a:rPr lang="zh-CN" altLang="en-US" sz="2400" dirty="0">
                <a:solidFill>
                  <a:schemeClr val="hlink"/>
                </a:solidFill>
                <a:latin typeface="+mn-ea"/>
              </a:rPr>
              <a:t>域名系统：</a:t>
            </a:r>
            <a:r>
              <a:rPr lang="zh-CN" altLang="en-US" sz="2400" dirty="0">
                <a:latin typeface="+mn-ea"/>
              </a:rPr>
              <a:t>将</a:t>
            </a:r>
            <a:r>
              <a:rPr lang="zh-CN" altLang="en-US" sz="2400" dirty="0">
                <a:solidFill>
                  <a:srgbClr val="FF0000"/>
                </a:solidFill>
                <a:latin typeface="+mn-ea"/>
              </a:rPr>
              <a:t>主机名解析到</a:t>
            </a:r>
            <a:r>
              <a:rPr lang="en-US" altLang="zh-CN" sz="2400" dirty="0">
                <a:solidFill>
                  <a:srgbClr val="FF0000"/>
                </a:solidFill>
                <a:latin typeface="+mn-ea"/>
              </a:rPr>
              <a:t>IP</a:t>
            </a:r>
            <a:r>
              <a:rPr lang="zh-CN" altLang="en-US" sz="2400" dirty="0">
                <a:solidFill>
                  <a:srgbClr val="FF0000"/>
                </a:solidFill>
                <a:latin typeface="+mn-ea"/>
              </a:rPr>
              <a:t>地址</a:t>
            </a:r>
            <a:r>
              <a:rPr lang="zh-CN" altLang="en-US" sz="2400" dirty="0">
                <a:latin typeface="+mn-ea"/>
              </a:rPr>
              <a:t>。</a:t>
            </a:r>
            <a:endParaRPr lang="en-US" altLang="zh-CN" sz="2400" dirty="0">
              <a:latin typeface="+mn-ea"/>
            </a:endParaRPr>
          </a:p>
          <a:p>
            <a:pPr lvl="1">
              <a:lnSpc>
                <a:spcPct val="120000"/>
              </a:lnSpc>
            </a:pPr>
            <a:r>
              <a:rPr lang="en-US" altLang="zh-CN" dirty="0">
                <a:latin typeface="+mn-ea"/>
              </a:rPr>
              <a:t>DNS</a:t>
            </a:r>
            <a:r>
              <a:rPr lang="zh-CN" altLang="en-US" dirty="0">
                <a:latin typeface="+mn-ea"/>
              </a:rPr>
              <a:t>为在因特网中任何地方的主机解析主机名。</a:t>
            </a:r>
          </a:p>
          <a:p>
            <a:pPr>
              <a:lnSpc>
                <a:spcPct val="120000"/>
              </a:lnSpc>
            </a:pPr>
            <a:r>
              <a:rPr lang="en-US" altLang="zh-CN" sz="2400" dirty="0">
                <a:solidFill>
                  <a:schemeClr val="hlink"/>
                </a:solidFill>
                <a:latin typeface="+mn-ea"/>
              </a:rPr>
              <a:t>ARP</a:t>
            </a:r>
            <a:r>
              <a:rPr lang="zh-CN" altLang="en-US" sz="2400" dirty="0">
                <a:solidFill>
                  <a:schemeClr val="hlink"/>
                </a:solidFill>
                <a:latin typeface="+mn-ea"/>
              </a:rPr>
              <a:t>地址解析协议：</a:t>
            </a:r>
            <a:r>
              <a:rPr lang="zh-CN" altLang="en-US" sz="2400" dirty="0">
                <a:latin typeface="+mn-ea"/>
              </a:rPr>
              <a:t>将</a:t>
            </a:r>
            <a:r>
              <a:rPr lang="en-US" altLang="zh-CN" sz="2400" dirty="0">
                <a:solidFill>
                  <a:srgbClr val="FF0000"/>
                </a:solidFill>
                <a:latin typeface="+mn-ea"/>
              </a:rPr>
              <a:t>IP</a:t>
            </a:r>
            <a:r>
              <a:rPr lang="zh-CN" altLang="en-US" sz="2400" dirty="0">
                <a:solidFill>
                  <a:srgbClr val="FF0000"/>
                </a:solidFill>
                <a:latin typeface="+mn-ea"/>
              </a:rPr>
              <a:t>地址解析到</a:t>
            </a:r>
            <a:r>
              <a:rPr lang="en-US" altLang="zh-CN" sz="2400" dirty="0">
                <a:solidFill>
                  <a:srgbClr val="FF0000"/>
                </a:solidFill>
                <a:latin typeface="+mn-ea"/>
              </a:rPr>
              <a:t>MAC</a:t>
            </a:r>
            <a:r>
              <a:rPr lang="zh-CN" altLang="en-US" sz="2400" dirty="0">
                <a:solidFill>
                  <a:srgbClr val="FF0000"/>
                </a:solidFill>
                <a:latin typeface="+mn-ea"/>
              </a:rPr>
              <a:t>地址</a:t>
            </a:r>
            <a:r>
              <a:rPr lang="zh-CN" altLang="en-US" sz="2400" dirty="0">
                <a:latin typeface="+mn-ea"/>
              </a:rPr>
              <a:t>。</a:t>
            </a:r>
          </a:p>
          <a:p>
            <a:pPr lvl="1">
              <a:lnSpc>
                <a:spcPct val="120000"/>
              </a:lnSpc>
            </a:pPr>
            <a:r>
              <a:rPr lang="en-US" altLang="zh-CN" dirty="0">
                <a:latin typeface="+mn-ea"/>
              </a:rPr>
              <a:t>ARP</a:t>
            </a:r>
            <a:r>
              <a:rPr lang="zh-CN" altLang="en-US" dirty="0">
                <a:latin typeface="+mn-ea"/>
              </a:rPr>
              <a:t>只为在</a:t>
            </a:r>
            <a:r>
              <a:rPr lang="zh-CN" altLang="en-US" dirty="0">
                <a:solidFill>
                  <a:srgbClr val="FF0000"/>
                </a:solidFill>
                <a:latin typeface="+mn-ea"/>
              </a:rPr>
              <a:t>同一个</a:t>
            </a:r>
            <a:r>
              <a:rPr lang="en-US" altLang="zh-CN" dirty="0">
                <a:solidFill>
                  <a:srgbClr val="FF0000"/>
                </a:solidFill>
                <a:latin typeface="+mn-ea"/>
              </a:rPr>
              <a:t>LAN</a:t>
            </a:r>
            <a:r>
              <a:rPr lang="zh-CN" altLang="en-US" dirty="0">
                <a:latin typeface="+mn-ea"/>
              </a:rPr>
              <a:t>上的节点解析</a:t>
            </a:r>
            <a:r>
              <a:rPr lang="en-US" altLang="zh-CN" dirty="0">
                <a:latin typeface="+mn-ea"/>
              </a:rPr>
              <a:t>IP</a:t>
            </a:r>
            <a:r>
              <a:rPr lang="zh-CN" altLang="en-US" dirty="0">
                <a:latin typeface="+mn-ea"/>
              </a:rPr>
              <a:t>地址。</a:t>
            </a:r>
          </a:p>
        </p:txBody>
      </p:sp>
    </p:spTree>
    <p:extLst>
      <p:ext uri="{BB962C8B-B14F-4D97-AF65-F5344CB8AC3E}">
        <p14:creationId xmlns:p14="http://schemas.microsoft.com/office/powerpoint/2010/main" val="2883554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163">
                                            <p:txEl>
                                              <p:pRg st="2" end="2"/>
                                            </p:txEl>
                                          </p:spTgt>
                                        </p:tgtEl>
                                        <p:attrNameLst>
                                          <p:attrName>style.visibility</p:attrName>
                                        </p:attrNameLst>
                                      </p:cBhvr>
                                      <p:to>
                                        <p:strVal val="visible"/>
                                      </p:to>
                                    </p:set>
                                    <p:animEffect transition="in" filter="blinds(horizontal)">
                                      <p:cBhvr>
                                        <p:cTn id="7" dur="500"/>
                                        <p:tgtEl>
                                          <p:spTgt spid="86016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60163">
                                            <p:txEl>
                                              <p:pRg st="3" end="3"/>
                                            </p:txEl>
                                          </p:spTgt>
                                        </p:tgtEl>
                                        <p:attrNameLst>
                                          <p:attrName>style.visibility</p:attrName>
                                        </p:attrNameLst>
                                      </p:cBhvr>
                                      <p:to>
                                        <p:strVal val="visible"/>
                                      </p:to>
                                    </p:set>
                                    <p:animEffect transition="in" filter="blinds(horizontal)">
                                      <p:cBhvr>
                                        <p:cTn id="12" dur="500"/>
                                        <p:tgtEl>
                                          <p:spTgt spid="86016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60163">
                                            <p:txEl>
                                              <p:pRg st="4" end="4"/>
                                            </p:txEl>
                                          </p:spTgt>
                                        </p:tgtEl>
                                        <p:attrNameLst>
                                          <p:attrName>style.visibility</p:attrName>
                                        </p:attrNameLst>
                                      </p:cBhvr>
                                      <p:to>
                                        <p:strVal val="visible"/>
                                      </p:to>
                                    </p:set>
                                    <p:animEffect transition="in" filter="blinds(horizontal)">
                                      <p:cBhvr>
                                        <p:cTn id="15" dur="500"/>
                                        <p:tgtEl>
                                          <p:spTgt spid="86016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60163">
                                            <p:txEl>
                                              <p:pRg st="5" end="5"/>
                                            </p:txEl>
                                          </p:spTgt>
                                        </p:tgtEl>
                                        <p:attrNameLst>
                                          <p:attrName>style.visibility</p:attrName>
                                        </p:attrNameLst>
                                      </p:cBhvr>
                                      <p:to>
                                        <p:strVal val="visible"/>
                                      </p:to>
                                    </p:set>
                                    <p:animEffect transition="in" filter="blinds(horizontal)">
                                      <p:cBhvr>
                                        <p:cTn id="18" dur="500"/>
                                        <p:tgtEl>
                                          <p:spTgt spid="8601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30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B379E6E-38B4-4BDE-8A28-EB6D3A424824}"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84</a:t>
            </a:fld>
            <a:endParaRPr lang="en-US" altLang="zh-CN" sz="1200">
              <a:solidFill>
                <a:prstClr val="black"/>
              </a:solidFill>
              <a:latin typeface="Arial" pitchFamily="34" charset="0"/>
              <a:ea typeface="ＭＳ Ｐゴシック" pitchFamily="34" charset="-128"/>
            </a:endParaRPr>
          </a:p>
        </p:txBody>
      </p:sp>
      <p:sp>
        <p:nvSpPr>
          <p:cNvPr id="43013" name="Rectangle 3"/>
          <p:cNvSpPr>
            <a:spLocks noGrp="1" noChangeArrowheads="1"/>
          </p:cNvSpPr>
          <p:nvPr>
            <p:ph type="title" idx="4294967295"/>
          </p:nvPr>
        </p:nvSpPr>
        <p:spPr>
          <a:xfrm>
            <a:off x="0" y="241300"/>
            <a:ext cx="12192000" cy="901700"/>
          </a:xfrm>
          <a:prstGeom prst="rect">
            <a:avLst/>
          </a:prstGeom>
        </p:spPr>
        <p:txBody>
          <a:bodyPr/>
          <a:lstStyle/>
          <a:p>
            <a:pPr algn="ctr">
              <a:defRPr/>
            </a:pPr>
            <a:r>
              <a:rPr lang="en-US" dirty="0">
                <a:latin typeface="+mn-ea"/>
                <a:ea typeface="+mn-ea"/>
              </a:rPr>
              <a:t>ARP: </a:t>
            </a:r>
            <a:r>
              <a:rPr lang="zh-CN" altLang="en-US" dirty="0">
                <a:latin typeface="+mn-ea"/>
                <a:ea typeface="+mn-ea"/>
              </a:rPr>
              <a:t>地址解析协议</a:t>
            </a:r>
            <a:endParaRPr lang="en-US" dirty="0">
              <a:latin typeface="+mn-ea"/>
              <a:ea typeface="+mn-ea"/>
            </a:endParaRPr>
          </a:p>
        </p:txBody>
      </p:sp>
      <p:sp>
        <p:nvSpPr>
          <p:cNvPr id="399364" name="Rectangle 4"/>
          <p:cNvSpPr>
            <a:spLocks noGrp="1" noChangeArrowheads="1"/>
          </p:cNvSpPr>
          <p:nvPr>
            <p:ph type="body" idx="4294967295"/>
          </p:nvPr>
        </p:nvSpPr>
        <p:spPr>
          <a:xfrm>
            <a:off x="6260457" y="1260041"/>
            <a:ext cx="5676900" cy="3881437"/>
          </a:xfrm>
          <a:prstGeom prst="rect">
            <a:avLst/>
          </a:prstGeom>
        </p:spPr>
        <p:txBody>
          <a:bodyPr/>
          <a:lstStyle/>
          <a:p>
            <a:pPr marL="0" indent="0">
              <a:lnSpc>
                <a:spcPct val="130000"/>
              </a:lnSpc>
              <a:buFont typeface="Wingdings" charset="0"/>
              <a:buNone/>
              <a:defRPr/>
            </a:pPr>
            <a:r>
              <a:rPr lang="en-US" sz="2400" i="1" dirty="0">
                <a:solidFill>
                  <a:srgbClr val="CC0000"/>
                </a:solidFill>
                <a:latin typeface="黑体" panose="02010609060101010101" pitchFamily="49" charset="-122"/>
                <a:ea typeface="黑体" panose="02010609060101010101" pitchFamily="49" charset="-122"/>
              </a:rPr>
              <a:t>ARP</a:t>
            </a:r>
            <a:r>
              <a:rPr lang="zh-CN" altLang="en-US" sz="2400" i="1" dirty="0">
                <a:solidFill>
                  <a:srgbClr val="CC0000"/>
                </a:solidFill>
                <a:latin typeface="黑体" panose="02010609060101010101" pitchFamily="49" charset="-122"/>
                <a:ea typeface="黑体" panose="02010609060101010101" pitchFamily="49" charset="-122"/>
              </a:rPr>
              <a:t>表</a:t>
            </a:r>
            <a:r>
              <a:rPr lang="en-US" sz="2400" i="1" dirty="0">
                <a:solidFill>
                  <a:srgbClr val="CC0000"/>
                </a:solidFill>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局域网上的每个节点</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主机、路由器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都有这个表</a:t>
            </a:r>
            <a:endParaRPr lang="en-US" altLang="zh-CN" sz="2400" dirty="0">
              <a:latin typeface="黑体" panose="02010609060101010101" pitchFamily="49" charset="-122"/>
              <a:ea typeface="黑体" panose="02010609060101010101" pitchFamily="49" charset="-122"/>
            </a:endParaRPr>
          </a:p>
          <a:p>
            <a:pPr lvl="1">
              <a:lnSpc>
                <a:spcPct val="130000"/>
              </a:lnSpc>
              <a:defRPr/>
            </a:pPr>
            <a:r>
              <a:rPr lang="zh-CN" altLang="en-US" dirty="0">
                <a:latin typeface="+mn-ea"/>
              </a:rPr>
              <a:t>为某些局域网节点进行</a:t>
            </a:r>
            <a:r>
              <a:rPr lang="en-US" dirty="0">
                <a:latin typeface="+mn-ea"/>
              </a:rPr>
              <a:t>IP/MAC</a:t>
            </a:r>
            <a:r>
              <a:rPr lang="zh-CN" altLang="en-US" dirty="0">
                <a:latin typeface="+mn-ea"/>
              </a:rPr>
              <a:t>地址映射：</a:t>
            </a:r>
            <a:endParaRPr lang="en-US" altLang="zh-CN" dirty="0">
              <a:latin typeface="+mn-ea"/>
            </a:endParaRPr>
          </a:p>
          <a:p>
            <a:pPr marL="457200" lvl="1" indent="0">
              <a:lnSpc>
                <a:spcPct val="130000"/>
              </a:lnSpc>
              <a:buNone/>
              <a:defRPr/>
            </a:pPr>
            <a:r>
              <a:rPr lang="en-US" sz="2000" b="1" dirty="0">
                <a:latin typeface="+mn-ea"/>
              </a:rPr>
              <a:t>      &lt; IP address; MAC address; TTL&gt;</a:t>
            </a:r>
          </a:p>
          <a:p>
            <a:pPr lvl="1">
              <a:lnSpc>
                <a:spcPct val="130000"/>
              </a:lnSpc>
              <a:defRPr/>
            </a:pPr>
            <a:r>
              <a:rPr lang="en-US" dirty="0">
                <a:latin typeface="+mn-ea"/>
              </a:rPr>
              <a:t>TTL (</a:t>
            </a:r>
            <a:r>
              <a:rPr lang="zh-CN" altLang="en-US" dirty="0">
                <a:latin typeface="+mn-ea"/>
              </a:rPr>
              <a:t>存活时间</a:t>
            </a:r>
            <a:r>
              <a:rPr lang="en-US" dirty="0">
                <a:latin typeface="+mn-ea"/>
              </a:rPr>
              <a:t>): </a:t>
            </a:r>
            <a:r>
              <a:rPr lang="zh-CN" altLang="en-US" dirty="0">
                <a:latin typeface="+mn-ea"/>
              </a:rPr>
              <a:t>地址映射将被删除的时间（通常为</a:t>
            </a:r>
            <a:r>
              <a:rPr lang="en-US" altLang="zh-CN" dirty="0">
                <a:latin typeface="+mn-ea"/>
              </a:rPr>
              <a:t>20</a:t>
            </a:r>
            <a:r>
              <a:rPr lang="zh-CN" altLang="en-US" dirty="0">
                <a:latin typeface="+mn-ea"/>
              </a:rPr>
              <a:t>分钟）</a:t>
            </a:r>
            <a:endParaRPr lang="en-US" dirty="0">
              <a:latin typeface="+mn-ea"/>
            </a:endParaRPr>
          </a:p>
        </p:txBody>
      </p:sp>
      <p:grpSp>
        <p:nvGrpSpPr>
          <p:cNvPr id="75783" name="Group 41"/>
          <p:cNvGrpSpPr>
            <a:grpSpLocks/>
          </p:cNvGrpSpPr>
          <p:nvPr/>
        </p:nvGrpSpPr>
        <p:grpSpPr bwMode="auto">
          <a:xfrm>
            <a:off x="541867" y="1298575"/>
            <a:ext cx="5541433" cy="1277938"/>
            <a:chOff x="145" y="937"/>
            <a:chExt cx="2618" cy="805"/>
          </a:xfrm>
        </p:grpSpPr>
        <p:sp>
          <p:nvSpPr>
            <p:cNvPr id="43056" name="Text Box 6"/>
            <p:cNvSpPr txBox="1">
              <a:spLocks noChangeArrowheads="1"/>
            </p:cNvSpPr>
            <p:nvPr/>
          </p:nvSpPr>
          <p:spPr bwMode="auto">
            <a:xfrm>
              <a:off x="238" y="949"/>
              <a:ext cx="2525" cy="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50000"/>
                </a:lnSpc>
                <a:spcBef>
                  <a:spcPct val="0"/>
                </a:spcBef>
                <a:buClrTx/>
                <a:buSzTx/>
                <a:buFontTx/>
                <a:buNone/>
              </a:pPr>
              <a:r>
                <a:rPr lang="zh-CN" altLang="en-US" sz="2400" b="1" i="1" dirty="0">
                  <a:solidFill>
                    <a:srgbClr val="CC0000"/>
                  </a:solidFill>
                  <a:latin typeface="黑体" panose="02010609060101010101" pitchFamily="49" charset="-122"/>
                  <a:ea typeface="黑体" panose="02010609060101010101" pitchFamily="49" charset="-122"/>
                </a:rPr>
                <a:t>问题</a:t>
              </a:r>
              <a:r>
                <a:rPr lang="en-US" altLang="zh-CN" sz="2400" i="1" dirty="0">
                  <a:solidFill>
                    <a:srgbClr val="CC0000"/>
                  </a:solidFill>
                  <a:latin typeface="黑体" panose="02010609060101010101" pitchFamily="49" charset="-122"/>
                  <a:ea typeface="黑体" panose="02010609060101010101" pitchFamily="49" charset="-122"/>
                </a:rPr>
                <a:t>: </a:t>
              </a:r>
              <a:r>
                <a:rPr lang="zh-CN" altLang="en-US" sz="2400" i="1" dirty="0">
                  <a:solidFill>
                    <a:srgbClr val="CC0000"/>
                  </a:solidFill>
                  <a:latin typeface="黑体" panose="02010609060101010101" pitchFamily="49" charset="-122"/>
                  <a:ea typeface="黑体" panose="02010609060101010101" pitchFamily="49" charset="-122"/>
                </a:rPr>
                <a:t>如何根据一个主机的</a:t>
              </a:r>
              <a:r>
                <a:rPr lang="en-US" altLang="zh-CN" sz="2400" i="1" dirty="0">
                  <a:solidFill>
                    <a:srgbClr val="CC0000"/>
                  </a:solidFill>
                  <a:latin typeface="黑体" panose="02010609060101010101" pitchFamily="49" charset="-122"/>
                  <a:ea typeface="黑体" panose="02010609060101010101" pitchFamily="49" charset="-122"/>
                </a:rPr>
                <a:t>IP</a:t>
              </a:r>
              <a:r>
                <a:rPr lang="zh-CN" altLang="en-US" sz="2400" i="1" dirty="0">
                  <a:solidFill>
                    <a:srgbClr val="CC0000"/>
                  </a:solidFill>
                  <a:latin typeface="黑体" panose="02010609060101010101" pitchFamily="49" charset="-122"/>
                  <a:ea typeface="黑体" panose="02010609060101010101" pitchFamily="49" charset="-122"/>
                </a:rPr>
                <a:t>地址，查找其</a:t>
              </a:r>
              <a:r>
                <a:rPr lang="en-US" altLang="zh-CN" sz="2400" i="1" dirty="0">
                  <a:solidFill>
                    <a:srgbClr val="CC0000"/>
                  </a:solidFill>
                  <a:latin typeface="黑体" panose="02010609060101010101" pitchFamily="49" charset="-122"/>
                  <a:ea typeface="黑体" panose="02010609060101010101" pitchFamily="49" charset="-122"/>
                </a:rPr>
                <a:t>MAC</a:t>
              </a:r>
              <a:r>
                <a:rPr lang="zh-CN" altLang="en-US" sz="2400" i="1" dirty="0">
                  <a:solidFill>
                    <a:srgbClr val="CC0000"/>
                  </a:solidFill>
                  <a:latin typeface="黑体" panose="02010609060101010101" pitchFamily="49" charset="-122"/>
                  <a:ea typeface="黑体" panose="02010609060101010101" pitchFamily="49" charset="-122"/>
                </a:rPr>
                <a:t>地址</a:t>
              </a:r>
              <a:endParaRPr lang="en-US" altLang="zh-CN" sz="2400" i="1" dirty="0">
                <a:solidFill>
                  <a:prstClr val="black"/>
                </a:solidFill>
                <a:latin typeface="黑体" panose="02010609060101010101" pitchFamily="49" charset="-122"/>
                <a:ea typeface="黑体" panose="02010609060101010101" pitchFamily="49" charset="-122"/>
              </a:endParaRPr>
            </a:p>
          </p:txBody>
        </p:sp>
        <p:sp>
          <p:nvSpPr>
            <p:cNvPr id="43057" name="Rectangle 7"/>
            <p:cNvSpPr>
              <a:spLocks noChangeArrowheads="1"/>
            </p:cNvSpPr>
            <p:nvPr/>
          </p:nvSpPr>
          <p:spPr bwMode="auto">
            <a:xfrm>
              <a:off x="145" y="937"/>
              <a:ext cx="2609" cy="80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sp>
        <p:nvSpPr>
          <p:cNvPr id="75784" name="Freeform 10"/>
          <p:cNvSpPr>
            <a:spLocks/>
          </p:cNvSpPr>
          <p:nvPr/>
        </p:nvSpPr>
        <p:spPr bwMode="auto">
          <a:xfrm>
            <a:off x="2400301" y="3944939"/>
            <a:ext cx="1858433"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017" name="Line 18"/>
          <p:cNvSpPr>
            <a:spLocks noChangeShapeType="1"/>
          </p:cNvSpPr>
          <p:nvPr/>
        </p:nvSpPr>
        <p:spPr bwMode="auto">
          <a:xfrm>
            <a:off x="1809751" y="4449763"/>
            <a:ext cx="63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18" name="Line 19"/>
          <p:cNvSpPr>
            <a:spLocks noChangeShapeType="1"/>
          </p:cNvSpPr>
          <p:nvPr/>
        </p:nvSpPr>
        <p:spPr bwMode="auto">
          <a:xfrm>
            <a:off x="3450167"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19" name="Line 20"/>
          <p:cNvSpPr>
            <a:spLocks noChangeShapeType="1"/>
          </p:cNvSpPr>
          <p:nvPr/>
        </p:nvSpPr>
        <p:spPr bwMode="auto">
          <a:xfrm flipH="1">
            <a:off x="4235451" y="4575175"/>
            <a:ext cx="596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0" name="Line 21"/>
          <p:cNvSpPr>
            <a:spLocks noChangeShapeType="1"/>
          </p:cNvSpPr>
          <p:nvPr/>
        </p:nvSpPr>
        <p:spPr bwMode="auto">
          <a:xfrm flipV="1">
            <a:off x="3416300" y="5322889"/>
            <a:ext cx="0" cy="327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1" name="Text Box 22"/>
          <p:cNvSpPr txBox="1">
            <a:spLocks noChangeArrowheads="1"/>
          </p:cNvSpPr>
          <p:nvPr/>
        </p:nvSpPr>
        <p:spPr bwMode="auto">
          <a:xfrm>
            <a:off x="3742267" y="3386138"/>
            <a:ext cx="17972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1A-2F-BB-76-09-AD</a:t>
            </a:r>
          </a:p>
        </p:txBody>
      </p:sp>
      <p:sp>
        <p:nvSpPr>
          <p:cNvPr id="43022" name="Line 23"/>
          <p:cNvSpPr>
            <a:spLocks noChangeShapeType="1"/>
          </p:cNvSpPr>
          <p:nvPr/>
        </p:nvSpPr>
        <p:spPr bwMode="auto">
          <a:xfrm flipH="1" flipV="1">
            <a:off x="3570818" y="3538538"/>
            <a:ext cx="27304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3" name="Line 24"/>
          <p:cNvSpPr>
            <a:spLocks noChangeShapeType="1"/>
          </p:cNvSpPr>
          <p:nvPr/>
        </p:nvSpPr>
        <p:spPr bwMode="auto">
          <a:xfrm flipV="1">
            <a:off x="4845051" y="4651376"/>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4" name="Text Box 25"/>
          <p:cNvSpPr txBox="1">
            <a:spLocks noChangeArrowheads="1"/>
          </p:cNvSpPr>
          <p:nvPr/>
        </p:nvSpPr>
        <p:spPr bwMode="auto">
          <a:xfrm>
            <a:off x="4250267" y="4953000"/>
            <a:ext cx="17457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58-23-D7-FA-20-B0</a:t>
            </a:r>
          </a:p>
        </p:txBody>
      </p:sp>
      <p:sp>
        <p:nvSpPr>
          <p:cNvPr id="43025" name="Line 26"/>
          <p:cNvSpPr>
            <a:spLocks noChangeShapeType="1"/>
          </p:cNvSpPr>
          <p:nvPr/>
        </p:nvSpPr>
        <p:spPr bwMode="auto">
          <a:xfrm flipH="1">
            <a:off x="3509434" y="5735638"/>
            <a:ext cx="3280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6" name="Text Box 27"/>
          <p:cNvSpPr txBox="1">
            <a:spLocks noChangeArrowheads="1"/>
          </p:cNvSpPr>
          <p:nvPr/>
        </p:nvSpPr>
        <p:spPr bwMode="auto">
          <a:xfrm>
            <a:off x="3754967" y="5578475"/>
            <a:ext cx="17518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0C-C4-11-6F-E3-98</a:t>
            </a:r>
          </a:p>
        </p:txBody>
      </p:sp>
      <p:sp>
        <p:nvSpPr>
          <p:cNvPr id="43027" name="Line 28"/>
          <p:cNvSpPr>
            <a:spLocks noChangeShapeType="1"/>
          </p:cNvSpPr>
          <p:nvPr/>
        </p:nvSpPr>
        <p:spPr bwMode="auto">
          <a:xfrm flipV="1">
            <a:off x="1761067"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8" name="Text Box 29"/>
          <p:cNvSpPr txBox="1">
            <a:spLocks noChangeArrowheads="1"/>
          </p:cNvSpPr>
          <p:nvPr/>
        </p:nvSpPr>
        <p:spPr bwMode="auto">
          <a:xfrm>
            <a:off x="222251" y="4811713"/>
            <a:ext cx="17043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71-65-F7-2B-08-53</a:t>
            </a:r>
          </a:p>
        </p:txBody>
      </p:sp>
      <p:sp>
        <p:nvSpPr>
          <p:cNvPr id="43029" name="Text Box 30"/>
          <p:cNvSpPr txBox="1">
            <a:spLocks noChangeArrowheads="1"/>
          </p:cNvSpPr>
          <p:nvPr/>
        </p:nvSpPr>
        <p:spPr bwMode="auto">
          <a:xfrm>
            <a:off x="2683933" y="4430713"/>
            <a:ext cx="8258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   LAN</a:t>
            </a:r>
          </a:p>
        </p:txBody>
      </p:sp>
      <p:sp>
        <p:nvSpPr>
          <p:cNvPr id="43030" name="Text Box 31"/>
          <p:cNvSpPr txBox="1">
            <a:spLocks noChangeArrowheads="1"/>
          </p:cNvSpPr>
          <p:nvPr/>
        </p:nvSpPr>
        <p:spPr bwMode="auto">
          <a:xfrm>
            <a:off x="484717" y="3665538"/>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137.196.7.23</a:t>
            </a:r>
          </a:p>
        </p:txBody>
      </p:sp>
      <p:sp>
        <p:nvSpPr>
          <p:cNvPr id="43031" name="Line 32"/>
          <p:cNvSpPr>
            <a:spLocks noChangeShapeType="1"/>
          </p:cNvSpPr>
          <p:nvPr/>
        </p:nvSpPr>
        <p:spPr bwMode="auto">
          <a:xfrm>
            <a:off x="1346200" y="3921126"/>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2" name="Text Box 33"/>
          <p:cNvSpPr txBox="1">
            <a:spLocks noChangeArrowheads="1"/>
          </p:cNvSpPr>
          <p:nvPr/>
        </p:nvSpPr>
        <p:spPr bwMode="auto">
          <a:xfrm>
            <a:off x="3926417" y="2987675"/>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137.196.7.78</a:t>
            </a:r>
          </a:p>
        </p:txBody>
      </p:sp>
      <p:sp>
        <p:nvSpPr>
          <p:cNvPr id="43033" name="Line 34"/>
          <p:cNvSpPr>
            <a:spLocks noChangeShapeType="1"/>
          </p:cNvSpPr>
          <p:nvPr/>
        </p:nvSpPr>
        <p:spPr bwMode="auto">
          <a:xfrm flipH="1" flipV="1">
            <a:off x="3699933" y="3125788"/>
            <a:ext cx="31326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4" name="Line 35"/>
          <p:cNvSpPr>
            <a:spLocks noChangeShapeType="1"/>
          </p:cNvSpPr>
          <p:nvPr/>
        </p:nvSpPr>
        <p:spPr bwMode="auto">
          <a:xfrm>
            <a:off x="5272617" y="4121151"/>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5" name="Text Box 36"/>
          <p:cNvSpPr txBox="1">
            <a:spLocks noChangeArrowheads="1"/>
          </p:cNvSpPr>
          <p:nvPr/>
        </p:nvSpPr>
        <p:spPr bwMode="auto">
          <a:xfrm>
            <a:off x="4459817" y="3887788"/>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137.196.7.14</a:t>
            </a:r>
          </a:p>
        </p:txBody>
      </p:sp>
      <p:sp>
        <p:nvSpPr>
          <p:cNvPr id="43036" name="Line 38"/>
          <p:cNvSpPr>
            <a:spLocks noChangeShapeType="1"/>
          </p:cNvSpPr>
          <p:nvPr/>
        </p:nvSpPr>
        <p:spPr bwMode="auto">
          <a:xfrm>
            <a:off x="2849034" y="6002338"/>
            <a:ext cx="3090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7" name="Text Box 39"/>
          <p:cNvSpPr txBox="1">
            <a:spLocks noChangeArrowheads="1"/>
          </p:cNvSpPr>
          <p:nvPr/>
        </p:nvSpPr>
        <p:spPr bwMode="auto">
          <a:xfrm>
            <a:off x="1274234" y="5848350"/>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137.196.7.88</a:t>
            </a:r>
          </a:p>
        </p:txBody>
      </p:sp>
      <p:sp>
        <p:nvSpPr>
          <p:cNvPr id="399403" name="Rectangle 43"/>
          <p:cNvSpPr>
            <a:spLocks noChangeArrowheads="1"/>
          </p:cNvSpPr>
          <p:nvPr/>
        </p:nvSpPr>
        <p:spPr bwMode="auto">
          <a:xfrm rot="-5400000">
            <a:off x="4901143" y="4449763"/>
            <a:ext cx="127000" cy="26035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07" name="Group 44"/>
          <p:cNvGrpSpPr>
            <a:grpSpLocks/>
          </p:cNvGrpSpPr>
          <p:nvPr/>
        </p:nvGrpSpPr>
        <p:grpSpPr bwMode="auto">
          <a:xfrm>
            <a:off x="4749800" y="4357688"/>
            <a:ext cx="797984" cy="520700"/>
            <a:chOff x="-44" y="1473"/>
            <a:chExt cx="981" cy="1105"/>
          </a:xfrm>
        </p:grpSpPr>
        <p:pic>
          <p:nvPicPr>
            <p:cNvPr id="7582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3"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75808" name="Group 47"/>
          <p:cNvGrpSpPr>
            <a:grpSpLocks/>
          </p:cNvGrpSpPr>
          <p:nvPr/>
        </p:nvGrpSpPr>
        <p:grpSpPr bwMode="auto">
          <a:xfrm>
            <a:off x="876301" y="4160838"/>
            <a:ext cx="946151"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9" name="Group 49"/>
            <p:cNvGrpSpPr>
              <a:grpSpLocks/>
            </p:cNvGrpSpPr>
            <p:nvPr/>
          </p:nvGrpSpPr>
          <p:grpSpPr bwMode="auto">
            <a:xfrm>
              <a:off x="267" y="2244"/>
              <a:ext cx="512" cy="415"/>
              <a:chOff x="-44" y="1473"/>
              <a:chExt cx="981" cy="1105"/>
            </a:xfrm>
          </p:grpSpPr>
          <p:pic>
            <p:nvPicPr>
              <p:cNvPr id="7582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1"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75809" name="Group 52"/>
          <p:cNvGrpSpPr>
            <a:grpSpLocks/>
          </p:cNvGrpSpPr>
          <p:nvPr/>
        </p:nvGrpSpPr>
        <p:grpSpPr bwMode="auto">
          <a:xfrm>
            <a:off x="2876551" y="3048000"/>
            <a:ext cx="842433"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5" name="Group 54"/>
            <p:cNvGrpSpPr>
              <a:grpSpLocks/>
            </p:cNvGrpSpPr>
            <p:nvPr/>
          </p:nvGrpSpPr>
          <p:grpSpPr bwMode="auto">
            <a:xfrm>
              <a:off x="1745" y="1276"/>
              <a:ext cx="512" cy="415"/>
              <a:chOff x="-44" y="1473"/>
              <a:chExt cx="981" cy="1105"/>
            </a:xfrm>
          </p:grpSpPr>
          <p:pic>
            <p:nvPicPr>
              <p:cNvPr id="75816"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7" name="Freeform 5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99418" name="Rectangle 58"/>
          <p:cNvSpPr>
            <a:spLocks noChangeArrowheads="1"/>
          </p:cNvSpPr>
          <p:nvPr/>
        </p:nvSpPr>
        <p:spPr bwMode="auto">
          <a:xfrm>
            <a:off x="3335867" y="5645151"/>
            <a:ext cx="165100"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1" name="Group 59"/>
          <p:cNvGrpSpPr>
            <a:grpSpLocks/>
          </p:cNvGrpSpPr>
          <p:nvPr/>
        </p:nvGrpSpPr>
        <p:grpSpPr bwMode="auto">
          <a:xfrm>
            <a:off x="2889251" y="5784850"/>
            <a:ext cx="778933" cy="469900"/>
            <a:chOff x="-44" y="1473"/>
            <a:chExt cx="981" cy="1105"/>
          </a:xfrm>
        </p:grpSpPr>
        <p:pic>
          <p:nvPicPr>
            <p:cNvPr id="75812" name="Picture 6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3" name="Freeform 6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Tree>
    <p:extLst>
      <p:ext uri="{BB962C8B-B14F-4D97-AF65-F5344CB8AC3E}">
        <p14:creationId xmlns:p14="http://schemas.microsoft.com/office/powerpoint/2010/main" val="135769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4035"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F740C7A-B37E-4FF1-9989-DA4CC2C540F0}"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85</a:t>
            </a:fld>
            <a:endParaRPr lang="en-US" altLang="zh-CN" sz="1200">
              <a:solidFill>
                <a:prstClr val="black"/>
              </a:solidFill>
              <a:latin typeface="Arial" pitchFamily="34" charset="0"/>
              <a:ea typeface="ＭＳ Ｐゴシック" pitchFamily="34" charset="-128"/>
            </a:endParaRPr>
          </a:p>
        </p:txBody>
      </p:sp>
      <p:sp>
        <p:nvSpPr>
          <p:cNvPr id="44036" name="Rectangle 2"/>
          <p:cNvSpPr>
            <a:spLocks noGrp="1" noChangeArrowheads="1"/>
          </p:cNvSpPr>
          <p:nvPr>
            <p:ph type="title" idx="4294967295"/>
          </p:nvPr>
        </p:nvSpPr>
        <p:spPr>
          <a:xfrm>
            <a:off x="0" y="194463"/>
            <a:ext cx="12192000" cy="1143000"/>
          </a:xfrm>
          <a:prstGeom prst="rect">
            <a:avLst/>
          </a:prstGeom>
        </p:spPr>
        <p:txBody>
          <a:bodyPr/>
          <a:lstStyle/>
          <a:p>
            <a:pPr algn="ctr">
              <a:defRPr/>
            </a:pPr>
            <a:r>
              <a:rPr lang="en-US" dirty="0">
                <a:latin typeface="+mn-ea"/>
                <a:ea typeface="+mn-ea"/>
              </a:rPr>
              <a:t>ARP: </a:t>
            </a:r>
            <a:r>
              <a:rPr lang="zh-CN" altLang="en-US" dirty="0">
                <a:latin typeface="+mn-ea"/>
                <a:ea typeface="+mn-ea"/>
              </a:rPr>
              <a:t>两个主机位于同一个局域网</a:t>
            </a:r>
            <a:endParaRPr lang="en-US" dirty="0">
              <a:latin typeface="+mn-ea"/>
              <a:ea typeface="+mn-ea"/>
            </a:endParaRPr>
          </a:p>
        </p:txBody>
      </p:sp>
      <p:sp>
        <p:nvSpPr>
          <p:cNvPr id="76805" name="Rectangle 3"/>
          <p:cNvSpPr>
            <a:spLocks noGrp="1" noChangeArrowheads="1"/>
          </p:cNvSpPr>
          <p:nvPr>
            <p:ph type="body" sz="half" idx="4294967295"/>
          </p:nvPr>
        </p:nvSpPr>
        <p:spPr>
          <a:xfrm>
            <a:off x="428261" y="1208208"/>
            <a:ext cx="5891515" cy="4648200"/>
          </a:xfrm>
          <a:prstGeom prst="rect">
            <a:avLst/>
          </a:prstGeom>
        </p:spPr>
        <p:txBody>
          <a:bodyPr/>
          <a:lstStyle/>
          <a:p>
            <a:pPr>
              <a:lnSpc>
                <a:spcPct val="110000"/>
              </a:lnSpc>
            </a:pPr>
            <a:r>
              <a:rPr lang="zh-CN" altLang="en-US" sz="2400" dirty="0"/>
              <a:t>主机</a:t>
            </a:r>
            <a:r>
              <a:rPr lang="en-US" altLang="zh-CN" sz="2400" dirty="0"/>
              <a:t>A</a:t>
            </a:r>
            <a:r>
              <a:rPr lang="zh-CN" altLang="en-US" sz="2400" dirty="0"/>
              <a:t>希望发送数据报给主机</a:t>
            </a:r>
            <a:r>
              <a:rPr lang="en-US" altLang="zh-CN" sz="2400" dirty="0"/>
              <a:t>B</a:t>
            </a:r>
          </a:p>
          <a:p>
            <a:pPr lvl="1">
              <a:lnSpc>
                <a:spcPct val="110000"/>
              </a:lnSpc>
            </a:pPr>
            <a:r>
              <a:rPr lang="en-US" altLang="zh-CN" dirty="0"/>
              <a:t>B</a:t>
            </a:r>
            <a:r>
              <a:rPr lang="zh-CN" altLang="en-US" dirty="0"/>
              <a:t>的</a:t>
            </a:r>
            <a:r>
              <a:rPr lang="en-US" altLang="zh-CN" dirty="0"/>
              <a:t>MAC</a:t>
            </a:r>
            <a:r>
              <a:rPr lang="zh-CN" altLang="en-US" dirty="0"/>
              <a:t>地址不在</a:t>
            </a:r>
            <a:r>
              <a:rPr lang="en-US" altLang="zh-CN" dirty="0"/>
              <a:t>A</a:t>
            </a:r>
            <a:r>
              <a:rPr lang="zh-CN" altLang="en-US" dirty="0"/>
              <a:t>的</a:t>
            </a:r>
            <a:r>
              <a:rPr lang="en-US" altLang="zh-CN" dirty="0"/>
              <a:t>ARP</a:t>
            </a:r>
            <a:r>
              <a:rPr lang="zh-CN" altLang="en-US" dirty="0"/>
              <a:t>映射表中</a:t>
            </a:r>
            <a:endParaRPr lang="en-US" altLang="zh-CN" dirty="0"/>
          </a:p>
          <a:p>
            <a:pPr>
              <a:lnSpc>
                <a:spcPct val="110000"/>
              </a:lnSpc>
            </a:pPr>
            <a:r>
              <a:rPr lang="zh-CN" altLang="en-US" sz="2400" dirty="0"/>
              <a:t>主机</a:t>
            </a:r>
            <a:r>
              <a:rPr lang="en-US" altLang="zh-CN" sz="2400" dirty="0"/>
              <a:t>A </a:t>
            </a:r>
            <a:r>
              <a:rPr lang="zh-CN" altLang="en-US" sz="2400" dirty="0"/>
              <a:t>广播</a:t>
            </a:r>
            <a:r>
              <a:rPr lang="en-US" altLang="zh-CN" sz="2400" dirty="0"/>
              <a:t> ARP</a:t>
            </a:r>
            <a:r>
              <a:rPr lang="zh-CN" altLang="en-US" sz="2400" dirty="0"/>
              <a:t>查询分组</a:t>
            </a:r>
            <a:r>
              <a:rPr lang="en-US" altLang="zh-CN" sz="2400" dirty="0"/>
              <a:t>, </a:t>
            </a:r>
            <a:r>
              <a:rPr lang="zh-CN" altLang="en-US" sz="2400" dirty="0"/>
              <a:t>其中包含</a:t>
            </a:r>
            <a:r>
              <a:rPr lang="en-US" altLang="zh-CN" sz="2400" dirty="0"/>
              <a:t>B</a:t>
            </a:r>
            <a:r>
              <a:rPr lang="zh-CN" altLang="en-US" sz="2400" dirty="0"/>
              <a:t>的</a:t>
            </a:r>
            <a:r>
              <a:rPr lang="en-US" altLang="zh-CN" sz="2400" dirty="0"/>
              <a:t>IP</a:t>
            </a:r>
            <a:r>
              <a:rPr lang="zh-CN" altLang="en-US" sz="2400" dirty="0"/>
              <a:t>地址</a:t>
            </a:r>
            <a:r>
              <a:rPr lang="en-US" altLang="zh-CN" sz="2400" dirty="0"/>
              <a:t> </a:t>
            </a:r>
          </a:p>
          <a:p>
            <a:pPr lvl="1">
              <a:lnSpc>
                <a:spcPct val="110000"/>
              </a:lnSpc>
            </a:pPr>
            <a:r>
              <a:rPr lang="zh-CN" altLang="en-US" dirty="0"/>
              <a:t>目的</a:t>
            </a:r>
            <a:r>
              <a:rPr lang="en-US" altLang="zh-CN" dirty="0"/>
              <a:t>MAC</a:t>
            </a:r>
            <a:r>
              <a:rPr lang="zh-CN" altLang="en-US" dirty="0"/>
              <a:t>地址 </a:t>
            </a:r>
            <a:r>
              <a:rPr lang="en-US" altLang="zh-CN" dirty="0"/>
              <a:t>= FF-FF-FF-FF-FF-FF</a:t>
            </a:r>
          </a:p>
          <a:p>
            <a:pPr lvl="1">
              <a:lnSpc>
                <a:spcPct val="110000"/>
              </a:lnSpc>
            </a:pPr>
            <a:r>
              <a:rPr lang="zh-CN" altLang="en-US" dirty="0"/>
              <a:t>局域网中所有节点收到</a:t>
            </a:r>
            <a:r>
              <a:rPr lang="en-US" altLang="zh-CN" dirty="0"/>
              <a:t>ARP</a:t>
            </a:r>
            <a:r>
              <a:rPr lang="zh-CN" altLang="en-US" dirty="0"/>
              <a:t>查询分组</a:t>
            </a:r>
            <a:endParaRPr lang="en-US" altLang="zh-CN" dirty="0"/>
          </a:p>
          <a:p>
            <a:pPr>
              <a:lnSpc>
                <a:spcPct val="110000"/>
              </a:lnSpc>
            </a:pPr>
            <a:r>
              <a:rPr lang="zh-CN" altLang="en-US" sz="2400" dirty="0"/>
              <a:t>主机</a:t>
            </a:r>
            <a:r>
              <a:rPr lang="en-US" altLang="zh-CN" sz="2400" dirty="0"/>
              <a:t>B</a:t>
            </a:r>
            <a:r>
              <a:rPr lang="zh-CN" altLang="en-US" sz="2400" dirty="0"/>
              <a:t>收到</a:t>
            </a:r>
            <a:r>
              <a:rPr lang="en-US" altLang="zh-CN" sz="2400" dirty="0"/>
              <a:t>ARP</a:t>
            </a:r>
            <a:r>
              <a:rPr lang="zh-CN" altLang="en-US" sz="2400" dirty="0"/>
              <a:t>查询分组，返回</a:t>
            </a:r>
            <a:r>
              <a:rPr lang="en-US" altLang="zh-CN" sz="2400" dirty="0"/>
              <a:t>B</a:t>
            </a:r>
            <a:r>
              <a:rPr lang="zh-CN" altLang="en-US" sz="2400" dirty="0"/>
              <a:t>的</a:t>
            </a:r>
            <a:r>
              <a:rPr lang="en-US" altLang="zh-CN" sz="2400" dirty="0"/>
              <a:t>MAC</a:t>
            </a:r>
            <a:r>
              <a:rPr lang="zh-CN" altLang="en-US" sz="2400" dirty="0"/>
              <a:t>地址给主机</a:t>
            </a:r>
            <a:r>
              <a:rPr lang="en-US" altLang="zh-CN" sz="2400" dirty="0"/>
              <a:t>A</a:t>
            </a:r>
          </a:p>
          <a:p>
            <a:pPr lvl="1">
              <a:lnSpc>
                <a:spcPct val="110000"/>
              </a:lnSpc>
            </a:pPr>
            <a:r>
              <a:rPr lang="zh-CN" altLang="en-US" dirty="0"/>
              <a:t>包含有</a:t>
            </a:r>
            <a:r>
              <a:rPr lang="en-US" altLang="zh-CN" dirty="0"/>
              <a:t>B</a:t>
            </a:r>
            <a:r>
              <a:rPr lang="zh-CN" altLang="en-US" dirty="0"/>
              <a:t>的</a:t>
            </a:r>
            <a:r>
              <a:rPr lang="en-US" altLang="zh-CN" dirty="0"/>
              <a:t>MAC</a:t>
            </a:r>
            <a:r>
              <a:rPr lang="zh-CN" altLang="en-US" dirty="0"/>
              <a:t>地址的帧发送给主机</a:t>
            </a:r>
            <a:r>
              <a:rPr lang="en-US" altLang="zh-CN" dirty="0"/>
              <a:t>A</a:t>
            </a:r>
            <a:r>
              <a:rPr lang="en-US" altLang="ja-JP" dirty="0"/>
              <a:t>(</a:t>
            </a:r>
            <a:r>
              <a:rPr lang="zh-CN" altLang="en-US" dirty="0"/>
              <a:t>单播</a:t>
            </a:r>
            <a:r>
              <a:rPr lang="en-US" altLang="ja-JP" dirty="0"/>
              <a:t>)</a:t>
            </a:r>
          </a:p>
          <a:p>
            <a:pPr>
              <a:lnSpc>
                <a:spcPct val="110000"/>
              </a:lnSpc>
            </a:pPr>
            <a:endParaRPr lang="en-US" altLang="zh-CN" sz="2400" dirty="0"/>
          </a:p>
        </p:txBody>
      </p:sp>
      <p:sp>
        <p:nvSpPr>
          <p:cNvPr id="400388" name="Rectangle 4"/>
          <p:cNvSpPr>
            <a:spLocks noGrp="1" noChangeArrowheads="1"/>
          </p:cNvSpPr>
          <p:nvPr>
            <p:ph type="body" sz="half" idx="4294967295"/>
          </p:nvPr>
        </p:nvSpPr>
        <p:spPr>
          <a:xfrm>
            <a:off x="6718461" y="1276893"/>
            <a:ext cx="5080000" cy="3295107"/>
          </a:xfrm>
          <a:prstGeom prst="rect">
            <a:avLst/>
          </a:prstGeom>
        </p:spPr>
        <p:txBody>
          <a:bodyPr/>
          <a:lstStyle/>
          <a:p>
            <a:pPr>
              <a:lnSpc>
                <a:spcPct val="110000"/>
              </a:lnSpc>
            </a:pPr>
            <a:r>
              <a:rPr lang="zh-CN" altLang="en-US" sz="2400" dirty="0"/>
              <a:t>主机</a:t>
            </a:r>
            <a:r>
              <a:rPr lang="en-US" altLang="zh-CN" sz="2400" dirty="0"/>
              <a:t>A</a:t>
            </a:r>
            <a:r>
              <a:rPr lang="zh-CN" altLang="en-US" sz="2400" dirty="0"/>
              <a:t>在它的</a:t>
            </a:r>
            <a:r>
              <a:rPr lang="en-US" altLang="zh-CN" sz="2400" dirty="0"/>
              <a:t>ARP</a:t>
            </a:r>
            <a:r>
              <a:rPr lang="zh-CN" altLang="en-US" sz="2400" dirty="0"/>
              <a:t>表中缓存</a:t>
            </a:r>
            <a:r>
              <a:rPr lang="en-US" altLang="zh-CN" sz="2400" dirty="0"/>
              <a:t> </a:t>
            </a:r>
            <a:r>
              <a:rPr lang="en-US" altLang="zh-CN" sz="2400" b="1" dirty="0">
                <a:solidFill>
                  <a:srgbClr val="FF0000"/>
                </a:solidFill>
              </a:rPr>
              <a:t>IP-to-MAC </a:t>
            </a:r>
            <a:r>
              <a:rPr lang="zh-CN" altLang="en-US" sz="2400" b="1" dirty="0">
                <a:solidFill>
                  <a:srgbClr val="FF0000"/>
                </a:solidFill>
              </a:rPr>
              <a:t>地址对，</a:t>
            </a:r>
            <a:r>
              <a:rPr lang="zh-CN" altLang="en-US" sz="2400" dirty="0"/>
              <a:t>直到信息</a:t>
            </a:r>
            <a:endParaRPr lang="en-US" altLang="zh-CN" sz="2000" dirty="0"/>
          </a:p>
          <a:p>
            <a:pPr lvl="1">
              <a:lnSpc>
                <a:spcPct val="110000"/>
              </a:lnSpc>
            </a:pPr>
            <a:r>
              <a:rPr lang="zh-CN" altLang="en-US" dirty="0"/>
              <a:t>软状态：信息超时会被删除，除非有新的更新消息</a:t>
            </a:r>
            <a:endParaRPr lang="en-US" altLang="zh-CN" dirty="0"/>
          </a:p>
          <a:p>
            <a:pPr>
              <a:lnSpc>
                <a:spcPct val="110000"/>
              </a:lnSpc>
            </a:pPr>
            <a:r>
              <a:rPr lang="en-US" altLang="zh-CN" sz="2400" dirty="0"/>
              <a:t>ARP</a:t>
            </a:r>
            <a:r>
              <a:rPr lang="zh-CN" altLang="en-US" sz="2400" dirty="0"/>
              <a:t>是即插即用的</a:t>
            </a:r>
            <a:r>
              <a:rPr lang="en-US" altLang="ja-JP" sz="2400" dirty="0"/>
              <a:t>:</a:t>
            </a:r>
          </a:p>
          <a:p>
            <a:pPr lvl="1">
              <a:lnSpc>
                <a:spcPct val="110000"/>
              </a:lnSpc>
            </a:pPr>
            <a:r>
              <a:rPr lang="zh-CN" altLang="en-US" dirty="0"/>
              <a:t>节点创建</a:t>
            </a:r>
            <a:r>
              <a:rPr lang="en-US" altLang="zh-CN" dirty="0"/>
              <a:t>ARP</a:t>
            </a:r>
            <a:r>
              <a:rPr lang="zh-CN" altLang="en-US" dirty="0"/>
              <a:t>表不需要网络管理员的干预</a:t>
            </a:r>
            <a:endParaRPr lang="en-US" altLang="zh-CN" i="1" dirty="0"/>
          </a:p>
        </p:txBody>
      </p:sp>
    </p:spTree>
    <p:extLst>
      <p:ext uri="{BB962C8B-B14F-4D97-AF65-F5344CB8AC3E}">
        <p14:creationId xmlns:p14="http://schemas.microsoft.com/office/powerpoint/2010/main" val="1391653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5059"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A09302EC-B3C6-499C-BC36-6E433B5AF60B}"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86</a:t>
            </a:fld>
            <a:endParaRPr lang="en-US" altLang="zh-CN" sz="1200">
              <a:solidFill>
                <a:prstClr val="black"/>
              </a:solidFill>
              <a:latin typeface="Arial" pitchFamily="34" charset="0"/>
              <a:ea typeface="ＭＳ Ｐゴシック" pitchFamily="34" charset="-128"/>
            </a:endParaRPr>
          </a:p>
        </p:txBody>
      </p:sp>
      <p:sp>
        <p:nvSpPr>
          <p:cNvPr id="77828" name="Rectangle 2"/>
          <p:cNvSpPr>
            <a:spLocks noGrp="1" noChangeArrowheads="1"/>
          </p:cNvSpPr>
          <p:nvPr>
            <p:ph type="body" idx="4294967295"/>
          </p:nvPr>
        </p:nvSpPr>
        <p:spPr>
          <a:xfrm>
            <a:off x="623888" y="1230895"/>
            <a:ext cx="11568112" cy="2253084"/>
          </a:xfrm>
          <a:prstGeom prst="rect">
            <a:avLst/>
          </a:prstGeom>
        </p:spPr>
        <p:txBody>
          <a:bodyPr/>
          <a:lstStyle/>
          <a:p>
            <a:pPr marL="111125" indent="-111125">
              <a:lnSpc>
                <a:spcPct val="110000"/>
              </a:lnSpc>
              <a:buFont typeface="Wingdings" pitchFamily="2" charset="2"/>
              <a:buNone/>
            </a:pPr>
            <a:r>
              <a:rPr lang="zh-CN" altLang="en-US" sz="2400" dirty="0"/>
              <a:t>示例</a:t>
            </a:r>
            <a:r>
              <a:rPr lang="en-US" altLang="zh-CN" sz="2400" dirty="0"/>
              <a:t>: </a:t>
            </a:r>
            <a:r>
              <a:rPr lang="zh-CN" altLang="en-US" sz="2400" dirty="0"/>
              <a:t>主机</a:t>
            </a:r>
            <a:r>
              <a:rPr lang="en-US" altLang="zh-CN" sz="2400" dirty="0"/>
              <a:t>A</a:t>
            </a:r>
            <a:r>
              <a:rPr lang="zh-CN" altLang="en-US" sz="2400" dirty="0"/>
              <a:t>经路由器</a:t>
            </a:r>
            <a:r>
              <a:rPr lang="en-US" altLang="zh-CN" sz="2400" dirty="0"/>
              <a:t>R</a:t>
            </a:r>
            <a:r>
              <a:rPr lang="zh-CN" altLang="en-US" sz="2400" dirty="0"/>
              <a:t>发送数据报给主机</a:t>
            </a:r>
            <a:r>
              <a:rPr lang="en-US" altLang="zh-CN" sz="2400" dirty="0"/>
              <a:t>B</a:t>
            </a:r>
            <a:endParaRPr lang="en-US" altLang="zh-CN" sz="2400" dirty="0">
              <a:solidFill>
                <a:srgbClr val="CC0000"/>
              </a:solidFill>
            </a:endParaRPr>
          </a:p>
          <a:p>
            <a:pPr marL="396875" lvl="1" indent="-163513">
              <a:lnSpc>
                <a:spcPct val="110000"/>
              </a:lnSpc>
            </a:pPr>
            <a:r>
              <a:rPr lang="zh-CN" altLang="en-US" dirty="0"/>
              <a:t>集中在寻址上</a:t>
            </a:r>
            <a:r>
              <a:rPr lang="en-US" altLang="zh-CN" dirty="0"/>
              <a:t>——IP</a:t>
            </a:r>
            <a:r>
              <a:rPr lang="zh-CN" altLang="en-US" dirty="0"/>
              <a:t>层</a:t>
            </a:r>
            <a:r>
              <a:rPr lang="en-US" altLang="zh-CN" dirty="0"/>
              <a:t>(</a:t>
            </a:r>
            <a:r>
              <a:rPr lang="zh-CN" altLang="en-US" dirty="0"/>
              <a:t>数据报</a:t>
            </a:r>
            <a:r>
              <a:rPr lang="en-US" altLang="zh-CN" dirty="0"/>
              <a:t>)</a:t>
            </a:r>
            <a:r>
              <a:rPr lang="zh-CN" altLang="en-US" dirty="0"/>
              <a:t>和</a:t>
            </a:r>
            <a:r>
              <a:rPr lang="en-US" altLang="zh-CN" dirty="0"/>
              <a:t>MAC</a:t>
            </a:r>
            <a:r>
              <a:rPr lang="zh-CN" altLang="en-US" dirty="0"/>
              <a:t>层</a:t>
            </a:r>
            <a:r>
              <a:rPr lang="en-US" altLang="zh-CN" dirty="0"/>
              <a:t>(</a:t>
            </a:r>
            <a:r>
              <a:rPr lang="zh-CN" altLang="en-US" dirty="0"/>
              <a:t>数据帧</a:t>
            </a:r>
            <a:r>
              <a:rPr lang="en-US" altLang="zh-CN" dirty="0"/>
              <a:t>)</a:t>
            </a:r>
          </a:p>
          <a:p>
            <a:pPr marL="396875" lvl="1" indent="-163513">
              <a:lnSpc>
                <a:spcPct val="110000"/>
              </a:lnSpc>
            </a:pPr>
            <a:r>
              <a:rPr lang="zh-CN" altLang="en-US" dirty="0"/>
              <a:t>假设主机</a:t>
            </a:r>
            <a:r>
              <a:rPr lang="en-US" altLang="zh-CN" dirty="0"/>
              <a:t>A</a:t>
            </a:r>
            <a:r>
              <a:rPr lang="zh-CN" altLang="en-US" dirty="0"/>
              <a:t>知道主机</a:t>
            </a:r>
            <a:r>
              <a:rPr lang="en-US" altLang="zh-CN" dirty="0"/>
              <a:t>B</a:t>
            </a:r>
            <a:r>
              <a:rPr lang="zh-CN" altLang="en-US" dirty="0"/>
              <a:t>的</a:t>
            </a:r>
            <a:r>
              <a:rPr lang="en-US" altLang="zh-CN" dirty="0"/>
              <a:t>IP</a:t>
            </a:r>
            <a:r>
              <a:rPr lang="zh-CN" altLang="en-US" dirty="0"/>
              <a:t>地址</a:t>
            </a:r>
            <a:endParaRPr lang="en-US" altLang="ja-JP" dirty="0"/>
          </a:p>
          <a:p>
            <a:pPr marL="396875" lvl="1" indent="-163513">
              <a:lnSpc>
                <a:spcPct val="110000"/>
              </a:lnSpc>
            </a:pPr>
            <a:r>
              <a:rPr lang="zh-CN" altLang="en-US" dirty="0"/>
              <a:t>假设主机</a:t>
            </a:r>
            <a:r>
              <a:rPr lang="en-US" altLang="zh-CN" dirty="0"/>
              <a:t>A</a:t>
            </a:r>
            <a:r>
              <a:rPr lang="zh-CN" altLang="en-US" dirty="0"/>
              <a:t>知道第一跳路由器</a:t>
            </a:r>
            <a:r>
              <a:rPr lang="en-US" altLang="zh-CN" dirty="0"/>
              <a:t>R</a:t>
            </a:r>
            <a:r>
              <a:rPr lang="zh-CN" altLang="en-US" dirty="0"/>
              <a:t>的</a:t>
            </a:r>
            <a:r>
              <a:rPr lang="en-US" altLang="zh-CN" dirty="0"/>
              <a:t>IP</a:t>
            </a:r>
            <a:r>
              <a:rPr lang="zh-CN" altLang="en-US" dirty="0"/>
              <a:t>地址</a:t>
            </a:r>
            <a:r>
              <a:rPr lang="en-US" altLang="zh-CN" dirty="0"/>
              <a:t>(</a:t>
            </a:r>
            <a:r>
              <a:rPr lang="zh-CN" altLang="en-US" dirty="0"/>
              <a:t>通过</a:t>
            </a:r>
            <a:r>
              <a:rPr lang="en-US" altLang="zh-CN" dirty="0"/>
              <a:t>DHCP</a:t>
            </a:r>
            <a:r>
              <a:rPr lang="zh-CN" altLang="en-US" dirty="0"/>
              <a:t>协议</a:t>
            </a:r>
            <a:r>
              <a:rPr lang="en-US" altLang="zh-CN" dirty="0"/>
              <a:t>)</a:t>
            </a:r>
          </a:p>
          <a:p>
            <a:pPr marL="396875" lvl="1" indent="-163513">
              <a:lnSpc>
                <a:spcPct val="110000"/>
              </a:lnSpc>
            </a:pPr>
            <a:r>
              <a:rPr lang="zh-CN" altLang="en-US" dirty="0"/>
              <a:t>假设主机</a:t>
            </a:r>
            <a:r>
              <a:rPr lang="en-US" altLang="zh-CN" dirty="0"/>
              <a:t>A</a:t>
            </a:r>
            <a:r>
              <a:rPr lang="zh-CN" altLang="en-US" dirty="0"/>
              <a:t>知道路由器</a:t>
            </a:r>
            <a:r>
              <a:rPr lang="en-US" altLang="zh-CN" dirty="0"/>
              <a:t>R</a:t>
            </a:r>
            <a:r>
              <a:rPr lang="zh-CN" altLang="en-US" dirty="0"/>
              <a:t>的</a:t>
            </a:r>
            <a:r>
              <a:rPr lang="en-US" altLang="zh-CN" dirty="0"/>
              <a:t>MAC</a:t>
            </a:r>
            <a:r>
              <a:rPr lang="zh-CN" altLang="en-US" dirty="0"/>
              <a:t>地址</a:t>
            </a:r>
            <a:r>
              <a:rPr lang="en-US" altLang="zh-CN" dirty="0"/>
              <a:t>(</a:t>
            </a:r>
            <a:r>
              <a:rPr lang="zh-CN" altLang="en-US" dirty="0"/>
              <a:t>通过</a:t>
            </a:r>
            <a:r>
              <a:rPr lang="en-US" altLang="zh-CN" dirty="0"/>
              <a:t>ARP</a:t>
            </a:r>
            <a:r>
              <a:rPr lang="zh-CN" altLang="en-US" dirty="0"/>
              <a:t>协议</a:t>
            </a:r>
            <a:r>
              <a:rPr lang="en-US" altLang="zh-CN" dirty="0"/>
              <a:t>)</a:t>
            </a:r>
          </a:p>
        </p:txBody>
      </p:sp>
      <p:sp>
        <p:nvSpPr>
          <p:cNvPr id="13317" name="Rectangle 3"/>
          <p:cNvSpPr>
            <a:spLocks noGrp="1" noChangeArrowheads="1"/>
          </p:cNvSpPr>
          <p:nvPr>
            <p:ph type="title" idx="4294967295"/>
          </p:nvPr>
        </p:nvSpPr>
        <p:spPr>
          <a:xfrm>
            <a:off x="0" y="312525"/>
            <a:ext cx="12124713" cy="1143000"/>
          </a:xfrm>
          <a:prstGeom prst="rect">
            <a:avLst/>
          </a:prstGeom>
        </p:spPr>
        <p:txBody>
          <a:bodyPr/>
          <a:lstStyle/>
          <a:p>
            <a:pPr algn="ctr">
              <a:defRPr/>
            </a:pPr>
            <a:r>
              <a:rPr lang="zh-CN" altLang="en-US" dirty="0">
                <a:latin typeface="+mn-ea"/>
                <a:ea typeface="+mn-ea"/>
              </a:rPr>
              <a:t>发送数据报到子网以外</a:t>
            </a:r>
            <a:endParaRPr lang="en-US" altLang="zh-CN" dirty="0">
              <a:latin typeface="+mn-ea"/>
              <a:ea typeface="+mn-ea"/>
            </a:endParaRPr>
          </a:p>
        </p:txBody>
      </p:sp>
      <p:grpSp>
        <p:nvGrpSpPr>
          <p:cNvPr id="77830" name="Group 4"/>
          <p:cNvGrpSpPr>
            <a:grpSpLocks/>
          </p:cNvGrpSpPr>
          <p:nvPr/>
        </p:nvGrpSpPr>
        <p:grpSpPr bwMode="auto">
          <a:xfrm>
            <a:off x="946151" y="3962400"/>
            <a:ext cx="10520217" cy="2351862"/>
            <a:chOff x="709613" y="3962400"/>
            <a:chExt cx="7890163" cy="2351862"/>
          </a:xfrm>
        </p:grpSpPr>
        <p:grpSp>
          <p:nvGrpSpPr>
            <p:cNvPr id="77832" name="Group 99"/>
            <p:cNvGrpSpPr>
              <a:grpSpLocks/>
            </p:cNvGrpSpPr>
            <p:nvPr/>
          </p:nvGrpSpPr>
          <p:grpSpPr bwMode="auto">
            <a:xfrm>
              <a:off x="6979920" y="5354320"/>
              <a:ext cx="711200" cy="601028"/>
              <a:chOff x="7179310" y="4033520"/>
              <a:chExt cx="1009650" cy="855028"/>
            </a:xfrm>
          </p:grpSpPr>
          <p:grpSp>
            <p:nvGrpSpPr>
              <p:cNvPr id="77891" name="Group 44"/>
              <p:cNvGrpSpPr>
                <a:grpSpLocks/>
              </p:cNvGrpSpPr>
              <p:nvPr/>
            </p:nvGrpSpPr>
            <p:grpSpPr bwMode="auto">
              <a:xfrm>
                <a:off x="7179310" y="4033520"/>
                <a:ext cx="1009650" cy="855028"/>
                <a:chOff x="-44" y="1473"/>
                <a:chExt cx="981" cy="1105"/>
              </a:xfrm>
            </p:grpSpPr>
            <p:pic>
              <p:nvPicPr>
                <p:cNvPr id="778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94"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02"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33" name="Group 2"/>
            <p:cNvGrpSpPr>
              <a:grpSpLocks/>
            </p:cNvGrpSpPr>
            <p:nvPr/>
          </p:nvGrpSpPr>
          <p:grpSpPr bwMode="auto">
            <a:xfrm>
              <a:off x="1046480" y="3962400"/>
              <a:ext cx="1026163" cy="761428"/>
              <a:chOff x="1046480" y="3962400"/>
              <a:chExt cx="1026163" cy="761428"/>
            </a:xfrm>
          </p:grpSpPr>
          <p:sp>
            <p:nvSpPr>
              <p:cNvPr id="64"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88" name="Group 49"/>
              <p:cNvGrpSpPr>
                <a:grpSpLocks/>
              </p:cNvGrpSpPr>
              <p:nvPr/>
            </p:nvGrpSpPr>
            <p:grpSpPr bwMode="auto">
              <a:xfrm>
                <a:off x="1046480" y="3962400"/>
                <a:ext cx="936071" cy="761428"/>
                <a:chOff x="-44" y="1473"/>
                <a:chExt cx="981" cy="1105"/>
              </a:xfrm>
            </p:grpSpPr>
            <p:pic>
              <p:nvPicPr>
                <p:cNvPr id="7788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90"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7834"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5067"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5068"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77837" name="Group 23"/>
            <p:cNvGrpSpPr>
              <a:grpSpLocks/>
            </p:cNvGrpSpPr>
            <p:nvPr/>
          </p:nvGrpSpPr>
          <p:grpSpPr bwMode="auto">
            <a:xfrm>
              <a:off x="3044824" y="5794379"/>
              <a:ext cx="1168400" cy="450851"/>
              <a:chOff x="1934" y="2405"/>
              <a:chExt cx="736" cy="284"/>
            </a:xfrm>
          </p:grpSpPr>
          <p:sp>
            <p:nvSpPr>
              <p:cNvPr id="45117"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5118"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5070"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5071"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5072"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5073"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77842"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507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10714"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508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77852" name="Group 63"/>
            <p:cNvGrpSpPr>
              <a:grpSpLocks/>
            </p:cNvGrpSpPr>
            <p:nvPr/>
          </p:nvGrpSpPr>
          <p:grpSpPr bwMode="auto">
            <a:xfrm>
              <a:off x="7372353" y="4845050"/>
              <a:ext cx="1179513" cy="463550"/>
              <a:chOff x="4351" y="2786"/>
              <a:chExt cx="743" cy="292"/>
            </a:xfrm>
          </p:grpSpPr>
          <p:sp>
            <p:nvSpPr>
              <p:cNvPr id="45115"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5116"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508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7"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5088"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508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9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7859"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10732"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77861" name="Group 3"/>
            <p:cNvGrpSpPr>
              <a:grpSpLocks/>
            </p:cNvGrpSpPr>
            <p:nvPr/>
          </p:nvGrpSpPr>
          <p:grpSpPr bwMode="auto">
            <a:xfrm>
              <a:off x="7179310" y="4033520"/>
              <a:ext cx="1009650" cy="855028"/>
              <a:chOff x="7179310" y="4033520"/>
              <a:chExt cx="1009650" cy="855028"/>
            </a:xfrm>
          </p:grpSpPr>
          <p:grpSp>
            <p:nvGrpSpPr>
              <p:cNvPr id="77879" name="Group 44"/>
              <p:cNvGrpSpPr>
                <a:grpSpLocks/>
              </p:cNvGrpSpPr>
              <p:nvPr/>
            </p:nvGrpSpPr>
            <p:grpSpPr bwMode="auto">
              <a:xfrm>
                <a:off x="7179310" y="4033520"/>
                <a:ext cx="1009650" cy="855028"/>
                <a:chOff x="-44" y="1473"/>
                <a:chExt cx="981" cy="1105"/>
              </a:xfrm>
            </p:grpSpPr>
            <p:pic>
              <p:nvPicPr>
                <p:cNvPr id="7788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82"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90"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62" name="Group 1"/>
            <p:cNvGrpSpPr>
              <a:grpSpLocks/>
            </p:cNvGrpSpPr>
            <p:nvPr/>
          </p:nvGrpSpPr>
          <p:grpSpPr bwMode="auto">
            <a:xfrm>
              <a:off x="3757931" y="4714240"/>
              <a:ext cx="1291589" cy="426719"/>
              <a:chOff x="4011931" y="3379152"/>
              <a:chExt cx="1262062" cy="390207"/>
            </a:xfrm>
          </p:grpSpPr>
          <p:sp>
            <p:nvSpPr>
              <p:cNvPr id="77"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69" name="Group 1185"/>
              <p:cNvGrpSpPr>
                <a:grpSpLocks/>
              </p:cNvGrpSpPr>
              <p:nvPr/>
            </p:nvGrpSpPr>
            <p:grpSpPr bwMode="auto">
              <a:xfrm>
                <a:off x="4197985" y="3379152"/>
                <a:ext cx="892175" cy="390207"/>
                <a:chOff x="4650" y="1129"/>
                <a:chExt cx="246" cy="95"/>
              </a:xfrm>
            </p:grpSpPr>
            <p:sp>
              <p:nvSpPr>
                <p:cNvPr id="778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78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78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77874" name="Group 1189"/>
                <p:cNvGrpSpPr>
                  <a:grpSpLocks/>
                </p:cNvGrpSpPr>
                <p:nvPr/>
              </p:nvGrpSpPr>
              <p:grpSpPr bwMode="auto">
                <a:xfrm>
                  <a:off x="4699" y="1145"/>
                  <a:ext cx="138" cy="29"/>
                  <a:chOff x="2468" y="1332"/>
                  <a:chExt cx="310" cy="60"/>
                </a:xfrm>
              </p:grpSpPr>
              <p:sp>
                <p:nvSpPr>
                  <p:cNvPr id="7787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787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510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510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91"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63" name="Group 93"/>
            <p:cNvGrpSpPr>
              <a:grpSpLocks/>
            </p:cNvGrpSpPr>
            <p:nvPr/>
          </p:nvGrpSpPr>
          <p:grpSpPr bwMode="auto">
            <a:xfrm>
              <a:off x="1483360" y="5313680"/>
              <a:ext cx="701043" cy="517588"/>
              <a:chOff x="1046480" y="3962400"/>
              <a:chExt cx="1026163" cy="761428"/>
            </a:xfrm>
          </p:grpSpPr>
          <p:sp>
            <p:nvSpPr>
              <p:cNvPr id="95"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65" name="Group 49"/>
              <p:cNvGrpSpPr>
                <a:grpSpLocks/>
              </p:cNvGrpSpPr>
              <p:nvPr/>
            </p:nvGrpSpPr>
            <p:grpSpPr bwMode="auto">
              <a:xfrm>
                <a:off x="1046480" y="3962400"/>
                <a:ext cx="936071" cy="761428"/>
                <a:chOff x="-44" y="1473"/>
                <a:chExt cx="981" cy="1105"/>
              </a:xfrm>
            </p:grpSpPr>
            <p:pic>
              <p:nvPicPr>
                <p:cNvPr id="7786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7"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Tree>
    <p:extLst>
      <p:ext uri="{BB962C8B-B14F-4D97-AF65-F5344CB8AC3E}">
        <p14:creationId xmlns:p14="http://schemas.microsoft.com/office/powerpoint/2010/main" val="31810866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94"/>
          <p:cNvGrpSpPr>
            <a:grpSpLocks/>
          </p:cNvGrpSpPr>
          <p:nvPr/>
        </p:nvGrpSpPr>
        <p:grpSpPr bwMode="auto">
          <a:xfrm>
            <a:off x="946151" y="3962400"/>
            <a:ext cx="10520217" cy="2351862"/>
            <a:chOff x="709613" y="3962400"/>
            <a:chExt cx="7890163" cy="2351862"/>
          </a:xfrm>
        </p:grpSpPr>
        <p:grpSp>
          <p:nvGrpSpPr>
            <p:cNvPr id="78888" name="Group 95"/>
            <p:cNvGrpSpPr>
              <a:grpSpLocks/>
            </p:cNvGrpSpPr>
            <p:nvPr/>
          </p:nvGrpSpPr>
          <p:grpSpPr bwMode="auto">
            <a:xfrm>
              <a:off x="6979920" y="5354320"/>
              <a:ext cx="711200" cy="601028"/>
              <a:chOff x="7179310" y="4033520"/>
              <a:chExt cx="1009650" cy="855028"/>
            </a:xfrm>
          </p:grpSpPr>
          <p:grpSp>
            <p:nvGrpSpPr>
              <p:cNvPr id="78947" name="Group 44"/>
              <p:cNvGrpSpPr>
                <a:grpSpLocks/>
              </p:cNvGrpSpPr>
              <p:nvPr/>
            </p:nvGrpSpPr>
            <p:grpSpPr bwMode="auto">
              <a:xfrm>
                <a:off x="7179310" y="4033520"/>
                <a:ext cx="1009650" cy="855028"/>
                <a:chOff x="-44" y="1473"/>
                <a:chExt cx="981" cy="1105"/>
              </a:xfrm>
            </p:grpSpPr>
            <p:pic>
              <p:nvPicPr>
                <p:cNvPr id="7894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50"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6"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889" name="Group 96"/>
            <p:cNvGrpSpPr>
              <a:grpSpLocks/>
            </p:cNvGrpSpPr>
            <p:nvPr/>
          </p:nvGrpSpPr>
          <p:grpSpPr bwMode="auto">
            <a:xfrm>
              <a:off x="1046480" y="3962400"/>
              <a:ext cx="1026163" cy="761428"/>
              <a:chOff x="1046480" y="3962400"/>
              <a:chExt cx="1026163" cy="761428"/>
            </a:xfrm>
          </p:grpSpPr>
          <p:sp>
            <p:nvSpPr>
              <p:cNvPr id="151"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44" name="Group 49"/>
              <p:cNvGrpSpPr>
                <a:grpSpLocks/>
              </p:cNvGrpSpPr>
              <p:nvPr/>
            </p:nvGrpSpPr>
            <p:grpSpPr bwMode="auto">
              <a:xfrm>
                <a:off x="1046480" y="3962400"/>
                <a:ext cx="936071" cy="761428"/>
                <a:chOff x="-44" y="1473"/>
                <a:chExt cx="981" cy="1105"/>
              </a:xfrm>
            </p:grpSpPr>
            <p:pic>
              <p:nvPicPr>
                <p:cNvPr id="78945"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46"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8890"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6123"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6124"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78893" name="Group 23"/>
            <p:cNvGrpSpPr>
              <a:grpSpLocks/>
            </p:cNvGrpSpPr>
            <p:nvPr/>
          </p:nvGrpSpPr>
          <p:grpSpPr bwMode="auto">
            <a:xfrm>
              <a:off x="3044824" y="5794379"/>
              <a:ext cx="1168400" cy="450851"/>
              <a:chOff x="1934" y="2405"/>
              <a:chExt cx="736" cy="284"/>
            </a:xfrm>
          </p:grpSpPr>
          <p:sp>
            <p:nvSpPr>
              <p:cNvPr id="46173"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6174"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E6-E9-00-17-BB-4B</a:t>
                </a:r>
              </a:p>
            </p:txBody>
          </p:sp>
        </p:grpSp>
        <p:sp>
          <p:nvSpPr>
            <p:cNvPr id="46126"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6127"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6128"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111.111.111.111</a:t>
              </a:r>
            </a:p>
          </p:txBody>
        </p:sp>
        <p:sp>
          <p:nvSpPr>
            <p:cNvPr id="46129"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74-29-9C-E8-FF-55</a:t>
              </a:r>
            </a:p>
          </p:txBody>
        </p:sp>
        <p:sp>
          <p:nvSpPr>
            <p:cNvPr id="78898"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6131"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2"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3"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4"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5"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6"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7"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4"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6139"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78908" name="Group 63"/>
            <p:cNvGrpSpPr>
              <a:grpSpLocks/>
            </p:cNvGrpSpPr>
            <p:nvPr/>
          </p:nvGrpSpPr>
          <p:grpSpPr bwMode="auto">
            <a:xfrm>
              <a:off x="7372353" y="4845050"/>
              <a:ext cx="1179513" cy="463550"/>
              <a:chOff x="4351" y="2786"/>
              <a:chExt cx="743" cy="292"/>
            </a:xfrm>
          </p:grpSpPr>
          <p:sp>
            <p:nvSpPr>
              <p:cNvPr id="46171"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222.222.222.222</a:t>
                </a:r>
              </a:p>
            </p:txBody>
          </p:sp>
          <p:sp>
            <p:nvSpPr>
              <p:cNvPr id="46172"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6141"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2"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3"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6144"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6145"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6"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8915"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24"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78917" name="Group 124"/>
            <p:cNvGrpSpPr>
              <a:grpSpLocks/>
            </p:cNvGrpSpPr>
            <p:nvPr/>
          </p:nvGrpSpPr>
          <p:grpSpPr bwMode="auto">
            <a:xfrm>
              <a:off x="7179310" y="4033520"/>
              <a:ext cx="1009650" cy="855028"/>
              <a:chOff x="7179310" y="4033520"/>
              <a:chExt cx="1009650" cy="855028"/>
            </a:xfrm>
          </p:grpSpPr>
          <p:grpSp>
            <p:nvGrpSpPr>
              <p:cNvPr id="78935" name="Group 44"/>
              <p:cNvGrpSpPr>
                <a:grpSpLocks/>
              </p:cNvGrpSpPr>
              <p:nvPr/>
            </p:nvGrpSpPr>
            <p:grpSpPr bwMode="auto">
              <a:xfrm>
                <a:off x="7179310" y="4033520"/>
                <a:ext cx="1009650" cy="855028"/>
                <a:chOff x="-44" y="1473"/>
                <a:chExt cx="981" cy="1105"/>
              </a:xfrm>
            </p:grpSpPr>
            <p:pic>
              <p:nvPicPr>
                <p:cNvPr id="7893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38"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4"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918" name="Group 125"/>
            <p:cNvGrpSpPr>
              <a:grpSpLocks/>
            </p:cNvGrpSpPr>
            <p:nvPr/>
          </p:nvGrpSpPr>
          <p:grpSpPr bwMode="auto">
            <a:xfrm>
              <a:off x="3757931" y="4714240"/>
              <a:ext cx="1291589" cy="426719"/>
              <a:chOff x="4011931" y="3379152"/>
              <a:chExt cx="1262062" cy="390207"/>
            </a:xfrm>
          </p:grpSpPr>
          <p:sp>
            <p:nvSpPr>
              <p:cNvPr id="132"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25" name="Group 1185"/>
              <p:cNvGrpSpPr>
                <a:grpSpLocks/>
              </p:cNvGrpSpPr>
              <p:nvPr/>
            </p:nvGrpSpPr>
            <p:grpSpPr bwMode="auto">
              <a:xfrm>
                <a:off x="4197985" y="3379152"/>
                <a:ext cx="892175" cy="390207"/>
                <a:chOff x="4650" y="1129"/>
                <a:chExt cx="246" cy="95"/>
              </a:xfrm>
            </p:grpSpPr>
            <p:sp>
              <p:nvSpPr>
                <p:cNvPr id="789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89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89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78930" name="Group 1189"/>
                <p:cNvGrpSpPr>
                  <a:grpSpLocks/>
                </p:cNvGrpSpPr>
                <p:nvPr/>
              </p:nvGrpSpPr>
              <p:grpSpPr bwMode="auto">
                <a:xfrm>
                  <a:off x="4699" y="1145"/>
                  <a:ext cx="138" cy="29"/>
                  <a:chOff x="2468" y="1332"/>
                  <a:chExt cx="310" cy="60"/>
                </a:xfrm>
              </p:grpSpPr>
              <p:sp>
                <p:nvSpPr>
                  <p:cNvPr id="78933"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8934"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6163"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6164"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34"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919" name="Group 126"/>
            <p:cNvGrpSpPr>
              <a:grpSpLocks/>
            </p:cNvGrpSpPr>
            <p:nvPr/>
          </p:nvGrpSpPr>
          <p:grpSpPr bwMode="auto">
            <a:xfrm>
              <a:off x="1483360" y="5313680"/>
              <a:ext cx="701043" cy="517588"/>
              <a:chOff x="1046480" y="3962400"/>
              <a:chExt cx="1026163" cy="761428"/>
            </a:xfrm>
          </p:grpSpPr>
          <p:sp>
            <p:nvSpPr>
              <p:cNvPr id="128"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21" name="Group 49"/>
              <p:cNvGrpSpPr>
                <a:grpSpLocks/>
              </p:cNvGrpSpPr>
              <p:nvPr/>
            </p:nvGrpSpPr>
            <p:grpSpPr bwMode="auto">
              <a:xfrm>
                <a:off x="1046480" y="3962400"/>
                <a:ext cx="936071" cy="761428"/>
                <a:chOff x="-44" y="1473"/>
                <a:chExt cx="981" cy="1105"/>
              </a:xfrm>
            </p:grpSpPr>
            <p:pic>
              <p:nvPicPr>
                <p:cNvPr id="7892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23"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6083"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6084"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DA95681-9D51-43D7-9371-36DF8271CBFE}"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87</a:t>
            </a:fld>
            <a:endParaRPr lang="en-US" altLang="zh-CN" sz="1200">
              <a:solidFill>
                <a:prstClr val="black"/>
              </a:solidFill>
              <a:latin typeface="Arial" pitchFamily="34" charset="0"/>
              <a:ea typeface="ＭＳ Ｐゴシック" pitchFamily="34" charset="-128"/>
            </a:endParaRPr>
          </a:p>
        </p:txBody>
      </p:sp>
      <p:sp>
        <p:nvSpPr>
          <p:cNvPr id="14342" name="Rectangle 3"/>
          <p:cNvSpPr>
            <a:spLocks noGrp="1" noChangeArrowheads="1"/>
          </p:cNvSpPr>
          <p:nvPr>
            <p:ph type="title" idx="4294967295"/>
          </p:nvPr>
        </p:nvSpPr>
        <p:spPr>
          <a:xfrm>
            <a:off x="0" y="217488"/>
            <a:ext cx="12087225" cy="1143000"/>
          </a:xfrm>
          <a:prstGeom prst="rect">
            <a:avLst/>
          </a:prstGeom>
        </p:spPr>
        <p:txBody>
          <a:bodyPr/>
          <a:lstStyle/>
          <a:p>
            <a:pPr algn="ctr"/>
            <a:r>
              <a:rPr lang="zh-CN" altLang="en-US" dirty="0">
                <a:latin typeface="宋体" pitchFamily="2" charset="-122"/>
              </a:rPr>
              <a:t>发送数据报到子网以外</a:t>
            </a:r>
            <a:endParaRPr lang="en-US" altLang="zh-CN" dirty="0">
              <a:ea typeface="ＭＳ Ｐゴシック" pitchFamily="34" charset="-128"/>
            </a:endParaRPr>
          </a:p>
        </p:txBody>
      </p:sp>
      <p:sp>
        <p:nvSpPr>
          <p:cNvPr id="712857" name="AutoShape 153"/>
          <p:cNvSpPr>
            <a:spLocks noChangeArrowheads="1"/>
          </p:cNvSpPr>
          <p:nvPr/>
        </p:nvSpPr>
        <p:spPr bwMode="auto">
          <a:xfrm>
            <a:off x="3183467" y="3086101"/>
            <a:ext cx="419100"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12834" name="Group 130"/>
          <p:cNvGrpSpPr>
            <a:grpSpLocks/>
          </p:cNvGrpSpPr>
          <p:nvPr/>
        </p:nvGrpSpPr>
        <p:grpSpPr bwMode="auto">
          <a:xfrm>
            <a:off x="713318" y="2686050"/>
            <a:ext cx="1301749" cy="1460500"/>
            <a:chOff x="337" y="1692"/>
            <a:chExt cx="615" cy="920"/>
          </a:xfrm>
        </p:grpSpPr>
        <p:sp>
          <p:nvSpPr>
            <p:cNvPr id="78881" name="Freeform 65"/>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6114" name="Rectangle 67"/>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15" name="Text Box 68"/>
            <p:cNvSpPr txBox="1">
              <a:spLocks noChangeArrowheads="1"/>
            </p:cNvSpPr>
            <p:nvPr/>
          </p:nvSpPr>
          <p:spPr bwMode="auto">
            <a:xfrm>
              <a:off x="454" y="1692"/>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6116" name="Line 6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7" name="Line 7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8" name="Line 7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9" name="Line 72"/>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12855" name="Group 151"/>
          <p:cNvGrpSpPr>
            <a:grpSpLocks/>
          </p:cNvGrpSpPr>
          <p:nvPr/>
        </p:nvGrpSpPr>
        <p:grpSpPr bwMode="auto">
          <a:xfrm>
            <a:off x="2525184" y="2643188"/>
            <a:ext cx="2027766" cy="760412"/>
            <a:chOff x="1197" y="1665"/>
            <a:chExt cx="958" cy="479"/>
          </a:xfrm>
        </p:grpSpPr>
        <p:grpSp>
          <p:nvGrpSpPr>
            <p:cNvPr id="78876" name="Group 150"/>
            <p:cNvGrpSpPr>
              <a:grpSpLocks/>
            </p:cNvGrpSpPr>
            <p:nvPr/>
          </p:nvGrpSpPr>
          <p:grpSpPr bwMode="auto">
            <a:xfrm>
              <a:off x="1231" y="1990"/>
              <a:ext cx="691" cy="154"/>
              <a:chOff x="1231" y="1990"/>
              <a:chExt cx="691" cy="154"/>
            </a:xfrm>
          </p:grpSpPr>
          <p:sp>
            <p:nvSpPr>
              <p:cNvPr id="46110" name="Rectangle 12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11" name="Line 124"/>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2" name="Line 125"/>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6109" name="Text Box 126"/>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712845" name="Group 141"/>
          <p:cNvGrpSpPr>
            <a:grpSpLocks/>
          </p:cNvGrpSpPr>
          <p:nvPr/>
        </p:nvGrpSpPr>
        <p:grpSpPr bwMode="auto">
          <a:xfrm>
            <a:off x="2702984" y="2903538"/>
            <a:ext cx="194733" cy="385762"/>
            <a:chOff x="1272" y="1762"/>
            <a:chExt cx="92" cy="243"/>
          </a:xfrm>
        </p:grpSpPr>
        <p:sp>
          <p:nvSpPr>
            <p:cNvPr id="46106" name="Line 127"/>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7" name="Line 128"/>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712847" name="Rectangle 143"/>
          <p:cNvSpPr>
            <a:spLocks noChangeArrowheads="1"/>
          </p:cNvSpPr>
          <p:nvPr/>
        </p:nvSpPr>
        <p:spPr bwMode="auto">
          <a:xfrm>
            <a:off x="1099476" y="1069644"/>
            <a:ext cx="10363200" cy="98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主机</a:t>
            </a:r>
            <a:r>
              <a:rPr lang="en-US" altLang="zh-CN" sz="2400" dirty="0">
                <a:solidFill>
                  <a:prstClr val="black"/>
                </a:solidFill>
                <a:latin typeface="Microsoft YaHei"/>
              </a:rPr>
              <a:t>A</a:t>
            </a:r>
            <a:r>
              <a:rPr lang="zh-CN" altLang="en-US" sz="2400" dirty="0">
                <a:solidFill>
                  <a:prstClr val="black"/>
                </a:solidFill>
                <a:latin typeface="Microsoft YaHei"/>
              </a:rPr>
              <a:t>构建</a:t>
            </a:r>
            <a:r>
              <a:rPr lang="en-US" altLang="zh-CN" sz="2400" dirty="0">
                <a:solidFill>
                  <a:prstClr val="black"/>
                </a:solidFill>
                <a:latin typeface="Microsoft YaHei"/>
              </a:rPr>
              <a:t>IP</a:t>
            </a:r>
            <a:r>
              <a:rPr lang="zh-CN" altLang="en-US" sz="2400" dirty="0">
                <a:solidFill>
                  <a:prstClr val="black"/>
                </a:solidFill>
                <a:latin typeface="Microsoft YaHei"/>
              </a:rPr>
              <a:t>数据报，源地址是</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地址，目的地址是</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主机</a:t>
            </a:r>
            <a:r>
              <a:rPr lang="en-US" altLang="zh-CN" sz="2400" dirty="0">
                <a:solidFill>
                  <a:prstClr val="black"/>
                </a:solidFill>
                <a:latin typeface="Microsoft YaHei"/>
              </a:rPr>
              <a:t>A</a:t>
            </a:r>
            <a:r>
              <a:rPr lang="zh-CN" altLang="en-US" sz="2400" dirty="0">
                <a:solidFill>
                  <a:prstClr val="black"/>
                </a:solidFill>
                <a:latin typeface="Microsoft YaHei"/>
              </a:rPr>
              <a:t>构建链路层数据帧，目的</a:t>
            </a:r>
            <a:r>
              <a:rPr lang="en-US" altLang="zh-CN" sz="2400" dirty="0">
                <a:solidFill>
                  <a:prstClr val="black"/>
                </a:solidFill>
                <a:latin typeface="Microsoft YaHei"/>
              </a:rPr>
              <a:t>MAC</a:t>
            </a:r>
            <a:r>
              <a:rPr lang="zh-CN" altLang="en-US" sz="2400" dirty="0">
                <a:solidFill>
                  <a:prstClr val="black"/>
                </a:solidFill>
                <a:latin typeface="Microsoft YaHei"/>
              </a:rPr>
              <a:t>地址是路由器左边端口的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altLang="zh-CN" sz="2400" dirty="0">
              <a:solidFill>
                <a:prstClr val="black"/>
              </a:solidFill>
              <a:latin typeface="Microsoft YaHei"/>
            </a:endParaRPr>
          </a:p>
        </p:txBody>
      </p:sp>
      <p:grpSp>
        <p:nvGrpSpPr>
          <p:cNvPr id="712856" name="Group 152"/>
          <p:cNvGrpSpPr>
            <a:grpSpLocks/>
          </p:cNvGrpSpPr>
          <p:nvPr/>
        </p:nvGrpSpPr>
        <p:grpSpPr bwMode="auto">
          <a:xfrm>
            <a:off x="1970617" y="2244725"/>
            <a:ext cx="2440516" cy="1519238"/>
            <a:chOff x="931" y="1414"/>
            <a:chExt cx="1153" cy="957"/>
          </a:xfrm>
        </p:grpSpPr>
        <p:sp>
          <p:nvSpPr>
            <p:cNvPr id="46094" name="Text Box 135"/>
            <p:cNvSpPr txBox="1">
              <a:spLocks noChangeArrowheads="1"/>
            </p:cNvSpPr>
            <p:nvPr/>
          </p:nvSpPr>
          <p:spPr bwMode="auto">
            <a:xfrm>
              <a:off x="931" y="1414"/>
              <a:ext cx="11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MAC src: 74-29-9C-E8-FF-55</a:t>
              </a:r>
            </a:p>
            <a:p>
              <a:pPr>
                <a:defRPr/>
              </a:pPr>
              <a:r>
                <a:rPr lang="en-US" sz="1200" i="0">
                  <a:solidFill>
                    <a:prstClr val="black"/>
                  </a:solidFill>
                  <a:latin typeface="Arial" charset="0"/>
                </a:rPr>
                <a:t>   MAC dest: </a:t>
              </a:r>
              <a:r>
                <a:rPr lang="en-US" sz="1200" i="0">
                  <a:solidFill>
                    <a:srgbClr val="FF0000"/>
                  </a:solidFill>
                  <a:latin typeface="Arial" charset="0"/>
                </a:rPr>
                <a:t>E6-E9-00-17-BB-4B</a:t>
              </a:r>
            </a:p>
          </p:txBody>
        </p:sp>
        <p:grpSp>
          <p:nvGrpSpPr>
            <p:cNvPr id="78863" name="Group 145"/>
            <p:cNvGrpSpPr>
              <a:grpSpLocks/>
            </p:cNvGrpSpPr>
            <p:nvPr/>
          </p:nvGrpSpPr>
          <p:grpSpPr bwMode="auto">
            <a:xfrm>
              <a:off x="981" y="2182"/>
              <a:ext cx="1049" cy="189"/>
              <a:chOff x="2829" y="2040"/>
              <a:chExt cx="1049" cy="189"/>
            </a:xfrm>
          </p:grpSpPr>
          <p:sp>
            <p:nvSpPr>
              <p:cNvPr id="46100" name="Rectangle 138"/>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01" name="Rectangle 13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02" name="Line 13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3" name="Line 13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4" name="Line 139"/>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5" name="Line 140"/>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6096" name="Line 146"/>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7" name="Line 147"/>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8" name="Line 148"/>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9" name="Line 149"/>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196682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12834"/>
                                        </p:tgtEl>
                                        <p:attrNameLst>
                                          <p:attrName>style.visibility</p:attrName>
                                        </p:attrNameLst>
                                      </p:cBhvr>
                                      <p:to>
                                        <p:strVal val="visible"/>
                                      </p:to>
                                    </p:set>
                                    <p:animEffect transition="in" filter="wipe(down)">
                                      <p:cBhvr>
                                        <p:cTn id="7" dur="500"/>
                                        <p:tgtEl>
                                          <p:spTgt spid="71283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12845"/>
                                        </p:tgtEl>
                                        <p:attrNameLst>
                                          <p:attrName>style.visibility</p:attrName>
                                        </p:attrNameLst>
                                      </p:cBhvr>
                                      <p:to>
                                        <p:strVal val="visible"/>
                                      </p:to>
                                    </p:set>
                                    <p:animEffect transition="in" filter="dissolve">
                                      <p:cBhvr>
                                        <p:cTn id="11" dur="500"/>
                                        <p:tgtEl>
                                          <p:spTgt spid="71284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12847"/>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712855"/>
                                        </p:tgtEl>
                                        <p:attrNameLst>
                                          <p:attrName>style.visibility</p:attrName>
                                        </p:attrNameLst>
                                      </p:cBhvr>
                                      <p:to>
                                        <p:strVal val="visible"/>
                                      </p:to>
                                    </p:set>
                                    <p:animEffect transition="in" filter="dissolve">
                                      <p:cBhvr>
                                        <p:cTn id="16" dur="500"/>
                                        <p:tgtEl>
                                          <p:spTgt spid="7128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2857"/>
                                        </p:tgtEl>
                                        <p:attrNameLst>
                                          <p:attrName>style.visibility</p:attrName>
                                        </p:attrNameLst>
                                      </p:cBhvr>
                                      <p:to>
                                        <p:strVal val="visible"/>
                                      </p:to>
                                    </p:set>
                                    <p:animEffect transition="in" filter="wipe(up)">
                                      <p:cBhvr>
                                        <p:cTn id="21" dur="1000"/>
                                        <p:tgtEl>
                                          <p:spTgt spid="712857"/>
                                        </p:tgtEl>
                                      </p:cBhvr>
                                    </p:animEffect>
                                  </p:childTnLst>
                                </p:cTn>
                              </p:par>
                              <p:par>
                                <p:cTn id="22" presetID="9" presetClass="exit" presetSubtype="0" fill="hold" nodeType="withEffect">
                                  <p:stCondLst>
                                    <p:cond delay="0"/>
                                  </p:stCondLst>
                                  <p:childTnLst>
                                    <p:animEffect transition="out" filter="dissolve">
                                      <p:cBhvr>
                                        <p:cTn id="23" dur="500"/>
                                        <p:tgtEl>
                                          <p:spTgt spid="712845"/>
                                        </p:tgtEl>
                                      </p:cBhvr>
                                    </p:animEffect>
                                    <p:set>
                                      <p:cBhvr>
                                        <p:cTn id="24" dur="1" fill="hold">
                                          <p:stCondLst>
                                            <p:cond delay="499"/>
                                          </p:stCondLst>
                                        </p:cTn>
                                        <p:tgtEl>
                                          <p:spTgt spid="712845"/>
                                        </p:tgtEl>
                                        <p:attrNameLst>
                                          <p:attrName>style.visibility</p:attrName>
                                        </p:attrNameLst>
                                      </p:cBhvr>
                                      <p:to>
                                        <p:strVal val="hidden"/>
                                      </p:to>
                                    </p:set>
                                  </p:childTnLst>
                                </p:cTn>
                              </p:par>
                              <p:par>
                                <p:cTn id="25" presetID="9" presetClass="entr" presetSubtype="0" fill="hold" nodeType="withEffect">
                                  <p:stCondLst>
                                    <p:cond delay="0"/>
                                  </p:stCondLst>
                                  <p:childTnLst>
                                    <p:set>
                                      <p:cBhvr>
                                        <p:cTn id="26" dur="1" fill="hold">
                                          <p:stCondLst>
                                            <p:cond delay="0"/>
                                          </p:stCondLst>
                                        </p:cTn>
                                        <p:tgtEl>
                                          <p:spTgt spid="712856"/>
                                        </p:tgtEl>
                                        <p:attrNameLst>
                                          <p:attrName>style.visibility</p:attrName>
                                        </p:attrNameLst>
                                      </p:cBhvr>
                                      <p:to>
                                        <p:strVal val="visible"/>
                                      </p:to>
                                    </p:set>
                                    <p:animEffect transition="in" filter="dissolve">
                                      <p:cBhvr>
                                        <p:cTn id="27" dur="500"/>
                                        <p:tgtEl>
                                          <p:spTgt spid="712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57" grpId="0" animBg="1"/>
      <p:bldP spid="71284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163"/>
          <p:cNvGrpSpPr>
            <a:grpSpLocks/>
          </p:cNvGrpSpPr>
          <p:nvPr/>
        </p:nvGrpSpPr>
        <p:grpSpPr bwMode="auto">
          <a:xfrm>
            <a:off x="946151" y="3962400"/>
            <a:ext cx="10520217" cy="2351862"/>
            <a:chOff x="709613" y="3962400"/>
            <a:chExt cx="7890163" cy="2351862"/>
          </a:xfrm>
        </p:grpSpPr>
        <p:grpSp>
          <p:nvGrpSpPr>
            <p:cNvPr id="79917" name="Group 164"/>
            <p:cNvGrpSpPr>
              <a:grpSpLocks/>
            </p:cNvGrpSpPr>
            <p:nvPr/>
          </p:nvGrpSpPr>
          <p:grpSpPr bwMode="auto">
            <a:xfrm>
              <a:off x="6979920" y="5354320"/>
              <a:ext cx="711200" cy="601028"/>
              <a:chOff x="7179310" y="4033520"/>
              <a:chExt cx="1009650" cy="855028"/>
            </a:xfrm>
          </p:grpSpPr>
          <p:grpSp>
            <p:nvGrpSpPr>
              <p:cNvPr id="79976" name="Group 44"/>
              <p:cNvGrpSpPr>
                <a:grpSpLocks/>
              </p:cNvGrpSpPr>
              <p:nvPr/>
            </p:nvGrpSpPr>
            <p:grpSpPr bwMode="auto">
              <a:xfrm>
                <a:off x="7179310" y="4033520"/>
                <a:ext cx="1009650" cy="855028"/>
                <a:chOff x="-44" y="1473"/>
                <a:chExt cx="981" cy="1105"/>
              </a:xfrm>
            </p:grpSpPr>
            <p:pic>
              <p:nvPicPr>
                <p:cNvPr id="7997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79"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25"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9918" name="Group 165"/>
            <p:cNvGrpSpPr>
              <a:grpSpLocks/>
            </p:cNvGrpSpPr>
            <p:nvPr/>
          </p:nvGrpSpPr>
          <p:grpSpPr bwMode="auto">
            <a:xfrm>
              <a:off x="1046480" y="3962400"/>
              <a:ext cx="1026163" cy="761428"/>
              <a:chOff x="1046480" y="3962400"/>
              <a:chExt cx="1026163" cy="761428"/>
            </a:xfrm>
          </p:grpSpPr>
          <p:sp>
            <p:nvSpPr>
              <p:cNvPr id="220"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9973" name="Group 49"/>
              <p:cNvGrpSpPr>
                <a:grpSpLocks/>
              </p:cNvGrpSpPr>
              <p:nvPr/>
            </p:nvGrpSpPr>
            <p:grpSpPr bwMode="auto">
              <a:xfrm>
                <a:off x="1046480" y="3962400"/>
                <a:ext cx="936071" cy="761428"/>
                <a:chOff x="-44" y="1473"/>
                <a:chExt cx="981" cy="1105"/>
              </a:xfrm>
            </p:grpSpPr>
            <p:pic>
              <p:nvPicPr>
                <p:cNvPr id="7997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75"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9919"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7152"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7153"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79922" name="Group 23"/>
            <p:cNvGrpSpPr>
              <a:grpSpLocks/>
            </p:cNvGrpSpPr>
            <p:nvPr/>
          </p:nvGrpSpPr>
          <p:grpSpPr bwMode="auto">
            <a:xfrm>
              <a:off x="3044824" y="5794379"/>
              <a:ext cx="1168400" cy="450851"/>
              <a:chOff x="1934" y="2405"/>
              <a:chExt cx="736" cy="284"/>
            </a:xfrm>
          </p:grpSpPr>
          <p:sp>
            <p:nvSpPr>
              <p:cNvPr id="47202"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7203"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7155"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7156"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7157"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7158"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79927"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60"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1"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2"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3"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4"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66"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83"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7168"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79937" name="Group 63"/>
            <p:cNvGrpSpPr>
              <a:grpSpLocks/>
            </p:cNvGrpSpPr>
            <p:nvPr/>
          </p:nvGrpSpPr>
          <p:grpSpPr bwMode="auto">
            <a:xfrm>
              <a:off x="7372353" y="4845050"/>
              <a:ext cx="1179513" cy="463550"/>
              <a:chOff x="4351" y="2786"/>
              <a:chExt cx="743" cy="292"/>
            </a:xfrm>
          </p:grpSpPr>
          <p:sp>
            <p:nvSpPr>
              <p:cNvPr id="47200"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7201"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7170"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71"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72"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7173"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7174"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7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9944"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93"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79946" name="Group 193"/>
            <p:cNvGrpSpPr>
              <a:grpSpLocks/>
            </p:cNvGrpSpPr>
            <p:nvPr/>
          </p:nvGrpSpPr>
          <p:grpSpPr bwMode="auto">
            <a:xfrm>
              <a:off x="7179310" y="4033520"/>
              <a:ext cx="1009650" cy="855028"/>
              <a:chOff x="7179310" y="4033520"/>
              <a:chExt cx="1009650" cy="855028"/>
            </a:xfrm>
          </p:grpSpPr>
          <p:grpSp>
            <p:nvGrpSpPr>
              <p:cNvPr id="79964" name="Group 44"/>
              <p:cNvGrpSpPr>
                <a:grpSpLocks/>
              </p:cNvGrpSpPr>
              <p:nvPr/>
            </p:nvGrpSpPr>
            <p:grpSpPr bwMode="auto">
              <a:xfrm>
                <a:off x="7179310" y="4033520"/>
                <a:ext cx="1009650" cy="855028"/>
                <a:chOff x="-44" y="1473"/>
                <a:chExt cx="981" cy="1105"/>
              </a:xfrm>
            </p:grpSpPr>
            <p:pic>
              <p:nvPicPr>
                <p:cNvPr id="7996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67"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13"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9947" name="Group 194"/>
            <p:cNvGrpSpPr>
              <a:grpSpLocks/>
            </p:cNvGrpSpPr>
            <p:nvPr/>
          </p:nvGrpSpPr>
          <p:grpSpPr bwMode="auto">
            <a:xfrm>
              <a:off x="3757931" y="4714240"/>
              <a:ext cx="1291589" cy="426719"/>
              <a:chOff x="4011931" y="3379152"/>
              <a:chExt cx="1262062" cy="390207"/>
            </a:xfrm>
          </p:grpSpPr>
          <p:sp>
            <p:nvSpPr>
              <p:cNvPr id="201"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9954" name="Group 1185"/>
              <p:cNvGrpSpPr>
                <a:grpSpLocks/>
              </p:cNvGrpSpPr>
              <p:nvPr/>
            </p:nvGrpSpPr>
            <p:grpSpPr bwMode="auto">
              <a:xfrm>
                <a:off x="4197985" y="3379152"/>
                <a:ext cx="892175" cy="390207"/>
                <a:chOff x="4650" y="1129"/>
                <a:chExt cx="246" cy="95"/>
              </a:xfrm>
            </p:grpSpPr>
            <p:sp>
              <p:nvSpPr>
                <p:cNvPr id="799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99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99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79959" name="Group 1189"/>
                <p:cNvGrpSpPr>
                  <a:grpSpLocks/>
                </p:cNvGrpSpPr>
                <p:nvPr/>
              </p:nvGrpSpPr>
              <p:grpSpPr bwMode="auto">
                <a:xfrm>
                  <a:off x="4699" y="1145"/>
                  <a:ext cx="138" cy="29"/>
                  <a:chOff x="2468" y="1332"/>
                  <a:chExt cx="310" cy="60"/>
                </a:xfrm>
              </p:grpSpPr>
              <p:sp>
                <p:nvSpPr>
                  <p:cNvPr id="79962"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9963"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719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719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203"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9948" name="Group 195"/>
            <p:cNvGrpSpPr>
              <a:grpSpLocks/>
            </p:cNvGrpSpPr>
            <p:nvPr/>
          </p:nvGrpSpPr>
          <p:grpSpPr bwMode="auto">
            <a:xfrm>
              <a:off x="1483360" y="5313680"/>
              <a:ext cx="701043" cy="517588"/>
              <a:chOff x="1046480" y="3962400"/>
              <a:chExt cx="1026163" cy="761428"/>
            </a:xfrm>
          </p:grpSpPr>
          <p:sp>
            <p:nvSpPr>
              <p:cNvPr id="197"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9950" name="Group 49"/>
              <p:cNvGrpSpPr>
                <a:grpSpLocks/>
              </p:cNvGrpSpPr>
              <p:nvPr/>
            </p:nvGrpSpPr>
            <p:grpSpPr bwMode="auto">
              <a:xfrm>
                <a:off x="1046480" y="3962400"/>
                <a:ext cx="936071" cy="761428"/>
                <a:chOff x="-44" y="1473"/>
                <a:chExt cx="981" cy="1105"/>
              </a:xfrm>
            </p:grpSpPr>
            <p:pic>
              <p:nvPicPr>
                <p:cNvPr id="7995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52"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7107"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7108"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36F4EF3A-926C-48B4-BB27-89AC9117BBFA}"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88</a:t>
            </a:fld>
            <a:endParaRPr lang="en-US" altLang="zh-CN" sz="1200">
              <a:solidFill>
                <a:prstClr val="black"/>
              </a:solidFill>
              <a:latin typeface="Arial" pitchFamily="34" charset="0"/>
              <a:ea typeface="ＭＳ Ｐゴシック" pitchFamily="34" charset="-128"/>
            </a:endParaRPr>
          </a:p>
        </p:txBody>
      </p:sp>
      <p:sp>
        <p:nvSpPr>
          <p:cNvPr id="15365" name="Rectangle 3"/>
          <p:cNvSpPr>
            <a:spLocks noGrp="1" noChangeArrowheads="1"/>
          </p:cNvSpPr>
          <p:nvPr>
            <p:ph type="title" idx="4294967295"/>
          </p:nvPr>
        </p:nvSpPr>
        <p:spPr>
          <a:xfrm>
            <a:off x="0" y="221680"/>
            <a:ext cx="12192000" cy="1143000"/>
          </a:xfrm>
          <a:prstGeom prst="rect">
            <a:avLst/>
          </a:prstGeom>
        </p:spPr>
        <p:txBody>
          <a:bodyPr/>
          <a:lstStyle/>
          <a:p>
            <a:pPr algn="ctr"/>
            <a:r>
              <a:rPr lang="zh-CN" altLang="en-US" dirty="0">
                <a:latin typeface="宋体" pitchFamily="2" charset="-122"/>
              </a:rPr>
              <a:t>发送数据报到子网以外</a:t>
            </a:r>
            <a:endParaRPr lang="en-US" altLang="zh-CN" dirty="0">
              <a:ea typeface="ＭＳ Ｐゴシック" pitchFamily="34" charset="-128"/>
            </a:endParaRPr>
          </a:p>
        </p:txBody>
      </p:sp>
      <p:grpSp>
        <p:nvGrpSpPr>
          <p:cNvPr id="714811" name="Group 59"/>
          <p:cNvGrpSpPr>
            <a:grpSpLocks/>
          </p:cNvGrpSpPr>
          <p:nvPr/>
        </p:nvGrpSpPr>
        <p:grpSpPr bwMode="auto">
          <a:xfrm>
            <a:off x="713318" y="2686050"/>
            <a:ext cx="1301749" cy="1460500"/>
            <a:chOff x="337" y="1692"/>
            <a:chExt cx="615" cy="920"/>
          </a:xfrm>
        </p:grpSpPr>
        <p:sp>
          <p:nvSpPr>
            <p:cNvPr id="79910" name="Freeform 60"/>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43" name="Rectangle 61"/>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44" name="Text Box 62"/>
            <p:cNvSpPr txBox="1">
              <a:spLocks noChangeArrowheads="1"/>
            </p:cNvSpPr>
            <p:nvPr/>
          </p:nvSpPr>
          <p:spPr bwMode="auto">
            <a:xfrm>
              <a:off x="454" y="1692"/>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7145" name="Line 63"/>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6" name="Line 64"/>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7" name="Line 65"/>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8" name="Line 66"/>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7111" name="Rectangle 76"/>
          <p:cNvSpPr>
            <a:spLocks noChangeArrowheads="1"/>
          </p:cNvSpPr>
          <p:nvPr/>
        </p:nvSpPr>
        <p:spPr bwMode="auto">
          <a:xfrm>
            <a:off x="941917" y="1084264"/>
            <a:ext cx="103632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数据帧从主机</a:t>
            </a:r>
            <a:r>
              <a:rPr lang="en-US" altLang="zh-CN" sz="2400" dirty="0">
                <a:solidFill>
                  <a:prstClr val="black"/>
                </a:solidFill>
                <a:latin typeface="Microsoft YaHei"/>
              </a:rPr>
              <a:t>A</a:t>
            </a:r>
            <a:r>
              <a:rPr lang="zh-CN" altLang="en-US" sz="2400" dirty="0">
                <a:solidFill>
                  <a:prstClr val="black"/>
                </a:solidFill>
                <a:latin typeface="Microsoft YaHei"/>
              </a:rPr>
              <a:t>发送到路由器</a:t>
            </a:r>
            <a:r>
              <a:rPr lang="en-US" altLang="zh-CN" sz="2400" dirty="0">
                <a:solidFill>
                  <a:prstClr val="black"/>
                </a:solidFill>
                <a:latin typeface="Microsoft YaHei"/>
              </a:rPr>
              <a:t>R</a:t>
            </a: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altLang="zh-CN" sz="2400" dirty="0">
                <a:solidFill>
                  <a:prstClr val="black"/>
                </a:solidFill>
                <a:latin typeface="Microsoft YaHei"/>
              </a:rPr>
              <a:t>R</a:t>
            </a:r>
            <a:r>
              <a:rPr lang="zh-CN" altLang="en-US" sz="2400" dirty="0">
                <a:solidFill>
                  <a:prstClr val="black"/>
                </a:solidFill>
                <a:latin typeface="Microsoft YaHei"/>
              </a:rPr>
              <a:t>收到数据帧，抽取出数据报递交到</a:t>
            </a:r>
            <a:r>
              <a:rPr lang="en-US" altLang="zh-CN" sz="2400" dirty="0">
                <a:solidFill>
                  <a:prstClr val="black"/>
                </a:solidFill>
                <a:latin typeface="Microsoft YaHei"/>
              </a:rPr>
              <a:t>IP</a:t>
            </a:r>
            <a:r>
              <a:rPr lang="zh-CN" altLang="en-US" sz="2400" dirty="0">
                <a:solidFill>
                  <a:prstClr val="black"/>
                </a:solidFill>
                <a:latin typeface="Microsoft YaHei"/>
              </a:rPr>
              <a:t>层</a:t>
            </a:r>
            <a:endParaRPr lang="en-US" sz="2400" dirty="0">
              <a:solidFill>
                <a:prstClr val="black"/>
              </a:solidFill>
              <a:latin typeface="Microsoft YaHei"/>
            </a:endParaRPr>
          </a:p>
        </p:txBody>
      </p:sp>
      <p:grpSp>
        <p:nvGrpSpPr>
          <p:cNvPr id="714820" name="Group 68"/>
          <p:cNvGrpSpPr>
            <a:grpSpLocks/>
          </p:cNvGrpSpPr>
          <p:nvPr/>
        </p:nvGrpSpPr>
        <p:grpSpPr bwMode="auto">
          <a:xfrm>
            <a:off x="3617384" y="3265489"/>
            <a:ext cx="1462616" cy="244475"/>
            <a:chOff x="1231" y="1990"/>
            <a:chExt cx="691" cy="154"/>
          </a:xfrm>
        </p:grpSpPr>
        <p:sp>
          <p:nvSpPr>
            <p:cNvPr id="47139"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40"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41"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14852" name="Group 100"/>
          <p:cNvGrpSpPr>
            <a:grpSpLocks/>
          </p:cNvGrpSpPr>
          <p:nvPr/>
        </p:nvGrpSpPr>
        <p:grpSpPr bwMode="auto">
          <a:xfrm>
            <a:off x="5270500" y="2767013"/>
            <a:ext cx="1193800" cy="2038350"/>
            <a:chOff x="2823" y="1545"/>
            <a:chExt cx="564" cy="1284"/>
          </a:xfrm>
        </p:grpSpPr>
        <p:sp>
          <p:nvSpPr>
            <p:cNvPr id="79902" name="Freeform 93"/>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7135" name="Rectangle 94"/>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36" name="Text Box 95"/>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7137" name="Line 98"/>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8" name="Line 99"/>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14883" name="Group 131"/>
          <p:cNvGrpSpPr>
            <a:grpSpLocks/>
          </p:cNvGrpSpPr>
          <p:nvPr/>
        </p:nvGrpSpPr>
        <p:grpSpPr bwMode="auto">
          <a:xfrm>
            <a:off x="1970618" y="2244725"/>
            <a:ext cx="2582333" cy="1519238"/>
            <a:chOff x="931" y="1414"/>
            <a:chExt cx="1220" cy="957"/>
          </a:xfrm>
        </p:grpSpPr>
        <p:sp>
          <p:nvSpPr>
            <p:cNvPr id="47121" name="Text Box 79"/>
            <p:cNvSpPr txBox="1">
              <a:spLocks noChangeArrowheads="1"/>
            </p:cNvSpPr>
            <p:nvPr/>
          </p:nvSpPr>
          <p:spPr bwMode="auto">
            <a:xfrm>
              <a:off x="931" y="1414"/>
              <a:ext cx="11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MAC src: 74-29-9C-E8-FF-55</a:t>
              </a:r>
            </a:p>
            <a:p>
              <a:pPr>
                <a:defRPr/>
              </a:pPr>
              <a:r>
                <a:rPr lang="en-US" sz="1200" i="0">
                  <a:solidFill>
                    <a:prstClr val="black"/>
                  </a:solidFill>
                  <a:latin typeface="Arial" charset="0"/>
                </a:rPr>
                <a:t>   MAC dest: E6-E9-00-17-BB-4B</a:t>
              </a:r>
            </a:p>
          </p:txBody>
        </p:sp>
        <p:grpSp>
          <p:nvGrpSpPr>
            <p:cNvPr id="79890" name="Group 80"/>
            <p:cNvGrpSpPr>
              <a:grpSpLocks/>
            </p:cNvGrpSpPr>
            <p:nvPr/>
          </p:nvGrpSpPr>
          <p:grpSpPr bwMode="auto">
            <a:xfrm>
              <a:off x="981" y="2182"/>
              <a:ext cx="1049" cy="189"/>
              <a:chOff x="2829" y="2040"/>
              <a:chExt cx="1049" cy="189"/>
            </a:xfrm>
          </p:grpSpPr>
          <p:sp>
            <p:nvSpPr>
              <p:cNvPr id="47128"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29"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7130"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1"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2"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33"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7123"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4"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5"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6"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7" name="Text Box 130"/>
            <p:cNvSpPr txBox="1">
              <a:spLocks noChangeArrowheads="1"/>
            </p:cNvSpPr>
            <p:nvPr/>
          </p:nvSpPr>
          <p:spPr bwMode="auto">
            <a:xfrm>
              <a:off x="1193"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714898" name="Group 146"/>
          <p:cNvGrpSpPr>
            <a:grpSpLocks/>
          </p:cNvGrpSpPr>
          <p:nvPr/>
        </p:nvGrpSpPr>
        <p:grpSpPr bwMode="auto">
          <a:xfrm>
            <a:off x="3556001" y="2435225"/>
            <a:ext cx="2027767" cy="979488"/>
            <a:chOff x="4493" y="1480"/>
            <a:chExt cx="958" cy="617"/>
          </a:xfrm>
        </p:grpSpPr>
        <p:sp>
          <p:nvSpPr>
            <p:cNvPr id="47118" name="Line 143"/>
            <p:cNvSpPr>
              <a:spLocks noChangeShapeType="1"/>
            </p:cNvSpPr>
            <p:nvPr/>
          </p:nvSpPr>
          <p:spPr bwMode="auto">
            <a:xfrm flipH="1" flipV="1">
              <a:off x="4576" y="1627"/>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19" name="Line 144"/>
            <p:cNvSpPr>
              <a:spLocks noChangeShapeType="1"/>
            </p:cNvSpPr>
            <p:nvPr/>
          </p:nvSpPr>
          <p:spPr bwMode="auto">
            <a:xfrm>
              <a:off x="4668" y="1739"/>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7120" name="Text Box 145"/>
            <p:cNvSpPr txBox="1">
              <a:spLocks noChangeArrowheads="1"/>
            </p:cNvSpPr>
            <p:nvPr/>
          </p:nvSpPr>
          <p:spPr bwMode="auto">
            <a:xfrm>
              <a:off x="4493" y="1480"/>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spTree>
    <p:extLst>
      <p:ext uri="{BB962C8B-B14F-4D97-AF65-F5344CB8AC3E}">
        <p14:creationId xmlns:p14="http://schemas.microsoft.com/office/powerpoint/2010/main" val="207769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714852"/>
                                        </p:tgtEl>
                                        <p:attrNameLst>
                                          <p:attrName>style.visibility</p:attrName>
                                        </p:attrNameLst>
                                      </p:cBhvr>
                                      <p:to>
                                        <p:strVal val="visible"/>
                                      </p:to>
                                    </p:set>
                                    <p:animEffect transition="in" filter="wipe(down)">
                                      <p:cBhvr>
                                        <p:cTn id="7" dur="1000"/>
                                        <p:tgtEl>
                                          <p:spTgt spid="714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8.33333E-7 -2.96296E-6 L -8.33333E-7 0.13334 L 0.04045 0.16297 L 0.08629 0.16297 L 0.08524 0.01482 " pathEditMode="relative" rAng="0" ptsTypes="AAAAA">
                                      <p:cBhvr>
                                        <p:cTn id="11" dur="2000" fill="hold"/>
                                        <p:tgtEl>
                                          <p:spTgt spid="714883"/>
                                        </p:tgtEl>
                                        <p:attrNameLst>
                                          <p:attrName>ppt_x</p:attrName>
                                          <p:attrName>ppt_y</p:attrName>
                                        </p:attrNameLst>
                                      </p:cBhvr>
                                      <p:rCtr x="4306" y="8148"/>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xit" presetSubtype="0" fill="hold" nodeType="clickEffect">
                                  <p:stCondLst>
                                    <p:cond delay="0"/>
                                  </p:stCondLst>
                                  <p:childTnLst>
                                    <p:animEffect transition="out" filter="dissolve">
                                      <p:cBhvr>
                                        <p:cTn id="15" dur="500"/>
                                        <p:tgtEl>
                                          <p:spTgt spid="714811"/>
                                        </p:tgtEl>
                                      </p:cBhvr>
                                    </p:animEffect>
                                    <p:set>
                                      <p:cBhvr>
                                        <p:cTn id="16" dur="1" fill="hold">
                                          <p:stCondLst>
                                            <p:cond delay="499"/>
                                          </p:stCondLst>
                                        </p:cTn>
                                        <p:tgtEl>
                                          <p:spTgt spid="714811"/>
                                        </p:tgtEl>
                                        <p:attrNameLst>
                                          <p:attrName>style.visibility</p:attrName>
                                        </p:attrNameLst>
                                      </p:cBhvr>
                                      <p:to>
                                        <p:strVal val="hidden"/>
                                      </p:to>
                                    </p:se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714820"/>
                                        </p:tgtEl>
                                        <p:attrNameLst>
                                          <p:attrName>style.visibility</p:attrName>
                                        </p:attrNameLst>
                                      </p:cBhvr>
                                      <p:to>
                                        <p:strVal val="visible"/>
                                      </p:to>
                                    </p:set>
                                    <p:animEffect transition="in" filter="dissolve">
                                      <p:cBhvr>
                                        <p:cTn id="20" dur="500"/>
                                        <p:tgtEl>
                                          <p:spTgt spid="714820"/>
                                        </p:tgtEl>
                                      </p:cBhvr>
                                    </p:animEffect>
                                  </p:childTnLst>
                                </p:cTn>
                              </p:par>
                              <p:par>
                                <p:cTn id="21" presetID="9" presetClass="exit" presetSubtype="0" fill="hold" nodeType="withEffect">
                                  <p:stCondLst>
                                    <p:cond delay="0"/>
                                  </p:stCondLst>
                                  <p:childTnLst>
                                    <p:animEffect transition="out" filter="dissolve">
                                      <p:cBhvr>
                                        <p:cTn id="22" dur="500"/>
                                        <p:tgtEl>
                                          <p:spTgt spid="714883"/>
                                        </p:tgtEl>
                                      </p:cBhvr>
                                    </p:animEffect>
                                    <p:set>
                                      <p:cBhvr>
                                        <p:cTn id="23" dur="1" fill="hold">
                                          <p:stCondLst>
                                            <p:cond delay="499"/>
                                          </p:stCondLst>
                                        </p:cTn>
                                        <p:tgtEl>
                                          <p:spTgt spid="714883"/>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714898"/>
                                        </p:tgtEl>
                                        <p:attrNameLst>
                                          <p:attrName>style.visibility</p:attrName>
                                        </p:attrNameLst>
                                      </p:cBhvr>
                                      <p:to>
                                        <p:strVal val="visible"/>
                                      </p:to>
                                    </p:set>
                                    <p:animEffect transition="in" filter="dissolve">
                                      <p:cBhvr>
                                        <p:cTn id="26" dur="500"/>
                                        <p:tgtEl>
                                          <p:spTgt spid="714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100"/>
          <p:cNvGrpSpPr>
            <a:grpSpLocks/>
          </p:cNvGrpSpPr>
          <p:nvPr/>
        </p:nvGrpSpPr>
        <p:grpSpPr bwMode="auto">
          <a:xfrm>
            <a:off x="946151" y="3962400"/>
            <a:ext cx="10520217" cy="2351862"/>
            <a:chOff x="709613" y="3962400"/>
            <a:chExt cx="7890163" cy="2351862"/>
          </a:xfrm>
        </p:grpSpPr>
        <p:grpSp>
          <p:nvGrpSpPr>
            <p:cNvPr id="80942" name="Group 101"/>
            <p:cNvGrpSpPr>
              <a:grpSpLocks/>
            </p:cNvGrpSpPr>
            <p:nvPr/>
          </p:nvGrpSpPr>
          <p:grpSpPr bwMode="auto">
            <a:xfrm>
              <a:off x="6979920" y="5354320"/>
              <a:ext cx="711200" cy="601028"/>
              <a:chOff x="7179310" y="4033520"/>
              <a:chExt cx="1009650" cy="855028"/>
            </a:xfrm>
          </p:grpSpPr>
          <p:grpSp>
            <p:nvGrpSpPr>
              <p:cNvPr id="81001" name="Group 44"/>
              <p:cNvGrpSpPr>
                <a:grpSpLocks/>
              </p:cNvGrpSpPr>
              <p:nvPr/>
            </p:nvGrpSpPr>
            <p:grpSpPr bwMode="auto">
              <a:xfrm>
                <a:off x="7179310" y="4033520"/>
                <a:ext cx="1009650" cy="855028"/>
                <a:chOff x="-44" y="1473"/>
                <a:chExt cx="981" cy="1105"/>
              </a:xfrm>
            </p:grpSpPr>
            <p:pic>
              <p:nvPicPr>
                <p:cNvPr id="8100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04"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62"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0943" name="Group 102"/>
            <p:cNvGrpSpPr>
              <a:grpSpLocks/>
            </p:cNvGrpSpPr>
            <p:nvPr/>
          </p:nvGrpSpPr>
          <p:grpSpPr bwMode="auto">
            <a:xfrm>
              <a:off x="1046480" y="3962400"/>
              <a:ext cx="1026163" cy="761428"/>
              <a:chOff x="1046480" y="3962400"/>
              <a:chExt cx="1026163" cy="761428"/>
            </a:xfrm>
          </p:grpSpPr>
          <p:sp>
            <p:nvSpPr>
              <p:cNvPr id="157"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98" name="Group 49"/>
              <p:cNvGrpSpPr>
                <a:grpSpLocks/>
              </p:cNvGrpSpPr>
              <p:nvPr/>
            </p:nvGrpSpPr>
            <p:grpSpPr bwMode="auto">
              <a:xfrm>
                <a:off x="1046480" y="3962400"/>
                <a:ext cx="936071" cy="761428"/>
                <a:chOff x="-44" y="1473"/>
                <a:chExt cx="981" cy="1105"/>
              </a:xfrm>
            </p:grpSpPr>
            <p:pic>
              <p:nvPicPr>
                <p:cNvPr id="8099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00"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0944"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8177"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1A-23-F9-CD-06-9B</a:t>
              </a:r>
            </a:p>
          </p:txBody>
        </p:sp>
        <p:sp>
          <p:nvSpPr>
            <p:cNvPr id="48178"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80947" name="Group 23"/>
            <p:cNvGrpSpPr>
              <a:grpSpLocks/>
            </p:cNvGrpSpPr>
            <p:nvPr/>
          </p:nvGrpSpPr>
          <p:grpSpPr bwMode="auto">
            <a:xfrm>
              <a:off x="3044824" y="5794379"/>
              <a:ext cx="1168400" cy="450851"/>
              <a:chOff x="1934" y="2405"/>
              <a:chExt cx="736" cy="284"/>
            </a:xfrm>
          </p:grpSpPr>
          <p:sp>
            <p:nvSpPr>
              <p:cNvPr id="48227"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8228"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8180"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8181"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8182"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8183"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80952"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8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8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0"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819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80962" name="Group 63"/>
            <p:cNvGrpSpPr>
              <a:grpSpLocks/>
            </p:cNvGrpSpPr>
            <p:nvPr/>
          </p:nvGrpSpPr>
          <p:grpSpPr bwMode="auto">
            <a:xfrm>
              <a:off x="7372353" y="4845050"/>
              <a:ext cx="1179513" cy="463550"/>
              <a:chOff x="4351" y="2786"/>
              <a:chExt cx="743" cy="292"/>
            </a:xfrm>
          </p:grpSpPr>
          <p:sp>
            <p:nvSpPr>
              <p:cNvPr id="48225"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8226"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49-BD-D2-C7-56-2A</a:t>
                </a:r>
              </a:p>
            </p:txBody>
          </p:sp>
        </p:grpSp>
        <p:sp>
          <p:nvSpPr>
            <p:cNvPr id="4819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97"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8198"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819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20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0969"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30"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80971" name="Group 130"/>
            <p:cNvGrpSpPr>
              <a:grpSpLocks/>
            </p:cNvGrpSpPr>
            <p:nvPr/>
          </p:nvGrpSpPr>
          <p:grpSpPr bwMode="auto">
            <a:xfrm>
              <a:off x="7179310" y="4033520"/>
              <a:ext cx="1009650" cy="855028"/>
              <a:chOff x="7179310" y="4033520"/>
              <a:chExt cx="1009650" cy="855028"/>
            </a:xfrm>
          </p:grpSpPr>
          <p:grpSp>
            <p:nvGrpSpPr>
              <p:cNvPr id="80989" name="Group 44"/>
              <p:cNvGrpSpPr>
                <a:grpSpLocks/>
              </p:cNvGrpSpPr>
              <p:nvPr/>
            </p:nvGrpSpPr>
            <p:grpSpPr bwMode="auto">
              <a:xfrm>
                <a:off x="7179310" y="4033520"/>
                <a:ext cx="1009650" cy="855028"/>
                <a:chOff x="-44" y="1473"/>
                <a:chExt cx="981" cy="1105"/>
              </a:xfrm>
            </p:grpSpPr>
            <p:pic>
              <p:nvPicPr>
                <p:cNvPr id="8099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92"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0"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0972" name="Group 131"/>
            <p:cNvGrpSpPr>
              <a:grpSpLocks/>
            </p:cNvGrpSpPr>
            <p:nvPr/>
          </p:nvGrpSpPr>
          <p:grpSpPr bwMode="auto">
            <a:xfrm>
              <a:off x="3757931" y="4714240"/>
              <a:ext cx="1291589" cy="426719"/>
              <a:chOff x="4011931" y="3379152"/>
              <a:chExt cx="1262062" cy="390207"/>
            </a:xfrm>
          </p:grpSpPr>
          <p:sp>
            <p:nvSpPr>
              <p:cNvPr id="138"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79" name="Group 1185"/>
              <p:cNvGrpSpPr>
                <a:grpSpLocks/>
              </p:cNvGrpSpPr>
              <p:nvPr/>
            </p:nvGrpSpPr>
            <p:grpSpPr bwMode="auto">
              <a:xfrm>
                <a:off x="4197985" y="3379152"/>
                <a:ext cx="892175" cy="390207"/>
                <a:chOff x="4650" y="1129"/>
                <a:chExt cx="246" cy="95"/>
              </a:xfrm>
            </p:grpSpPr>
            <p:sp>
              <p:nvSpPr>
                <p:cNvPr id="809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09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09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80984" name="Group 1189"/>
                <p:cNvGrpSpPr>
                  <a:grpSpLocks/>
                </p:cNvGrpSpPr>
                <p:nvPr/>
              </p:nvGrpSpPr>
              <p:grpSpPr bwMode="auto">
                <a:xfrm>
                  <a:off x="4699" y="1145"/>
                  <a:ext cx="138" cy="29"/>
                  <a:chOff x="2468" y="1332"/>
                  <a:chExt cx="310" cy="60"/>
                </a:xfrm>
              </p:grpSpPr>
              <p:sp>
                <p:nvSpPr>
                  <p:cNvPr id="8098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098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821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821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40"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0973" name="Group 132"/>
            <p:cNvGrpSpPr>
              <a:grpSpLocks/>
            </p:cNvGrpSpPr>
            <p:nvPr/>
          </p:nvGrpSpPr>
          <p:grpSpPr bwMode="auto">
            <a:xfrm>
              <a:off x="1483360" y="5313680"/>
              <a:ext cx="701043" cy="517588"/>
              <a:chOff x="1046480" y="3962400"/>
              <a:chExt cx="1026163" cy="761428"/>
            </a:xfrm>
          </p:grpSpPr>
          <p:sp>
            <p:nvSpPr>
              <p:cNvPr id="134"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75" name="Group 49"/>
              <p:cNvGrpSpPr>
                <a:grpSpLocks/>
              </p:cNvGrpSpPr>
              <p:nvPr/>
            </p:nvGrpSpPr>
            <p:grpSpPr bwMode="auto">
              <a:xfrm>
                <a:off x="1046480" y="3962400"/>
                <a:ext cx="936071" cy="761428"/>
                <a:chOff x="-44" y="1473"/>
                <a:chExt cx="981" cy="1105"/>
              </a:xfrm>
            </p:grpSpPr>
            <p:pic>
              <p:nvPicPr>
                <p:cNvPr id="8097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77"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8131"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8132"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D274363-6DA9-45A2-B824-581A0404C7AB}"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89</a:t>
            </a:fld>
            <a:endParaRPr lang="en-US" altLang="zh-CN" sz="1200">
              <a:solidFill>
                <a:prstClr val="black"/>
              </a:solidFill>
              <a:latin typeface="Arial" pitchFamily="34" charset="0"/>
              <a:ea typeface="ＭＳ Ｐゴシック" pitchFamily="34" charset="-128"/>
            </a:endParaRPr>
          </a:p>
        </p:txBody>
      </p:sp>
      <p:sp>
        <p:nvSpPr>
          <p:cNvPr id="16390" name="Rectangle 3"/>
          <p:cNvSpPr>
            <a:spLocks noGrp="1" noChangeArrowheads="1"/>
          </p:cNvSpPr>
          <p:nvPr>
            <p:ph type="title" idx="4294967295"/>
          </p:nvPr>
        </p:nvSpPr>
        <p:spPr>
          <a:xfrm>
            <a:off x="0" y="208350"/>
            <a:ext cx="12192000" cy="1143000"/>
          </a:xfrm>
          <a:prstGeom prst="rect">
            <a:avLst/>
          </a:prstGeom>
        </p:spPr>
        <p:txBody>
          <a:bodyPr/>
          <a:lstStyle/>
          <a:p>
            <a:pPr algn="ctr"/>
            <a:r>
              <a:rPr lang="zh-CN" altLang="en-US" dirty="0">
                <a:latin typeface="宋体" pitchFamily="2" charset="-122"/>
              </a:rPr>
              <a:t>发送数据报到子网以外</a:t>
            </a:r>
            <a:endParaRPr lang="en-US" altLang="zh-CN" sz="5400" dirty="0">
              <a:ea typeface="ＭＳ Ｐゴシック" pitchFamily="34" charset="-128"/>
            </a:endParaRPr>
          </a:p>
        </p:txBody>
      </p:sp>
      <p:sp>
        <p:nvSpPr>
          <p:cNvPr id="718850" name="AutoShape 2"/>
          <p:cNvSpPr>
            <a:spLocks noChangeArrowheads="1"/>
          </p:cNvSpPr>
          <p:nvPr/>
        </p:nvSpPr>
        <p:spPr bwMode="auto">
          <a:xfrm>
            <a:off x="7613651" y="3144838"/>
            <a:ext cx="419100"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0903" name="Group 67"/>
          <p:cNvGrpSpPr>
            <a:grpSpLocks/>
          </p:cNvGrpSpPr>
          <p:nvPr/>
        </p:nvGrpSpPr>
        <p:grpSpPr bwMode="auto">
          <a:xfrm>
            <a:off x="6955368" y="2701926"/>
            <a:ext cx="2027767" cy="760413"/>
            <a:chOff x="1197" y="1665"/>
            <a:chExt cx="958" cy="479"/>
          </a:xfrm>
        </p:grpSpPr>
        <p:grpSp>
          <p:nvGrpSpPr>
            <p:cNvPr id="80937" name="Group 68"/>
            <p:cNvGrpSpPr>
              <a:grpSpLocks/>
            </p:cNvGrpSpPr>
            <p:nvPr/>
          </p:nvGrpSpPr>
          <p:grpSpPr bwMode="auto">
            <a:xfrm>
              <a:off x="1231" y="1990"/>
              <a:ext cx="691" cy="154"/>
              <a:chOff x="1231" y="1990"/>
              <a:chExt cx="691" cy="154"/>
            </a:xfrm>
          </p:grpSpPr>
          <p:sp>
            <p:nvSpPr>
              <p:cNvPr id="48171"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72"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73"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8170" name="Text Box 72"/>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718921" name="Group 73"/>
          <p:cNvGrpSpPr>
            <a:grpSpLocks/>
          </p:cNvGrpSpPr>
          <p:nvPr/>
        </p:nvGrpSpPr>
        <p:grpSpPr bwMode="auto">
          <a:xfrm>
            <a:off x="7120467" y="2952751"/>
            <a:ext cx="194733" cy="385763"/>
            <a:chOff x="1272" y="1762"/>
            <a:chExt cx="92" cy="243"/>
          </a:xfrm>
        </p:grpSpPr>
        <p:sp>
          <p:nvSpPr>
            <p:cNvPr id="48167" name="Line 74"/>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8" name="Line 75"/>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718924"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转发数据报，源地址为</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将该数据报封装成链路层帧，目的</a:t>
            </a:r>
            <a:r>
              <a:rPr lang="en-US" altLang="zh-CN" sz="2400" dirty="0">
                <a:solidFill>
                  <a:prstClr val="black"/>
                </a:solidFill>
                <a:latin typeface="Microsoft YaHei"/>
              </a:rPr>
              <a:t>MAC</a:t>
            </a:r>
            <a:r>
              <a:rPr lang="zh-CN" altLang="en-US" sz="2400" dirty="0">
                <a:solidFill>
                  <a:prstClr val="black"/>
                </a:solidFill>
                <a:latin typeface="Microsoft YaHei"/>
              </a:rPr>
              <a:t>地址为主机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sz="2400" dirty="0">
              <a:solidFill>
                <a:prstClr val="black"/>
              </a:solidFill>
              <a:latin typeface="Microsoft YaHei"/>
            </a:endParaRPr>
          </a:p>
        </p:txBody>
      </p:sp>
      <p:grpSp>
        <p:nvGrpSpPr>
          <p:cNvPr id="718926" name="Group 78"/>
          <p:cNvGrpSpPr>
            <a:grpSpLocks/>
          </p:cNvGrpSpPr>
          <p:nvPr/>
        </p:nvGrpSpPr>
        <p:grpSpPr bwMode="auto">
          <a:xfrm>
            <a:off x="6388101" y="2293939"/>
            <a:ext cx="2421467" cy="1519237"/>
            <a:chOff x="931" y="1414"/>
            <a:chExt cx="1144" cy="957"/>
          </a:xfrm>
        </p:grpSpPr>
        <p:sp>
          <p:nvSpPr>
            <p:cNvPr id="48155" name="Text Box 79"/>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MAC src: </a:t>
              </a:r>
              <a:r>
                <a:rPr lang="en-US" altLang="zh-CN" sz="1200">
                  <a:solidFill>
                    <a:srgbClr val="FF0000"/>
                  </a:solidFill>
                  <a:latin typeface="Arial" pitchFamily="34" charset="0"/>
                  <a:ea typeface="ＭＳ Ｐゴシック" pitchFamily="34" charset="-128"/>
                </a:rPr>
                <a:t>1A-23-F9-CD-06-9B</a:t>
              </a:r>
            </a:p>
            <a:p>
              <a:pPr>
                <a:spcBef>
                  <a:spcPct val="0"/>
                </a:spcBef>
                <a:buClrTx/>
                <a:buSzTx/>
                <a:buFontTx/>
                <a:buNone/>
              </a:pPr>
              <a:r>
                <a:rPr lang="en-US" altLang="zh-CN" sz="1200">
                  <a:solidFill>
                    <a:prstClr val="black"/>
                  </a:solidFill>
                  <a:latin typeface="Arial" pitchFamily="34" charset="0"/>
                  <a:ea typeface="ＭＳ Ｐゴシック" pitchFamily="34" charset="-128"/>
                </a:rPr>
                <a:t>  MAC dest: </a:t>
              </a:r>
              <a:r>
                <a:rPr lang="en-US" altLang="zh-CN" sz="1200">
                  <a:solidFill>
                    <a:srgbClr val="FF0000"/>
                  </a:solidFill>
                  <a:latin typeface="Arial" pitchFamily="34" charset="0"/>
                  <a:ea typeface="ＭＳ Ｐゴシック" pitchFamily="34" charset="-128"/>
                </a:rPr>
                <a:t>49-BD-D2-C7-56-2A</a:t>
              </a:r>
            </a:p>
            <a:p>
              <a:pPr>
                <a:spcBef>
                  <a:spcPct val="0"/>
                </a:spcBef>
                <a:buClrTx/>
                <a:buSzTx/>
                <a:buFontTx/>
                <a:buNone/>
              </a:pPr>
              <a:endParaRPr lang="en-US" altLang="zh-CN" sz="1200">
                <a:solidFill>
                  <a:srgbClr val="FF0000"/>
                </a:solidFill>
                <a:latin typeface="Arial" pitchFamily="34" charset="0"/>
                <a:ea typeface="ＭＳ Ｐゴシック" pitchFamily="34" charset="-128"/>
              </a:endParaRPr>
            </a:p>
          </p:txBody>
        </p:sp>
        <p:grpSp>
          <p:nvGrpSpPr>
            <p:cNvPr id="80924" name="Group 80"/>
            <p:cNvGrpSpPr>
              <a:grpSpLocks/>
            </p:cNvGrpSpPr>
            <p:nvPr/>
          </p:nvGrpSpPr>
          <p:grpSpPr bwMode="auto">
            <a:xfrm>
              <a:off x="981" y="2182"/>
              <a:ext cx="1049" cy="189"/>
              <a:chOff x="2829" y="2040"/>
              <a:chExt cx="1049" cy="189"/>
            </a:xfrm>
          </p:grpSpPr>
          <p:sp>
            <p:nvSpPr>
              <p:cNvPr id="48161"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62"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63"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4"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5"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6"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8157"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58"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59"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60"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0908" name="Group 91"/>
          <p:cNvGrpSpPr>
            <a:grpSpLocks/>
          </p:cNvGrpSpPr>
          <p:nvPr/>
        </p:nvGrpSpPr>
        <p:grpSpPr bwMode="auto">
          <a:xfrm>
            <a:off x="5270500" y="2767013"/>
            <a:ext cx="1193800" cy="2038350"/>
            <a:chOff x="2823" y="1545"/>
            <a:chExt cx="564" cy="1284"/>
          </a:xfrm>
        </p:grpSpPr>
        <p:sp>
          <p:nvSpPr>
            <p:cNvPr id="80918" name="Freeform 92"/>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51" name="Rectangle 93"/>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52" name="Text Box 94"/>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8153" name="Line 95"/>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54" name="Line 96"/>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0909" name="Group 113"/>
          <p:cNvGrpSpPr>
            <a:grpSpLocks/>
          </p:cNvGrpSpPr>
          <p:nvPr/>
        </p:nvGrpSpPr>
        <p:grpSpPr bwMode="auto">
          <a:xfrm>
            <a:off x="10748433" y="2478088"/>
            <a:ext cx="1238251" cy="1954212"/>
            <a:chOff x="250" y="1380"/>
            <a:chExt cx="585" cy="1231"/>
          </a:xfrm>
        </p:grpSpPr>
        <p:sp>
          <p:nvSpPr>
            <p:cNvPr id="80911" name="Freeform 106"/>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8144" name="Rectangle 107"/>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8145" name="Text Box 108"/>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8146" name="Line 10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47" name="Line 11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48" name="Line 11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8149" name="Line 112"/>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695547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8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18850"/>
                                        </p:tgtEl>
                                        <p:attrNameLst>
                                          <p:attrName>style.visibility</p:attrName>
                                        </p:attrNameLst>
                                      </p:cBhvr>
                                      <p:to>
                                        <p:strVal val="visible"/>
                                      </p:to>
                                    </p:set>
                                    <p:animEffect transition="in" filter="wipe(up)">
                                      <p:cBhvr>
                                        <p:cTn id="11" dur="1000"/>
                                        <p:tgtEl>
                                          <p:spTgt spid="718850"/>
                                        </p:tgtEl>
                                      </p:cBhvr>
                                    </p:animEffect>
                                  </p:childTnLst>
                                </p:cTn>
                              </p:par>
                              <p:par>
                                <p:cTn id="12" presetID="9" presetClass="exit" presetSubtype="0" fill="hold" nodeType="withEffect">
                                  <p:stCondLst>
                                    <p:cond delay="0"/>
                                  </p:stCondLst>
                                  <p:childTnLst>
                                    <p:animEffect transition="out" filter="dissolve">
                                      <p:cBhvr>
                                        <p:cTn id="13" dur="500"/>
                                        <p:tgtEl>
                                          <p:spTgt spid="718921"/>
                                        </p:tgtEl>
                                      </p:cBhvr>
                                    </p:animEffect>
                                    <p:set>
                                      <p:cBhvr>
                                        <p:cTn id="14" dur="1" fill="hold">
                                          <p:stCondLst>
                                            <p:cond delay="499"/>
                                          </p:stCondLst>
                                        </p:cTn>
                                        <p:tgtEl>
                                          <p:spTgt spid="718921"/>
                                        </p:tgtEl>
                                        <p:attrNameLst>
                                          <p:attrName>style.visibility</p:attrName>
                                        </p:attrNameLst>
                                      </p:cBhvr>
                                      <p:to>
                                        <p:strVal val="hidden"/>
                                      </p:to>
                                    </p:set>
                                  </p:childTnLst>
                                </p:cTn>
                              </p:par>
                              <p:par>
                                <p:cTn id="15" presetID="9" presetClass="entr" presetSubtype="0" fill="hold" nodeType="withEffect">
                                  <p:stCondLst>
                                    <p:cond delay="0"/>
                                  </p:stCondLst>
                                  <p:childTnLst>
                                    <p:set>
                                      <p:cBhvr>
                                        <p:cTn id="16" dur="1" fill="hold">
                                          <p:stCondLst>
                                            <p:cond delay="0"/>
                                          </p:stCondLst>
                                        </p:cTn>
                                        <p:tgtEl>
                                          <p:spTgt spid="718926"/>
                                        </p:tgtEl>
                                        <p:attrNameLst>
                                          <p:attrName>style.visibility</p:attrName>
                                        </p:attrNameLst>
                                      </p:cBhvr>
                                      <p:to>
                                        <p:strVal val="visible"/>
                                      </p:to>
                                    </p:set>
                                    <p:animEffect transition="in" filter="dissolve">
                                      <p:cBhvr>
                                        <p:cTn id="17" dur="500"/>
                                        <p:tgtEl>
                                          <p:spTgt spid="718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nimBg="1"/>
      <p:bldP spid="7189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rPr>
              <a:t>Link Layer</a:t>
            </a:r>
          </a:p>
        </p:txBody>
      </p:sp>
      <p:sp>
        <p:nvSpPr>
          <p:cNvPr id="8195"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51135EC1-DC8E-426E-85DC-B3B0BE64E450}" type="slidenum">
              <a:rPr lang="en-US" altLang="zh-CN" sz="1200" smtClean="0">
                <a:latin typeface="Arial" pitchFamily="34" charset="0"/>
                <a:ea typeface="ＭＳ Ｐゴシック" pitchFamily="34" charset="-128"/>
              </a:rPr>
              <a:pPr>
                <a:spcBef>
                  <a:spcPct val="0"/>
                </a:spcBef>
                <a:buClrTx/>
                <a:buSzTx/>
                <a:buFontTx/>
                <a:buNone/>
              </a:pPr>
              <a:t>9</a:t>
            </a:fld>
            <a:endParaRPr lang="en-US" altLang="zh-CN" sz="1200">
              <a:latin typeface="Arial" pitchFamily="34" charset="0"/>
              <a:ea typeface="ＭＳ Ｐゴシック" pitchFamily="34" charset="-128"/>
            </a:endParaRPr>
          </a:p>
        </p:txBody>
      </p:sp>
      <p:sp>
        <p:nvSpPr>
          <p:cNvPr id="8198" name="Rectangle 2"/>
          <p:cNvSpPr>
            <a:spLocks noGrp="1" noChangeArrowheads="1"/>
          </p:cNvSpPr>
          <p:nvPr>
            <p:ph type="title" idx="4294967295"/>
          </p:nvPr>
        </p:nvSpPr>
        <p:spPr>
          <a:xfrm>
            <a:off x="0" y="414304"/>
            <a:ext cx="12192000" cy="1143000"/>
          </a:xfrm>
          <a:prstGeom prst="rect">
            <a:avLst/>
          </a:prstGeom>
        </p:spPr>
        <p:txBody>
          <a:bodyPr/>
          <a:lstStyle/>
          <a:p>
            <a:pPr algn="ctr"/>
            <a:r>
              <a:rPr lang="en-US" altLang="zh-CN" dirty="0">
                <a:latin typeface="+mj-ea"/>
              </a:rPr>
              <a:t>5.1.2 </a:t>
            </a:r>
            <a:r>
              <a:rPr lang="zh-CN" altLang="en-US" dirty="0">
                <a:latin typeface="+mj-ea"/>
              </a:rPr>
              <a:t>链路层实现的位置</a:t>
            </a:r>
            <a:endParaRPr lang="en-US" altLang="zh-CN" dirty="0">
              <a:latin typeface="+mj-ea"/>
            </a:endParaRPr>
          </a:p>
        </p:txBody>
      </p:sp>
      <p:sp>
        <p:nvSpPr>
          <p:cNvPr id="8199" name="Rectangle 3"/>
          <p:cNvSpPr>
            <a:spLocks noGrp="1" noChangeArrowheads="1"/>
          </p:cNvSpPr>
          <p:nvPr>
            <p:ph type="body" sz="half" idx="4294967295"/>
          </p:nvPr>
        </p:nvSpPr>
        <p:spPr>
          <a:xfrm>
            <a:off x="879676" y="1423650"/>
            <a:ext cx="5432425" cy="4659312"/>
          </a:xfrm>
          <a:prstGeom prst="rect">
            <a:avLst/>
          </a:prstGeom>
        </p:spPr>
        <p:txBody>
          <a:bodyPr/>
          <a:lstStyle/>
          <a:p>
            <a:pPr>
              <a:lnSpc>
                <a:spcPct val="110000"/>
              </a:lnSpc>
            </a:pPr>
            <a:r>
              <a:rPr lang="zh-CN" altLang="en-US" sz="2400" dirty="0">
                <a:latin typeface="+mn-ea"/>
              </a:rPr>
              <a:t>在主机和网络设备</a:t>
            </a:r>
            <a:r>
              <a:rPr lang="en-US" altLang="zh-CN" sz="2400" dirty="0">
                <a:latin typeface="+mn-ea"/>
              </a:rPr>
              <a:t>(</a:t>
            </a:r>
            <a:r>
              <a:rPr lang="zh-CN" altLang="en-US" sz="2400" dirty="0">
                <a:latin typeface="+mn-ea"/>
              </a:rPr>
              <a:t>路由器</a:t>
            </a:r>
            <a:r>
              <a:rPr lang="en-US" altLang="zh-CN" sz="2400" dirty="0">
                <a:latin typeface="+mn-ea"/>
              </a:rPr>
              <a:t>)</a:t>
            </a:r>
            <a:r>
              <a:rPr lang="zh-CN" altLang="en-US" sz="2400" dirty="0">
                <a:latin typeface="+mn-ea"/>
              </a:rPr>
              <a:t>上实现</a:t>
            </a:r>
            <a:endParaRPr lang="en-US" altLang="zh-CN" sz="2400" dirty="0">
              <a:latin typeface="+mn-ea"/>
            </a:endParaRPr>
          </a:p>
          <a:p>
            <a:pPr>
              <a:lnSpc>
                <a:spcPct val="110000"/>
              </a:lnSpc>
            </a:pPr>
            <a:r>
              <a:rPr lang="zh-CN" altLang="en-US" sz="2400" dirty="0">
                <a:latin typeface="+mn-ea"/>
              </a:rPr>
              <a:t>在主机上，链路层的主体部分是在</a:t>
            </a:r>
            <a:r>
              <a:rPr lang="zh-CN" altLang="en-US" sz="2400" b="1" dirty="0">
                <a:solidFill>
                  <a:srgbClr val="FF0000"/>
                </a:solidFill>
                <a:latin typeface="+mn-ea"/>
              </a:rPr>
              <a:t>网络适配器</a:t>
            </a:r>
            <a:r>
              <a:rPr lang="zh-CN" altLang="en-US" sz="2400" dirty="0">
                <a:latin typeface="+mn-ea"/>
              </a:rPr>
              <a:t>上实现的</a:t>
            </a:r>
            <a:r>
              <a:rPr lang="en-US" altLang="zh-CN" sz="2400" dirty="0">
                <a:latin typeface="+mn-ea"/>
              </a:rPr>
              <a:t>(</a:t>
            </a:r>
            <a:r>
              <a:rPr lang="zh-CN" altLang="en-US" sz="2400" dirty="0">
                <a:latin typeface="+mn-ea"/>
              </a:rPr>
              <a:t>称为网卡</a:t>
            </a:r>
            <a:r>
              <a:rPr lang="en-US" altLang="zh-CN" sz="2400" dirty="0">
                <a:latin typeface="+mn-ea"/>
              </a:rPr>
              <a:t>)</a:t>
            </a:r>
          </a:p>
          <a:p>
            <a:pPr lvl="1">
              <a:lnSpc>
                <a:spcPct val="110000"/>
              </a:lnSpc>
            </a:pPr>
            <a:r>
              <a:rPr lang="zh-CN" altLang="en-US" dirty="0">
                <a:latin typeface="+mn-ea"/>
              </a:rPr>
              <a:t>以太网卡，</a:t>
            </a:r>
            <a:r>
              <a:rPr lang="en-US" altLang="zh-CN" dirty="0">
                <a:latin typeface="+mn-ea"/>
              </a:rPr>
              <a:t>802.11</a:t>
            </a:r>
            <a:r>
              <a:rPr lang="zh-CN" altLang="en-US" dirty="0">
                <a:latin typeface="+mn-ea"/>
              </a:rPr>
              <a:t>卡；以太网芯片组</a:t>
            </a:r>
            <a:endParaRPr lang="en-US" altLang="zh-CN" dirty="0">
              <a:latin typeface="+mn-ea"/>
            </a:endParaRPr>
          </a:p>
          <a:p>
            <a:pPr lvl="1">
              <a:lnSpc>
                <a:spcPct val="110000"/>
              </a:lnSpc>
            </a:pPr>
            <a:r>
              <a:rPr lang="zh-CN" altLang="en-US" dirty="0">
                <a:latin typeface="+mn-ea"/>
              </a:rPr>
              <a:t>实现链路层和物理层的功能</a:t>
            </a:r>
            <a:endParaRPr lang="en-US" altLang="zh-CN" sz="2400" dirty="0">
              <a:latin typeface="+mn-ea"/>
            </a:endParaRPr>
          </a:p>
          <a:p>
            <a:pPr>
              <a:lnSpc>
                <a:spcPct val="110000"/>
              </a:lnSpc>
            </a:pPr>
            <a:r>
              <a:rPr lang="zh-CN" altLang="en-US" sz="2400" dirty="0">
                <a:latin typeface="+mn-ea"/>
              </a:rPr>
              <a:t>硬件、软件、固件的组合</a:t>
            </a:r>
            <a:endParaRPr lang="en-US" altLang="zh-CN" sz="2400" dirty="0">
              <a:latin typeface="+mn-ea"/>
            </a:endParaRPr>
          </a:p>
          <a:p>
            <a:pPr lvl="1">
              <a:lnSpc>
                <a:spcPct val="110000"/>
              </a:lnSpc>
            </a:pPr>
            <a:endParaRPr lang="en-US" altLang="zh-CN" dirty="0">
              <a:latin typeface="+mn-ea"/>
            </a:endParaRPr>
          </a:p>
        </p:txBody>
      </p:sp>
      <p:sp>
        <p:nvSpPr>
          <p:cNvPr id="306268" name="Freeform 92"/>
          <p:cNvSpPr>
            <a:spLocks/>
          </p:cNvSpPr>
          <p:nvPr/>
        </p:nvSpPr>
        <p:spPr bwMode="auto">
          <a:xfrm>
            <a:off x="7541685" y="2766675"/>
            <a:ext cx="3077633" cy="3028950"/>
          </a:xfrm>
          <a:custGeom>
            <a:avLst/>
            <a:gdLst>
              <a:gd name="T0" fmla="*/ 0 w 1454"/>
              <a:gd name="T1" fmla="*/ 2147483647 h 1908"/>
              <a:gd name="T2" fmla="*/ 50403125 w 1454"/>
              <a:gd name="T3" fmla="*/ 2147483647 h 1908"/>
              <a:gd name="T4" fmla="*/ 708164700 w 1454"/>
              <a:gd name="T5" fmla="*/ 0 h 1908"/>
              <a:gd name="T6" fmla="*/ 2147483647 w 1454"/>
              <a:gd name="T7" fmla="*/ 758567825 h 1908"/>
              <a:gd name="T8" fmla="*/ 2147483647 w 1454"/>
              <a:gd name="T9" fmla="*/ 2147483647 h 1908"/>
              <a:gd name="T10" fmla="*/ 624998750 w 1454"/>
              <a:gd name="T11" fmla="*/ 2147483647 h 1908"/>
              <a:gd name="T12" fmla="*/ 0 w 1454"/>
              <a:gd name="T13" fmla="*/ 2147483647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p>
        </p:txBody>
      </p:sp>
      <p:sp>
        <p:nvSpPr>
          <p:cNvPr id="8200" name="Rectangle 42"/>
          <p:cNvSpPr>
            <a:spLocks noChangeArrowheads="1"/>
          </p:cNvSpPr>
          <p:nvPr/>
        </p:nvSpPr>
        <p:spPr bwMode="auto">
          <a:xfrm>
            <a:off x="8172451" y="2765089"/>
            <a:ext cx="2448983" cy="24018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01" name="Rectangle 44"/>
          <p:cNvSpPr>
            <a:spLocks noChangeArrowheads="1"/>
          </p:cNvSpPr>
          <p:nvPr/>
        </p:nvSpPr>
        <p:spPr bwMode="auto">
          <a:xfrm>
            <a:off x="8771467" y="4703426"/>
            <a:ext cx="889000" cy="2825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02" name="Rectangle 45"/>
          <p:cNvSpPr>
            <a:spLocks noChangeArrowheads="1"/>
          </p:cNvSpPr>
          <p:nvPr/>
        </p:nvSpPr>
        <p:spPr bwMode="auto">
          <a:xfrm>
            <a:off x="8771467" y="4116051"/>
            <a:ext cx="876300"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controller</a:t>
            </a:r>
          </a:p>
        </p:txBody>
      </p:sp>
      <p:sp>
        <p:nvSpPr>
          <p:cNvPr id="8203" name="Text Box 46"/>
          <p:cNvSpPr txBox="1">
            <a:spLocks noChangeArrowheads="1"/>
          </p:cNvSpPr>
          <p:nvPr/>
        </p:nvSpPr>
        <p:spPr bwMode="auto">
          <a:xfrm>
            <a:off x="8681586" y="4712951"/>
            <a:ext cx="10454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a:latin typeface="Arial" charset="0"/>
              </a:rPr>
              <a:t>physical</a:t>
            </a:r>
          </a:p>
          <a:p>
            <a:pPr algn="ctr" eaLnBrk="1" hangingPunct="1">
              <a:defRPr/>
            </a:pPr>
            <a:r>
              <a:rPr lang="en-US" sz="1200" i="0">
                <a:latin typeface="Arial" charset="0"/>
              </a:rPr>
              <a:t>transmission</a:t>
            </a:r>
          </a:p>
        </p:txBody>
      </p:sp>
      <p:sp>
        <p:nvSpPr>
          <p:cNvPr id="8204" name="Freeform 47"/>
          <p:cNvSpPr>
            <a:spLocks/>
          </p:cNvSpPr>
          <p:nvPr/>
        </p:nvSpPr>
        <p:spPr bwMode="auto">
          <a:xfrm>
            <a:off x="8841318" y="3635038"/>
            <a:ext cx="266700"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5" name="Line 48"/>
          <p:cNvSpPr>
            <a:spLocks noChangeShapeType="1"/>
          </p:cNvSpPr>
          <p:nvPr/>
        </p:nvSpPr>
        <p:spPr bwMode="auto">
          <a:xfrm>
            <a:off x="8661400" y="3808075"/>
            <a:ext cx="18118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06" name="Line 49"/>
          <p:cNvSpPr>
            <a:spLocks noChangeShapeType="1"/>
          </p:cNvSpPr>
          <p:nvPr/>
        </p:nvSpPr>
        <p:spPr bwMode="auto">
          <a:xfrm flipV="1">
            <a:off x="9188451" y="3816014"/>
            <a:ext cx="0" cy="3000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07" name="Rectangle 50"/>
          <p:cNvSpPr>
            <a:spLocks noChangeArrowheads="1"/>
          </p:cNvSpPr>
          <p:nvPr/>
        </p:nvSpPr>
        <p:spPr bwMode="auto">
          <a:xfrm>
            <a:off x="8513234" y="3117513"/>
            <a:ext cx="876300" cy="51911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cpu</a:t>
            </a:r>
          </a:p>
        </p:txBody>
      </p:sp>
      <p:sp>
        <p:nvSpPr>
          <p:cNvPr id="8208" name="Rectangle 51"/>
          <p:cNvSpPr>
            <a:spLocks noChangeArrowheads="1"/>
          </p:cNvSpPr>
          <p:nvPr/>
        </p:nvSpPr>
        <p:spPr bwMode="auto">
          <a:xfrm>
            <a:off x="9605434" y="3119101"/>
            <a:ext cx="876300" cy="519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200">
                <a:latin typeface="Arial" charset="0"/>
                <a:ea typeface="ＭＳ Ｐゴシック" charset="0"/>
              </a:rPr>
              <a:t>memory</a:t>
            </a:r>
          </a:p>
        </p:txBody>
      </p:sp>
      <p:sp>
        <p:nvSpPr>
          <p:cNvPr id="8209" name="Line 52"/>
          <p:cNvSpPr>
            <a:spLocks noChangeShapeType="1"/>
          </p:cNvSpPr>
          <p:nvPr/>
        </p:nvSpPr>
        <p:spPr bwMode="auto">
          <a:xfrm flipH="1" flipV="1">
            <a:off x="8917518" y="3638213"/>
            <a:ext cx="2116" cy="16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0" name="Line 53"/>
          <p:cNvSpPr>
            <a:spLocks noChangeShapeType="1"/>
          </p:cNvSpPr>
          <p:nvPr/>
        </p:nvSpPr>
        <p:spPr bwMode="auto">
          <a:xfrm flipH="1" flipV="1">
            <a:off x="10081685" y="3639800"/>
            <a:ext cx="2116"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1" name="Text Box 54"/>
          <p:cNvSpPr txBox="1">
            <a:spLocks noChangeArrowheads="1"/>
          </p:cNvSpPr>
          <p:nvPr/>
        </p:nvSpPr>
        <p:spPr bwMode="auto">
          <a:xfrm>
            <a:off x="10678585" y="3936663"/>
            <a:ext cx="8867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a:latin typeface="Arial" charset="0"/>
              </a:rPr>
              <a:t>host </a:t>
            </a:r>
          </a:p>
          <a:p>
            <a:pPr eaLnBrk="1" hangingPunct="1">
              <a:defRPr/>
            </a:pPr>
            <a:r>
              <a:rPr lang="en-US" sz="1200">
                <a:latin typeface="Arial" charset="0"/>
              </a:rPr>
              <a:t>bus </a:t>
            </a:r>
          </a:p>
          <a:p>
            <a:pPr eaLnBrk="1" hangingPunct="1">
              <a:defRPr/>
            </a:pPr>
            <a:r>
              <a:rPr lang="en-US" sz="1200">
                <a:latin typeface="Arial" charset="0"/>
              </a:rPr>
              <a:t>(e.g., PCI)</a:t>
            </a:r>
          </a:p>
        </p:txBody>
      </p:sp>
      <p:sp>
        <p:nvSpPr>
          <p:cNvPr id="8212" name="Line 55"/>
          <p:cNvSpPr>
            <a:spLocks noChangeShapeType="1"/>
          </p:cNvSpPr>
          <p:nvPr/>
        </p:nvSpPr>
        <p:spPr bwMode="auto">
          <a:xfrm flipH="1">
            <a:off x="9188451" y="4424026"/>
            <a:ext cx="16933" cy="339725"/>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3" name="Line 56"/>
          <p:cNvSpPr>
            <a:spLocks noChangeShapeType="1"/>
          </p:cNvSpPr>
          <p:nvPr/>
        </p:nvSpPr>
        <p:spPr bwMode="auto">
          <a:xfrm>
            <a:off x="9186333" y="4957426"/>
            <a:ext cx="0" cy="366713"/>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4" name="Line 57"/>
          <p:cNvSpPr>
            <a:spLocks noChangeShapeType="1"/>
          </p:cNvSpPr>
          <p:nvPr/>
        </p:nvSpPr>
        <p:spPr bwMode="auto">
          <a:xfrm flipH="1" flipV="1">
            <a:off x="10248900" y="3812838"/>
            <a:ext cx="510117" cy="26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5" name="Text Box 58"/>
          <p:cNvSpPr txBox="1">
            <a:spLocks noChangeArrowheads="1"/>
          </p:cNvSpPr>
          <p:nvPr/>
        </p:nvSpPr>
        <p:spPr bwMode="auto">
          <a:xfrm>
            <a:off x="9728201" y="5506700"/>
            <a:ext cx="12843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200">
                <a:latin typeface="Arial" charset="0"/>
              </a:rPr>
              <a:t>network adapter</a:t>
            </a:r>
          </a:p>
          <a:p>
            <a:pPr eaLnBrk="1" hangingPunct="1">
              <a:defRPr/>
            </a:pPr>
            <a:r>
              <a:rPr lang="en-US" sz="1200">
                <a:latin typeface="Arial" charset="0"/>
              </a:rPr>
              <a:t>card</a:t>
            </a:r>
          </a:p>
        </p:txBody>
      </p:sp>
      <p:sp>
        <p:nvSpPr>
          <p:cNvPr id="8216" name="Line 59"/>
          <p:cNvSpPr>
            <a:spLocks noChangeShapeType="1"/>
          </p:cNvSpPr>
          <p:nvPr/>
        </p:nvSpPr>
        <p:spPr bwMode="auto">
          <a:xfrm flipH="1" flipV="1">
            <a:off x="10005484" y="4830425"/>
            <a:ext cx="361949" cy="750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17" name="Rectangle 43"/>
          <p:cNvSpPr>
            <a:spLocks noChangeArrowheads="1"/>
          </p:cNvSpPr>
          <p:nvPr/>
        </p:nvSpPr>
        <p:spPr bwMode="auto">
          <a:xfrm>
            <a:off x="8468784" y="4004926"/>
            <a:ext cx="1496483" cy="1082675"/>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nvGrpSpPr>
          <p:cNvPr id="306260" name="Group 84"/>
          <p:cNvGrpSpPr>
            <a:grpSpLocks/>
          </p:cNvGrpSpPr>
          <p:nvPr/>
        </p:nvGrpSpPr>
        <p:grpSpPr bwMode="auto">
          <a:xfrm>
            <a:off x="6796617" y="2893675"/>
            <a:ext cx="1947333" cy="2065338"/>
            <a:chOff x="2695" y="1728"/>
            <a:chExt cx="920" cy="1301"/>
          </a:xfrm>
        </p:grpSpPr>
        <p:sp>
          <p:nvSpPr>
            <p:cNvPr id="8224" name="Freeform 62"/>
            <p:cNvSpPr>
              <a:spLocks/>
            </p:cNvSpPr>
            <p:nvPr/>
          </p:nvSpPr>
          <p:spPr bwMode="auto">
            <a:xfrm>
              <a:off x="3225" y="2509"/>
              <a:ext cx="390" cy="52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5"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6"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27" name="Text Box 65"/>
            <p:cNvSpPr txBox="1">
              <a:spLocks noChangeArrowheads="1"/>
            </p:cNvSpPr>
            <p:nvPr/>
          </p:nvSpPr>
          <p:spPr bwMode="auto">
            <a:xfrm>
              <a:off x="2761" y="1728"/>
              <a:ext cx="433"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200" i="0">
                  <a:latin typeface="Arial" charset="0"/>
                </a:rPr>
                <a:t>application</a:t>
              </a:r>
            </a:p>
            <a:p>
              <a:pPr algn="ctr" eaLnBrk="1" hangingPunct="1">
                <a:defRPr/>
              </a:pPr>
              <a:r>
                <a:rPr lang="en-US" sz="1200" i="0">
                  <a:latin typeface="Arial" charset="0"/>
                </a:rPr>
                <a:t>transport</a:t>
              </a:r>
            </a:p>
            <a:p>
              <a:pPr algn="ctr" eaLnBrk="1" hangingPunct="1">
                <a:defRPr/>
              </a:pPr>
              <a:r>
                <a:rPr lang="en-US" sz="1200" i="0">
                  <a:latin typeface="Arial" charset="0"/>
                </a:rPr>
                <a:t>network</a:t>
              </a:r>
            </a:p>
            <a:p>
              <a:pPr algn="ctr" eaLnBrk="1" hangingPunct="1">
                <a:defRPr/>
              </a:pPr>
              <a:r>
                <a:rPr lang="en-US" sz="1200" i="0">
                  <a:latin typeface="Arial" charset="0"/>
                </a:rPr>
                <a:t>link</a:t>
              </a:r>
            </a:p>
          </p:txBody>
        </p:sp>
        <p:sp>
          <p:nvSpPr>
            <p:cNvPr id="8228" name="Line 66"/>
            <p:cNvSpPr>
              <a:spLocks noChangeShapeType="1"/>
            </p:cNvSpPr>
            <p:nvPr/>
          </p:nvSpPr>
          <p:spPr bwMode="auto">
            <a:xfrm>
              <a:off x="2737" y="18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29" name="Line 67"/>
            <p:cNvSpPr>
              <a:spLocks noChangeShapeType="1"/>
            </p:cNvSpPr>
            <p:nvPr/>
          </p:nvSpPr>
          <p:spPr bwMode="auto">
            <a:xfrm>
              <a:off x="2737" y="1991"/>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0" name="Line 68"/>
            <p:cNvSpPr>
              <a:spLocks noChangeShapeType="1"/>
            </p:cNvSpPr>
            <p:nvPr/>
          </p:nvSpPr>
          <p:spPr bwMode="auto">
            <a:xfrm>
              <a:off x="2735" y="20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1" name="Line 69"/>
            <p:cNvSpPr>
              <a:spLocks noChangeShapeType="1"/>
            </p:cNvSpPr>
            <p:nvPr/>
          </p:nvSpPr>
          <p:spPr bwMode="auto">
            <a:xfrm>
              <a:off x="2738" y="2206"/>
              <a:ext cx="484"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2" name="Rectangle 70"/>
            <p:cNvSpPr>
              <a:spLocks noChangeArrowheads="1"/>
            </p:cNvSpPr>
            <p:nvPr/>
          </p:nvSpPr>
          <p:spPr bwMode="auto">
            <a:xfrm>
              <a:off x="2695" y="2212"/>
              <a:ext cx="552" cy="1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33" name="Line 71"/>
            <p:cNvSpPr>
              <a:spLocks noChangeShapeType="1"/>
            </p:cNvSpPr>
            <p:nvPr/>
          </p:nvSpPr>
          <p:spPr bwMode="auto">
            <a:xfrm>
              <a:off x="2738" y="222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4" name="Line 72"/>
            <p:cNvSpPr>
              <a:spLocks noChangeShapeType="1"/>
            </p:cNvSpPr>
            <p:nvPr/>
          </p:nvSpPr>
          <p:spPr bwMode="auto">
            <a:xfrm>
              <a:off x="3225" y="2218"/>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5"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36" name="Text Box 74"/>
            <p:cNvSpPr txBox="1">
              <a:spLocks noChangeArrowheads="1"/>
            </p:cNvSpPr>
            <p:nvPr/>
          </p:nvSpPr>
          <p:spPr bwMode="auto">
            <a:xfrm>
              <a:off x="2802" y="2345"/>
              <a:ext cx="349"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1" hangingPunct="1">
                <a:spcBef>
                  <a:spcPct val="0"/>
                </a:spcBef>
                <a:buClrTx/>
                <a:buSzTx/>
                <a:buFontTx/>
                <a:buNone/>
              </a:pPr>
              <a:endParaRPr lang="en-US" altLang="zh-CN" sz="1200">
                <a:latin typeface="Arial" pitchFamily="34" charset="0"/>
                <a:ea typeface="ＭＳ Ｐゴシック" pitchFamily="34" charset="-128"/>
              </a:endParaRPr>
            </a:p>
            <a:p>
              <a:pPr algn="ctr" eaLnBrk="1" hangingPunct="1">
                <a:spcBef>
                  <a:spcPct val="0"/>
                </a:spcBef>
                <a:buClrTx/>
                <a:buSzTx/>
                <a:buFontTx/>
                <a:buNone/>
              </a:pPr>
              <a:endParaRPr lang="en-US" altLang="zh-CN" sz="1200">
                <a:latin typeface="Arial" pitchFamily="34" charset="0"/>
                <a:ea typeface="ＭＳ Ｐゴシック" pitchFamily="34" charset="-128"/>
              </a:endParaRPr>
            </a:p>
            <a:p>
              <a:pPr algn="ctr" eaLnBrk="1" hangingPunct="1">
                <a:spcBef>
                  <a:spcPct val="0"/>
                </a:spcBef>
                <a:buClrTx/>
                <a:buSzTx/>
                <a:buFontTx/>
                <a:buNone/>
              </a:pPr>
              <a:endParaRPr lang="en-US" altLang="zh-CN" sz="1200">
                <a:latin typeface="Arial" pitchFamily="34" charset="0"/>
                <a:ea typeface="ＭＳ Ｐゴシック" pitchFamily="34" charset="-128"/>
              </a:endParaRPr>
            </a:p>
            <a:p>
              <a:pPr algn="ctr" eaLnBrk="1" hangingPunct="1">
                <a:spcBef>
                  <a:spcPct val="0"/>
                </a:spcBef>
                <a:buClrTx/>
                <a:buSzTx/>
                <a:buFontTx/>
                <a:buNone/>
              </a:pPr>
              <a:r>
                <a:rPr lang="en-US" altLang="zh-CN" sz="1200">
                  <a:latin typeface="Arial" pitchFamily="34" charset="0"/>
                  <a:ea typeface="ＭＳ Ｐゴシック" pitchFamily="34" charset="-128"/>
                </a:rPr>
                <a:t>link</a:t>
              </a:r>
            </a:p>
            <a:p>
              <a:pPr algn="ctr" eaLnBrk="1" hangingPunct="1">
                <a:spcBef>
                  <a:spcPct val="0"/>
                </a:spcBef>
                <a:buClrTx/>
                <a:buSzTx/>
                <a:buFontTx/>
                <a:buNone/>
              </a:pPr>
              <a:r>
                <a:rPr lang="en-US" altLang="zh-CN" sz="1200">
                  <a:latin typeface="Arial" pitchFamily="34" charset="0"/>
                  <a:ea typeface="ＭＳ Ｐゴシック" pitchFamily="34" charset="-128"/>
                </a:rPr>
                <a:t>physical</a:t>
              </a:r>
            </a:p>
          </p:txBody>
        </p:sp>
        <p:sp>
          <p:nvSpPr>
            <p:cNvPr id="8237" name="Line 75"/>
            <p:cNvSpPr>
              <a:spLocks noChangeShapeType="1"/>
            </p:cNvSpPr>
            <p:nvPr/>
          </p:nvSpPr>
          <p:spPr bwMode="auto">
            <a:xfrm>
              <a:off x="2737" y="252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8" name="Line 76"/>
            <p:cNvSpPr>
              <a:spLocks noChangeShapeType="1"/>
            </p:cNvSpPr>
            <p:nvPr/>
          </p:nvSpPr>
          <p:spPr bwMode="auto">
            <a:xfrm>
              <a:off x="2737" y="2632"/>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39" name="Line 77"/>
            <p:cNvSpPr>
              <a:spLocks noChangeShapeType="1"/>
            </p:cNvSpPr>
            <p:nvPr/>
          </p:nvSpPr>
          <p:spPr bwMode="auto">
            <a:xfrm>
              <a:off x="2735" y="2721"/>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0" name="Line 78"/>
            <p:cNvSpPr>
              <a:spLocks noChangeShapeType="1"/>
            </p:cNvSpPr>
            <p:nvPr/>
          </p:nvSpPr>
          <p:spPr bwMode="auto">
            <a:xfrm>
              <a:off x="2733" y="283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1" name="Rectangle 79"/>
            <p:cNvSpPr>
              <a:spLocks noChangeArrowheads="1"/>
            </p:cNvSpPr>
            <p:nvPr/>
          </p:nvSpPr>
          <p:spPr bwMode="auto">
            <a:xfrm>
              <a:off x="2719" y="2390"/>
              <a:ext cx="518" cy="2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42" name="Line 80"/>
            <p:cNvSpPr>
              <a:spLocks noChangeShapeType="1"/>
            </p:cNvSpPr>
            <p:nvPr/>
          </p:nvSpPr>
          <p:spPr bwMode="auto">
            <a:xfrm>
              <a:off x="2737" y="2614"/>
              <a:ext cx="0" cy="6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3" name="Line 81"/>
            <p:cNvSpPr>
              <a:spLocks noChangeShapeType="1"/>
            </p:cNvSpPr>
            <p:nvPr/>
          </p:nvSpPr>
          <p:spPr bwMode="auto">
            <a:xfrm>
              <a:off x="3226" y="2614"/>
              <a:ext cx="0" cy="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244" name="Rectangle 82"/>
            <p:cNvSpPr>
              <a:spLocks noChangeArrowheads="1"/>
            </p:cNvSpPr>
            <p:nvPr/>
          </p:nvSpPr>
          <p:spPr bwMode="auto">
            <a:xfrm>
              <a:off x="2736" y="1778"/>
              <a:ext cx="490" cy="431"/>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sp>
          <p:nvSpPr>
            <p:cNvPr id="8245" name="Rectangle 83"/>
            <p:cNvSpPr>
              <a:spLocks noChangeArrowheads="1"/>
            </p:cNvSpPr>
            <p:nvPr/>
          </p:nvSpPr>
          <p:spPr bwMode="auto">
            <a:xfrm>
              <a:off x="2733" y="2721"/>
              <a:ext cx="489" cy="21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latin typeface="Comic Sans MS" pitchFamily="66" charset="0"/>
                <a:ea typeface="ＭＳ Ｐゴシック" pitchFamily="34" charset="-128"/>
              </a:endParaRPr>
            </a:p>
          </p:txBody>
        </p:sp>
      </p:grpSp>
      <p:pic>
        <p:nvPicPr>
          <p:cNvPr id="8219" name="Picture 86"/>
          <p:cNvPicPr>
            <a:picLocks noChangeAspect="1" noChangeArrowheads="1"/>
          </p:cNvPicPr>
          <p:nvPr/>
        </p:nvPicPr>
        <p:blipFill>
          <a:blip r:embed="rId3"/>
          <a:srcRect/>
          <a:stretch>
            <a:fillRect/>
          </a:stretch>
        </p:blipFill>
        <p:spPr bwMode="auto">
          <a:xfrm>
            <a:off x="9215967" y="1144915"/>
            <a:ext cx="1801284" cy="13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220" name="Picture 87"/>
          <p:cNvPicPr>
            <a:picLocks noChangeAspect="1" noChangeArrowheads="1"/>
          </p:cNvPicPr>
          <p:nvPr/>
        </p:nvPicPr>
        <p:blipFill>
          <a:blip r:embed="rId4"/>
          <a:srcRect/>
          <a:stretch>
            <a:fillRect/>
          </a:stretch>
        </p:blipFill>
        <p:spPr bwMode="auto">
          <a:xfrm>
            <a:off x="7351935" y="1324302"/>
            <a:ext cx="15240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8221" name="Group 89"/>
          <p:cNvGrpSpPr>
            <a:grpSpLocks/>
          </p:cNvGrpSpPr>
          <p:nvPr/>
        </p:nvGrpSpPr>
        <p:grpSpPr bwMode="auto">
          <a:xfrm>
            <a:off x="6750051" y="5401926"/>
            <a:ext cx="1479549" cy="1095375"/>
            <a:chOff x="-44" y="1473"/>
            <a:chExt cx="981" cy="1105"/>
          </a:xfrm>
        </p:grpSpPr>
        <p:pic>
          <p:nvPicPr>
            <p:cNvPr id="8222" name="Picture 9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3" name="Freeform 91"/>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1126011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06260"/>
                                        </p:tgtEl>
                                        <p:attrNameLst>
                                          <p:attrName>style.visibility</p:attrName>
                                        </p:attrNameLst>
                                      </p:cBhvr>
                                      <p:to>
                                        <p:strVal val="visible"/>
                                      </p:to>
                                    </p:set>
                                    <p:animEffect transition="in" filter="wipe(right)">
                                      <p:cBhvr>
                                        <p:cTn id="7" dur="1000"/>
                                        <p:tgtEl>
                                          <p:spTgt spid="30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101"/>
          <p:cNvGrpSpPr>
            <a:grpSpLocks/>
          </p:cNvGrpSpPr>
          <p:nvPr/>
        </p:nvGrpSpPr>
        <p:grpSpPr bwMode="auto">
          <a:xfrm>
            <a:off x="946151" y="3962400"/>
            <a:ext cx="10520217" cy="2351862"/>
            <a:chOff x="709613" y="3962400"/>
            <a:chExt cx="7890163" cy="2351862"/>
          </a:xfrm>
        </p:grpSpPr>
        <p:grpSp>
          <p:nvGrpSpPr>
            <p:cNvPr id="81967" name="Group 102"/>
            <p:cNvGrpSpPr>
              <a:grpSpLocks/>
            </p:cNvGrpSpPr>
            <p:nvPr/>
          </p:nvGrpSpPr>
          <p:grpSpPr bwMode="auto">
            <a:xfrm>
              <a:off x="6979920" y="5354320"/>
              <a:ext cx="711200" cy="601028"/>
              <a:chOff x="7179310" y="4033520"/>
              <a:chExt cx="1009650" cy="855028"/>
            </a:xfrm>
          </p:grpSpPr>
          <p:grpSp>
            <p:nvGrpSpPr>
              <p:cNvPr id="82026" name="Group 44"/>
              <p:cNvGrpSpPr>
                <a:grpSpLocks/>
              </p:cNvGrpSpPr>
              <p:nvPr/>
            </p:nvGrpSpPr>
            <p:grpSpPr bwMode="auto">
              <a:xfrm>
                <a:off x="7179310" y="4033520"/>
                <a:ext cx="1009650" cy="855028"/>
                <a:chOff x="-44" y="1473"/>
                <a:chExt cx="981" cy="1105"/>
              </a:xfrm>
            </p:grpSpPr>
            <p:pic>
              <p:nvPicPr>
                <p:cNvPr id="8202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9"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63"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1968" name="Group 103"/>
            <p:cNvGrpSpPr>
              <a:grpSpLocks/>
            </p:cNvGrpSpPr>
            <p:nvPr/>
          </p:nvGrpSpPr>
          <p:grpSpPr bwMode="auto">
            <a:xfrm>
              <a:off x="1046480" y="3962400"/>
              <a:ext cx="1026163" cy="761428"/>
              <a:chOff x="1046480" y="3962400"/>
              <a:chExt cx="1026163" cy="761428"/>
            </a:xfrm>
          </p:grpSpPr>
          <p:sp>
            <p:nvSpPr>
              <p:cNvPr id="158"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023" name="Group 49"/>
              <p:cNvGrpSpPr>
                <a:grpSpLocks/>
              </p:cNvGrpSpPr>
              <p:nvPr/>
            </p:nvGrpSpPr>
            <p:grpSpPr bwMode="auto">
              <a:xfrm>
                <a:off x="1046480" y="3962400"/>
                <a:ext cx="936071" cy="761428"/>
                <a:chOff x="-44" y="1473"/>
                <a:chExt cx="981" cy="1105"/>
              </a:xfrm>
            </p:grpSpPr>
            <p:pic>
              <p:nvPicPr>
                <p:cNvPr id="820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5"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1969"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9202"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9203"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81972" name="Group 23"/>
            <p:cNvGrpSpPr>
              <a:grpSpLocks/>
            </p:cNvGrpSpPr>
            <p:nvPr/>
          </p:nvGrpSpPr>
          <p:grpSpPr bwMode="auto">
            <a:xfrm>
              <a:off x="3044824" y="5794379"/>
              <a:ext cx="1168400" cy="450851"/>
              <a:chOff x="1934" y="2405"/>
              <a:chExt cx="736" cy="284"/>
            </a:xfrm>
          </p:grpSpPr>
          <p:sp>
            <p:nvSpPr>
              <p:cNvPr id="49252"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9253"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9205"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9206"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9207"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9208"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81977"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210"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1"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2"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3"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4"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16"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1"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9218"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81987" name="Group 63"/>
            <p:cNvGrpSpPr>
              <a:grpSpLocks/>
            </p:cNvGrpSpPr>
            <p:nvPr/>
          </p:nvGrpSpPr>
          <p:grpSpPr bwMode="auto">
            <a:xfrm>
              <a:off x="7372353" y="4845050"/>
              <a:ext cx="1179513" cy="463550"/>
              <a:chOff x="4351" y="2786"/>
              <a:chExt cx="743" cy="292"/>
            </a:xfrm>
          </p:grpSpPr>
          <p:sp>
            <p:nvSpPr>
              <p:cNvPr id="49250"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9251"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9220"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21"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22"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9223"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9224"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22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1994"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31"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81996" name="Group 131"/>
            <p:cNvGrpSpPr>
              <a:grpSpLocks/>
            </p:cNvGrpSpPr>
            <p:nvPr/>
          </p:nvGrpSpPr>
          <p:grpSpPr bwMode="auto">
            <a:xfrm>
              <a:off x="7179310" y="4033520"/>
              <a:ext cx="1009650" cy="855028"/>
              <a:chOff x="7179310" y="4033520"/>
              <a:chExt cx="1009650" cy="855028"/>
            </a:xfrm>
          </p:grpSpPr>
          <p:grpSp>
            <p:nvGrpSpPr>
              <p:cNvPr id="82014" name="Group 44"/>
              <p:cNvGrpSpPr>
                <a:grpSpLocks/>
              </p:cNvGrpSpPr>
              <p:nvPr/>
            </p:nvGrpSpPr>
            <p:grpSpPr bwMode="auto">
              <a:xfrm>
                <a:off x="7179310" y="4033520"/>
                <a:ext cx="1009650" cy="855028"/>
                <a:chOff x="-44" y="1473"/>
                <a:chExt cx="981" cy="1105"/>
              </a:xfrm>
            </p:grpSpPr>
            <p:pic>
              <p:nvPicPr>
                <p:cNvPr id="820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7"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1"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1997" name="Group 132"/>
            <p:cNvGrpSpPr>
              <a:grpSpLocks/>
            </p:cNvGrpSpPr>
            <p:nvPr/>
          </p:nvGrpSpPr>
          <p:grpSpPr bwMode="auto">
            <a:xfrm>
              <a:off x="3757931" y="4714240"/>
              <a:ext cx="1291589" cy="426719"/>
              <a:chOff x="4011931" y="3379152"/>
              <a:chExt cx="1262062" cy="390207"/>
            </a:xfrm>
          </p:grpSpPr>
          <p:sp>
            <p:nvSpPr>
              <p:cNvPr id="139"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004" name="Group 1185"/>
              <p:cNvGrpSpPr>
                <a:grpSpLocks/>
              </p:cNvGrpSpPr>
              <p:nvPr/>
            </p:nvGrpSpPr>
            <p:grpSpPr bwMode="auto">
              <a:xfrm>
                <a:off x="4197985" y="3379152"/>
                <a:ext cx="892175" cy="390207"/>
                <a:chOff x="4650" y="1129"/>
                <a:chExt cx="246" cy="95"/>
              </a:xfrm>
            </p:grpSpPr>
            <p:sp>
              <p:nvSpPr>
                <p:cNvPr id="820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20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20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82009" name="Group 1189"/>
                <p:cNvGrpSpPr>
                  <a:grpSpLocks/>
                </p:cNvGrpSpPr>
                <p:nvPr/>
              </p:nvGrpSpPr>
              <p:grpSpPr bwMode="auto">
                <a:xfrm>
                  <a:off x="4699" y="1145"/>
                  <a:ext cx="138" cy="29"/>
                  <a:chOff x="2468" y="1332"/>
                  <a:chExt cx="310" cy="60"/>
                </a:xfrm>
              </p:grpSpPr>
              <p:sp>
                <p:nvSpPr>
                  <p:cNvPr id="82012"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2013"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924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924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41"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1998" name="Group 133"/>
            <p:cNvGrpSpPr>
              <a:grpSpLocks/>
            </p:cNvGrpSpPr>
            <p:nvPr/>
          </p:nvGrpSpPr>
          <p:grpSpPr bwMode="auto">
            <a:xfrm>
              <a:off x="1483360" y="5313680"/>
              <a:ext cx="701043" cy="517588"/>
              <a:chOff x="1046480" y="3962400"/>
              <a:chExt cx="1026163" cy="761428"/>
            </a:xfrm>
          </p:grpSpPr>
          <p:sp>
            <p:nvSpPr>
              <p:cNvPr id="135"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000" name="Group 49"/>
              <p:cNvGrpSpPr>
                <a:grpSpLocks/>
              </p:cNvGrpSpPr>
              <p:nvPr/>
            </p:nvGrpSpPr>
            <p:grpSpPr bwMode="auto">
              <a:xfrm>
                <a:off x="1046480" y="3962400"/>
                <a:ext cx="936071" cy="761428"/>
                <a:chOff x="-44" y="1473"/>
                <a:chExt cx="981" cy="1105"/>
              </a:xfrm>
            </p:grpSpPr>
            <p:pic>
              <p:nvPicPr>
                <p:cNvPr id="8200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2"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9155"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9156"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B23D84B-58F0-4FE6-97FC-6C4D5E06E9BC}"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90</a:t>
            </a:fld>
            <a:endParaRPr lang="en-US" altLang="zh-CN" sz="1200">
              <a:solidFill>
                <a:prstClr val="black"/>
              </a:solidFill>
              <a:latin typeface="Arial" pitchFamily="34" charset="0"/>
              <a:ea typeface="ＭＳ Ｐゴシック" pitchFamily="34" charset="-128"/>
            </a:endParaRPr>
          </a:p>
        </p:txBody>
      </p:sp>
      <p:grpSp>
        <p:nvGrpSpPr>
          <p:cNvPr id="720995" name="Group 99"/>
          <p:cNvGrpSpPr>
            <a:grpSpLocks/>
          </p:cNvGrpSpPr>
          <p:nvPr/>
        </p:nvGrpSpPr>
        <p:grpSpPr bwMode="auto">
          <a:xfrm>
            <a:off x="6388101" y="2293938"/>
            <a:ext cx="2595034" cy="1643062"/>
            <a:chOff x="3018" y="1445"/>
            <a:chExt cx="1226" cy="1035"/>
          </a:xfrm>
        </p:grpSpPr>
        <p:sp>
          <p:nvSpPr>
            <p:cNvPr id="49176" name="AutoShape 2"/>
            <p:cNvSpPr>
              <a:spLocks noChangeArrowheads="1"/>
            </p:cNvSpPr>
            <p:nvPr/>
          </p:nvSpPr>
          <p:spPr bwMode="auto">
            <a:xfrm>
              <a:off x="3597" y="1981"/>
              <a:ext cx="198" cy="499"/>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1945" name="Group 61"/>
            <p:cNvGrpSpPr>
              <a:grpSpLocks/>
            </p:cNvGrpSpPr>
            <p:nvPr/>
          </p:nvGrpSpPr>
          <p:grpSpPr bwMode="auto">
            <a:xfrm>
              <a:off x="3286" y="1702"/>
              <a:ext cx="958" cy="479"/>
              <a:chOff x="1197" y="1665"/>
              <a:chExt cx="958" cy="479"/>
            </a:xfrm>
          </p:grpSpPr>
          <p:grpSp>
            <p:nvGrpSpPr>
              <p:cNvPr id="81962" name="Group 62"/>
              <p:cNvGrpSpPr>
                <a:grpSpLocks/>
              </p:cNvGrpSpPr>
              <p:nvPr/>
            </p:nvGrpSpPr>
            <p:grpSpPr bwMode="auto">
              <a:xfrm>
                <a:off x="1231" y="1990"/>
                <a:ext cx="691" cy="154"/>
                <a:chOff x="1231" y="1990"/>
                <a:chExt cx="691" cy="154"/>
              </a:xfrm>
            </p:grpSpPr>
            <p:sp>
              <p:nvSpPr>
                <p:cNvPr id="49196" name="Rectangle 6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97" name="Line 64"/>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8" name="Line 65"/>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9195" name="Text Box 66"/>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81946" name="Group 67"/>
            <p:cNvGrpSpPr>
              <a:grpSpLocks/>
            </p:cNvGrpSpPr>
            <p:nvPr/>
          </p:nvGrpSpPr>
          <p:grpSpPr bwMode="auto">
            <a:xfrm>
              <a:off x="3364" y="1860"/>
              <a:ext cx="92" cy="243"/>
              <a:chOff x="1272" y="1762"/>
              <a:chExt cx="92" cy="243"/>
            </a:xfrm>
          </p:grpSpPr>
          <p:sp>
            <p:nvSpPr>
              <p:cNvPr id="49192" name="Line 68"/>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3" name="Line 69"/>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1947" name="Group 72"/>
            <p:cNvGrpSpPr>
              <a:grpSpLocks/>
            </p:cNvGrpSpPr>
            <p:nvPr/>
          </p:nvGrpSpPr>
          <p:grpSpPr bwMode="auto">
            <a:xfrm>
              <a:off x="3018" y="1445"/>
              <a:ext cx="1144" cy="957"/>
              <a:chOff x="931" y="1414"/>
              <a:chExt cx="1144" cy="957"/>
            </a:xfrm>
          </p:grpSpPr>
          <p:sp>
            <p:nvSpPr>
              <p:cNvPr id="49180" name="Text Box 73"/>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MAC src: </a:t>
                </a:r>
                <a:r>
                  <a:rPr lang="en-US" altLang="zh-CN" sz="1200">
                    <a:solidFill>
                      <a:srgbClr val="FF0000"/>
                    </a:solidFill>
                    <a:latin typeface="Arial" pitchFamily="34" charset="0"/>
                    <a:ea typeface="ＭＳ Ｐゴシック" pitchFamily="34" charset="-128"/>
                  </a:rPr>
                  <a:t>1A-23-F9-CD-06-9B</a:t>
                </a:r>
              </a:p>
              <a:p>
                <a:pPr>
                  <a:spcBef>
                    <a:spcPct val="0"/>
                  </a:spcBef>
                  <a:buClrTx/>
                  <a:buSzTx/>
                  <a:buFontTx/>
                  <a:buNone/>
                </a:pPr>
                <a:r>
                  <a:rPr lang="en-US" altLang="zh-CN" sz="1200">
                    <a:solidFill>
                      <a:prstClr val="black"/>
                    </a:solidFill>
                    <a:latin typeface="Arial" pitchFamily="34" charset="0"/>
                    <a:ea typeface="ＭＳ Ｐゴシック" pitchFamily="34" charset="-128"/>
                  </a:rPr>
                  <a:t>  MAC dest: </a:t>
                </a:r>
                <a:r>
                  <a:rPr lang="en-US" altLang="zh-CN" sz="1200">
                    <a:solidFill>
                      <a:srgbClr val="FF0000"/>
                    </a:solidFill>
                    <a:latin typeface="Arial" pitchFamily="34" charset="0"/>
                    <a:ea typeface="ＭＳ Ｐゴシック" pitchFamily="34" charset="-128"/>
                  </a:rPr>
                  <a:t>49-BD-D2-C7-56-2A</a:t>
                </a:r>
              </a:p>
              <a:p>
                <a:pPr>
                  <a:spcBef>
                    <a:spcPct val="0"/>
                  </a:spcBef>
                  <a:buClrTx/>
                  <a:buSzTx/>
                  <a:buFontTx/>
                  <a:buNone/>
                </a:pPr>
                <a:endParaRPr lang="en-US" altLang="zh-CN" sz="1200">
                  <a:solidFill>
                    <a:srgbClr val="FF0000"/>
                  </a:solidFill>
                  <a:latin typeface="Arial" pitchFamily="34" charset="0"/>
                  <a:ea typeface="ＭＳ Ｐゴシック" pitchFamily="34" charset="-128"/>
                </a:endParaRPr>
              </a:p>
            </p:txBody>
          </p:sp>
          <p:grpSp>
            <p:nvGrpSpPr>
              <p:cNvPr id="81949" name="Group 74"/>
              <p:cNvGrpSpPr>
                <a:grpSpLocks/>
              </p:cNvGrpSpPr>
              <p:nvPr/>
            </p:nvGrpSpPr>
            <p:grpSpPr bwMode="auto">
              <a:xfrm>
                <a:off x="981" y="2182"/>
                <a:ext cx="1049" cy="189"/>
                <a:chOff x="2829" y="2040"/>
                <a:chExt cx="1049" cy="189"/>
              </a:xfrm>
            </p:grpSpPr>
            <p:sp>
              <p:nvSpPr>
                <p:cNvPr id="49186" name="Rectangle 75"/>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87" name="Rectangle 76"/>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88" name="Line 77"/>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9" name="Line 78"/>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0" name="Line 79"/>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91" name="Line 80"/>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9182" name="Line 81"/>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3" name="Line 82"/>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4" name="Line 83"/>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85" name="Line 84"/>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grpSp>
        <p:nvGrpSpPr>
          <p:cNvPr id="81929" name="Group 85"/>
          <p:cNvGrpSpPr>
            <a:grpSpLocks/>
          </p:cNvGrpSpPr>
          <p:nvPr/>
        </p:nvGrpSpPr>
        <p:grpSpPr bwMode="auto">
          <a:xfrm>
            <a:off x="5270500" y="2767013"/>
            <a:ext cx="1193800" cy="2038350"/>
            <a:chOff x="2823" y="1545"/>
            <a:chExt cx="564" cy="1284"/>
          </a:xfrm>
        </p:grpSpPr>
        <p:sp>
          <p:nvSpPr>
            <p:cNvPr id="81939" name="Freeform 86"/>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172" name="Rectangle 87"/>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73" name="Text Box 88"/>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9174" name="Line 89"/>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75" name="Line 90"/>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20987" name="Group 91"/>
          <p:cNvGrpSpPr>
            <a:grpSpLocks/>
          </p:cNvGrpSpPr>
          <p:nvPr/>
        </p:nvGrpSpPr>
        <p:grpSpPr bwMode="auto">
          <a:xfrm>
            <a:off x="10748433" y="2478088"/>
            <a:ext cx="1238251" cy="1954212"/>
            <a:chOff x="250" y="1380"/>
            <a:chExt cx="585" cy="1231"/>
          </a:xfrm>
        </p:grpSpPr>
        <p:sp>
          <p:nvSpPr>
            <p:cNvPr id="81932" name="Freeform 92"/>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9165" name="Rectangle 93"/>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9166" name="Text Box 94"/>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9167" name="Line 95"/>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68" name="Line 96"/>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69" name="Line 97"/>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9170" name="Line 98"/>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11" name="Rectangle 3"/>
          <p:cNvSpPr txBox="1">
            <a:spLocks noChangeArrowheads="1"/>
          </p:cNvSpPr>
          <p:nvPr/>
        </p:nvSpPr>
        <p:spPr>
          <a:xfrm>
            <a:off x="0" y="20835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latin typeface="宋体" pitchFamily="2" charset="-122"/>
              </a:rPr>
              <a:t>发送数据报到子网以外</a:t>
            </a:r>
            <a:endParaRPr lang="en-US" altLang="zh-CN" sz="5400" dirty="0">
              <a:solidFill>
                <a:prstClr val="black"/>
              </a:solidFill>
              <a:ea typeface="ＭＳ Ｐゴシック" pitchFamily="34" charset="-128"/>
            </a:endParaRPr>
          </a:p>
        </p:txBody>
      </p:sp>
      <p:sp>
        <p:nvSpPr>
          <p:cNvPr id="112"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转发数据报，源地址为</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将该数据报封装成链路层帧，目的</a:t>
            </a:r>
            <a:r>
              <a:rPr lang="en-US" altLang="zh-CN" sz="2400" dirty="0">
                <a:solidFill>
                  <a:prstClr val="black"/>
                </a:solidFill>
                <a:latin typeface="Microsoft YaHei"/>
              </a:rPr>
              <a:t>MAC</a:t>
            </a:r>
            <a:r>
              <a:rPr lang="zh-CN" altLang="en-US" sz="2400" dirty="0">
                <a:solidFill>
                  <a:prstClr val="black"/>
                </a:solidFill>
                <a:latin typeface="Microsoft YaHei"/>
              </a:rPr>
              <a:t>地址为主机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sz="2400" dirty="0">
              <a:solidFill>
                <a:prstClr val="black"/>
              </a:solidFill>
              <a:latin typeface="Microsoft YaHei"/>
            </a:endParaRPr>
          </a:p>
        </p:txBody>
      </p:sp>
    </p:spTree>
    <p:extLst>
      <p:ext uri="{BB962C8B-B14F-4D97-AF65-F5344CB8AC3E}">
        <p14:creationId xmlns:p14="http://schemas.microsoft.com/office/powerpoint/2010/main" val="1058078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20987"/>
                                        </p:tgtEl>
                                        <p:attrNameLst>
                                          <p:attrName>style.visibility</p:attrName>
                                        </p:attrNameLst>
                                      </p:cBhvr>
                                      <p:to>
                                        <p:strVal val="visible"/>
                                      </p:to>
                                    </p:set>
                                    <p:animEffect transition="in" filter="wipe(down)">
                                      <p:cBhvr>
                                        <p:cTn id="7" dur="1000"/>
                                        <p:tgtEl>
                                          <p:spTgt spid="720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1.94444E-6 3.33333E-6 L 1.94444E-6 0.19838 L 0.11007 0.1199 L 0.11007 -0.03565 " pathEditMode="relative" rAng="0" ptsTypes="AAAA">
                                      <p:cBhvr>
                                        <p:cTn id="11" dur="2000" fill="hold"/>
                                        <p:tgtEl>
                                          <p:spTgt spid="720995"/>
                                        </p:tgtEl>
                                        <p:attrNameLst>
                                          <p:attrName>ppt_x</p:attrName>
                                          <p:attrName>ppt_y</p:attrName>
                                        </p:attrNameLst>
                                      </p:cBhvr>
                                      <p:rCtr x="5503" y="8125"/>
                                    </p:animMotion>
                                  </p:childTnLst>
                                </p:cTn>
                              </p:par>
                              <p:par>
                                <p:cTn id="12" presetID="1" presetClass="entr" presetSubtype="0" fill="hold" grpId="0" nodeType="withEffect">
                                  <p:stCondLst>
                                    <p:cond delay="0"/>
                                  </p:stCondLst>
                                  <p:childTnLst>
                                    <p:set>
                                      <p:cBhvr>
                                        <p:cTn id="13"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Group 95"/>
          <p:cNvGrpSpPr>
            <a:grpSpLocks/>
          </p:cNvGrpSpPr>
          <p:nvPr/>
        </p:nvGrpSpPr>
        <p:grpSpPr bwMode="auto">
          <a:xfrm>
            <a:off x="9306984" y="5354639"/>
            <a:ext cx="948267" cy="600075"/>
            <a:chOff x="7179310" y="4033520"/>
            <a:chExt cx="1009650" cy="855028"/>
          </a:xfrm>
        </p:grpSpPr>
        <p:grpSp>
          <p:nvGrpSpPr>
            <p:cNvPr id="83042" name="Group 44"/>
            <p:cNvGrpSpPr>
              <a:grpSpLocks/>
            </p:cNvGrpSpPr>
            <p:nvPr/>
          </p:nvGrpSpPr>
          <p:grpSpPr bwMode="auto">
            <a:xfrm>
              <a:off x="7179310" y="4033520"/>
              <a:ext cx="1009650" cy="855028"/>
              <a:chOff x="-44" y="1473"/>
              <a:chExt cx="981" cy="1105"/>
            </a:xfrm>
          </p:grpSpPr>
          <p:pic>
            <p:nvPicPr>
              <p:cNvPr id="830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45"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6" name="Rectangle 43"/>
            <p:cNvSpPr>
              <a:spLocks noChangeArrowheads="1"/>
            </p:cNvSpPr>
            <p:nvPr/>
          </p:nvSpPr>
          <p:spPr bwMode="auto">
            <a:xfrm rot="-5400000">
              <a:off x="7439378" y="4308711"/>
              <a:ext cx="126671"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2947" name="Group 96"/>
          <p:cNvGrpSpPr>
            <a:grpSpLocks/>
          </p:cNvGrpSpPr>
          <p:nvPr/>
        </p:nvGrpSpPr>
        <p:grpSpPr bwMode="auto">
          <a:xfrm>
            <a:off x="1394884" y="3962400"/>
            <a:ext cx="1369483" cy="762000"/>
            <a:chOff x="1046480" y="3962400"/>
            <a:chExt cx="1026163" cy="761428"/>
          </a:xfrm>
        </p:grpSpPr>
        <p:sp>
          <p:nvSpPr>
            <p:cNvPr id="151" name="Rectangle 48"/>
            <p:cNvSpPr>
              <a:spLocks noChangeArrowheads="1"/>
            </p:cNvSpPr>
            <p:nvPr/>
          </p:nvSpPr>
          <p:spPr bwMode="auto">
            <a:xfrm rot="-5400000">
              <a:off x="1893411" y="4300306"/>
              <a:ext cx="111042" cy="24742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3039" name="Group 49"/>
            <p:cNvGrpSpPr>
              <a:grpSpLocks/>
            </p:cNvGrpSpPr>
            <p:nvPr/>
          </p:nvGrpSpPr>
          <p:grpSpPr bwMode="auto">
            <a:xfrm>
              <a:off x="1046480" y="3962400"/>
              <a:ext cx="936071" cy="761428"/>
              <a:chOff x="-44" y="1473"/>
              <a:chExt cx="981" cy="1105"/>
            </a:xfrm>
          </p:grpSpPr>
          <p:pic>
            <p:nvPicPr>
              <p:cNvPr id="830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41"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82948" name="Text Box 4"/>
          <p:cNvSpPr txBox="1">
            <a:spLocks noChangeArrowheads="1"/>
          </p:cNvSpPr>
          <p:nvPr/>
        </p:nvSpPr>
        <p:spPr bwMode="auto">
          <a:xfrm>
            <a:off x="5632452" y="4381500"/>
            <a:ext cx="37061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50181" name="Text Box 21"/>
          <p:cNvSpPr txBox="1">
            <a:spLocks noChangeArrowheads="1"/>
          </p:cNvSpPr>
          <p:nvPr/>
        </p:nvSpPr>
        <p:spPr bwMode="auto">
          <a:xfrm>
            <a:off x="5158317" y="5378450"/>
            <a:ext cx="155683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50182" name="Text Box 22"/>
          <p:cNvSpPr txBox="1">
            <a:spLocks noChangeArrowheads="1"/>
          </p:cNvSpPr>
          <p:nvPr/>
        </p:nvSpPr>
        <p:spPr bwMode="auto">
          <a:xfrm>
            <a:off x="5355167" y="5205414"/>
            <a:ext cx="13340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82951" name="Group 23"/>
          <p:cNvGrpSpPr>
            <a:grpSpLocks/>
          </p:cNvGrpSpPr>
          <p:nvPr/>
        </p:nvGrpSpPr>
        <p:grpSpPr bwMode="auto">
          <a:xfrm>
            <a:off x="4059767" y="5794380"/>
            <a:ext cx="1557867" cy="450851"/>
            <a:chOff x="1934" y="2405"/>
            <a:chExt cx="736" cy="284"/>
          </a:xfrm>
        </p:grpSpPr>
        <p:sp>
          <p:nvSpPr>
            <p:cNvPr id="50268"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50269"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50184" name="Text Box 26"/>
          <p:cNvSpPr txBox="1">
            <a:spLocks noChangeArrowheads="1"/>
          </p:cNvSpPr>
          <p:nvPr/>
        </p:nvSpPr>
        <p:spPr bwMode="auto">
          <a:xfrm>
            <a:off x="1270000" y="6037264"/>
            <a:ext cx="16417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50185" name="Text Box 27"/>
          <p:cNvSpPr txBox="1">
            <a:spLocks noChangeArrowheads="1"/>
          </p:cNvSpPr>
          <p:nvPr/>
        </p:nvSpPr>
        <p:spPr bwMode="auto">
          <a:xfrm>
            <a:off x="1257300" y="5854700"/>
            <a:ext cx="12541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50186" name="Text Box 30"/>
          <p:cNvSpPr txBox="1">
            <a:spLocks noChangeArrowheads="1"/>
          </p:cNvSpPr>
          <p:nvPr/>
        </p:nvSpPr>
        <p:spPr bwMode="auto">
          <a:xfrm>
            <a:off x="946151" y="4741864"/>
            <a:ext cx="12427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50187" name="Text Box 33"/>
          <p:cNvSpPr txBox="1">
            <a:spLocks noChangeArrowheads="1"/>
          </p:cNvSpPr>
          <p:nvPr/>
        </p:nvSpPr>
        <p:spPr bwMode="auto">
          <a:xfrm>
            <a:off x="973667" y="4927600"/>
            <a:ext cx="15231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82956" name="Freeform 39"/>
          <p:cNvSpPr>
            <a:spLocks/>
          </p:cNvSpPr>
          <p:nvPr/>
        </p:nvSpPr>
        <p:spPr bwMode="auto">
          <a:xfrm>
            <a:off x="3153834" y="4437064"/>
            <a:ext cx="1119717"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0189" name="Line 40"/>
          <p:cNvSpPr>
            <a:spLocks noChangeShapeType="1"/>
          </p:cNvSpPr>
          <p:nvPr/>
        </p:nvSpPr>
        <p:spPr bwMode="auto">
          <a:xfrm>
            <a:off x="2749551" y="4416425"/>
            <a:ext cx="58420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0" name="Line 41"/>
          <p:cNvSpPr>
            <a:spLocks noChangeShapeType="1"/>
          </p:cNvSpPr>
          <p:nvPr/>
        </p:nvSpPr>
        <p:spPr bwMode="auto">
          <a:xfrm flipV="1">
            <a:off x="2914652" y="5360989"/>
            <a:ext cx="309033"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1" name="Line 42"/>
          <p:cNvSpPr>
            <a:spLocks noChangeShapeType="1"/>
          </p:cNvSpPr>
          <p:nvPr/>
        </p:nvSpPr>
        <p:spPr bwMode="auto">
          <a:xfrm>
            <a:off x="4246034" y="4954589"/>
            <a:ext cx="778933"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2" name="Line 44"/>
          <p:cNvSpPr>
            <a:spLocks noChangeShapeType="1"/>
          </p:cNvSpPr>
          <p:nvPr/>
        </p:nvSpPr>
        <p:spPr bwMode="auto">
          <a:xfrm flipV="1">
            <a:off x="2802467" y="5711826"/>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3" name="Line 45"/>
          <p:cNvSpPr>
            <a:spLocks noChangeShapeType="1"/>
          </p:cNvSpPr>
          <p:nvPr/>
        </p:nvSpPr>
        <p:spPr bwMode="auto">
          <a:xfrm flipH="1" flipV="1">
            <a:off x="2635251" y="4489451"/>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4" name="Line 46"/>
          <p:cNvSpPr>
            <a:spLocks noChangeShapeType="1"/>
          </p:cNvSpPr>
          <p:nvPr/>
        </p:nvSpPr>
        <p:spPr bwMode="auto">
          <a:xfrm>
            <a:off x="5139267" y="5021264"/>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195" name="Line 47"/>
          <p:cNvSpPr>
            <a:spLocks noChangeShapeType="1"/>
          </p:cNvSpPr>
          <p:nvPr/>
        </p:nvSpPr>
        <p:spPr bwMode="auto">
          <a:xfrm flipH="1" flipV="1">
            <a:off x="6580718" y="5011738"/>
            <a:ext cx="6349"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4" name="Text Box 58"/>
          <p:cNvSpPr txBox="1">
            <a:spLocks noChangeArrowheads="1"/>
          </p:cNvSpPr>
          <p:nvPr/>
        </p:nvSpPr>
        <p:spPr bwMode="auto">
          <a:xfrm>
            <a:off x="958851" y="4156076"/>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50197" name="Line 60"/>
          <p:cNvSpPr>
            <a:spLocks noChangeShapeType="1"/>
          </p:cNvSpPr>
          <p:nvPr/>
        </p:nvSpPr>
        <p:spPr bwMode="auto">
          <a:xfrm>
            <a:off x="6726767" y="4921250"/>
            <a:ext cx="15980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82966" name="Group 63"/>
          <p:cNvGrpSpPr>
            <a:grpSpLocks/>
          </p:cNvGrpSpPr>
          <p:nvPr/>
        </p:nvGrpSpPr>
        <p:grpSpPr bwMode="auto">
          <a:xfrm>
            <a:off x="9829803" y="4845051"/>
            <a:ext cx="1572684" cy="463550"/>
            <a:chOff x="4351" y="2786"/>
            <a:chExt cx="743" cy="292"/>
          </a:xfrm>
        </p:grpSpPr>
        <p:sp>
          <p:nvSpPr>
            <p:cNvPr id="50266"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50267"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50199" name="Line 67"/>
          <p:cNvSpPr>
            <a:spLocks noChangeShapeType="1"/>
          </p:cNvSpPr>
          <p:nvPr/>
        </p:nvSpPr>
        <p:spPr bwMode="auto">
          <a:xfrm flipV="1">
            <a:off x="9258300" y="4416425"/>
            <a:ext cx="601133"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00" name="Line 68"/>
          <p:cNvSpPr>
            <a:spLocks noChangeShapeType="1"/>
          </p:cNvSpPr>
          <p:nvPr/>
        </p:nvSpPr>
        <p:spPr bwMode="auto">
          <a:xfrm flipH="1" flipV="1">
            <a:off x="9958917" y="4492625"/>
            <a:ext cx="14816"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01" name="Text Box 71"/>
          <p:cNvSpPr txBox="1">
            <a:spLocks noChangeArrowheads="1"/>
          </p:cNvSpPr>
          <p:nvPr/>
        </p:nvSpPr>
        <p:spPr bwMode="auto">
          <a:xfrm>
            <a:off x="9431867" y="5811839"/>
            <a:ext cx="13340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50202" name="Text Box 72"/>
          <p:cNvSpPr txBox="1">
            <a:spLocks noChangeArrowheads="1"/>
          </p:cNvSpPr>
          <p:nvPr/>
        </p:nvSpPr>
        <p:spPr bwMode="auto">
          <a:xfrm>
            <a:off x="9436101" y="5986464"/>
            <a:ext cx="151515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50203" name="Line 73"/>
          <p:cNvSpPr>
            <a:spLocks noChangeShapeType="1"/>
          </p:cNvSpPr>
          <p:nvPr/>
        </p:nvSpPr>
        <p:spPr bwMode="auto">
          <a:xfrm flipH="1" flipV="1">
            <a:off x="9165167" y="5313364"/>
            <a:ext cx="338667"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04" name="Line 74"/>
          <p:cNvSpPr>
            <a:spLocks noChangeShapeType="1"/>
          </p:cNvSpPr>
          <p:nvPr/>
        </p:nvSpPr>
        <p:spPr bwMode="auto">
          <a:xfrm flipH="1">
            <a:off x="9611784" y="5654676"/>
            <a:ext cx="6349"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2973" name="Freeform 75"/>
          <p:cNvSpPr>
            <a:spLocks/>
          </p:cNvSpPr>
          <p:nvPr/>
        </p:nvSpPr>
        <p:spPr bwMode="auto">
          <a:xfrm>
            <a:off x="8271934" y="4440239"/>
            <a:ext cx="1020233" cy="1081087"/>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24" name="Text Box 76"/>
          <p:cNvSpPr txBox="1">
            <a:spLocks noChangeArrowheads="1"/>
          </p:cNvSpPr>
          <p:nvPr/>
        </p:nvSpPr>
        <p:spPr bwMode="auto">
          <a:xfrm>
            <a:off x="11076518" y="4073526"/>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82975" name="Group 124"/>
          <p:cNvGrpSpPr>
            <a:grpSpLocks/>
          </p:cNvGrpSpPr>
          <p:nvPr/>
        </p:nvGrpSpPr>
        <p:grpSpPr bwMode="auto">
          <a:xfrm>
            <a:off x="9571567" y="4033839"/>
            <a:ext cx="1346200" cy="854075"/>
            <a:chOff x="7179310" y="4033520"/>
            <a:chExt cx="1009650" cy="855028"/>
          </a:xfrm>
        </p:grpSpPr>
        <p:grpSp>
          <p:nvGrpSpPr>
            <p:cNvPr id="83030" name="Group 44"/>
            <p:cNvGrpSpPr>
              <a:grpSpLocks/>
            </p:cNvGrpSpPr>
            <p:nvPr/>
          </p:nvGrpSpPr>
          <p:grpSpPr bwMode="auto">
            <a:xfrm>
              <a:off x="7179310" y="4033520"/>
              <a:ext cx="1009650" cy="855028"/>
              <a:chOff x="-44" y="1473"/>
              <a:chExt cx="981" cy="1105"/>
            </a:xfrm>
          </p:grpSpPr>
          <p:pic>
            <p:nvPicPr>
              <p:cNvPr id="8303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33"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4" name="Rectangle 43"/>
            <p:cNvSpPr>
              <a:spLocks noChangeArrowheads="1"/>
            </p:cNvSpPr>
            <p:nvPr/>
          </p:nvSpPr>
          <p:spPr bwMode="auto">
            <a:xfrm rot="-5400000">
              <a:off x="7438796" y="4309366"/>
              <a:ext cx="1271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2976" name="Group 125"/>
          <p:cNvGrpSpPr>
            <a:grpSpLocks/>
          </p:cNvGrpSpPr>
          <p:nvPr/>
        </p:nvGrpSpPr>
        <p:grpSpPr bwMode="auto">
          <a:xfrm>
            <a:off x="5010151" y="4714875"/>
            <a:ext cx="1722967" cy="425450"/>
            <a:chOff x="4011931" y="3379152"/>
            <a:chExt cx="1262062" cy="390207"/>
          </a:xfrm>
        </p:grpSpPr>
        <p:sp>
          <p:nvSpPr>
            <p:cNvPr id="132" name="Rectangle 43"/>
            <p:cNvSpPr>
              <a:spLocks noChangeArrowheads="1"/>
            </p:cNvSpPr>
            <p:nvPr/>
          </p:nvSpPr>
          <p:spPr bwMode="auto">
            <a:xfrm rot="-5400000">
              <a:off x="5112252" y="3476577"/>
              <a:ext cx="128128"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3020" name="Group 1185"/>
            <p:cNvGrpSpPr>
              <a:grpSpLocks/>
            </p:cNvGrpSpPr>
            <p:nvPr/>
          </p:nvGrpSpPr>
          <p:grpSpPr bwMode="auto">
            <a:xfrm>
              <a:off x="4197985" y="3379152"/>
              <a:ext cx="892175" cy="390207"/>
              <a:chOff x="4650" y="1129"/>
              <a:chExt cx="246" cy="95"/>
            </a:xfrm>
          </p:grpSpPr>
          <p:sp>
            <p:nvSpPr>
              <p:cNvPr id="830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30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830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83025" name="Group 1189"/>
              <p:cNvGrpSpPr>
                <a:grpSpLocks/>
              </p:cNvGrpSpPr>
              <p:nvPr/>
            </p:nvGrpSpPr>
            <p:grpSpPr bwMode="auto">
              <a:xfrm>
                <a:off x="4699" y="1145"/>
                <a:ext cx="138" cy="29"/>
                <a:chOff x="2468" y="1332"/>
                <a:chExt cx="310" cy="60"/>
              </a:xfrm>
            </p:grpSpPr>
            <p:sp>
              <p:nvSpPr>
                <p:cNvPr id="83028"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3029"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5025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5025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34" name="Rectangle 43"/>
            <p:cNvSpPr>
              <a:spLocks noChangeArrowheads="1"/>
            </p:cNvSpPr>
            <p:nvPr/>
          </p:nvSpPr>
          <p:spPr bwMode="auto">
            <a:xfrm rot="-5400000">
              <a:off x="4046274" y="3486041"/>
              <a:ext cx="126671"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82977" name="Group 126"/>
          <p:cNvGrpSpPr>
            <a:grpSpLocks/>
          </p:cNvGrpSpPr>
          <p:nvPr/>
        </p:nvGrpSpPr>
        <p:grpSpPr bwMode="auto">
          <a:xfrm>
            <a:off x="1976967" y="5313364"/>
            <a:ext cx="935567" cy="517525"/>
            <a:chOff x="1046480" y="3962400"/>
            <a:chExt cx="1026163" cy="761428"/>
          </a:xfrm>
        </p:grpSpPr>
        <p:sp>
          <p:nvSpPr>
            <p:cNvPr id="128"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3016" name="Group 49"/>
            <p:cNvGrpSpPr>
              <a:grpSpLocks/>
            </p:cNvGrpSpPr>
            <p:nvPr/>
          </p:nvGrpSpPr>
          <p:grpSpPr bwMode="auto">
            <a:xfrm>
              <a:off x="1046480" y="3962400"/>
              <a:ext cx="936071" cy="761428"/>
              <a:chOff x="-44" y="1473"/>
              <a:chExt cx="981" cy="1105"/>
            </a:xfrm>
          </p:grpSpPr>
          <p:pic>
            <p:nvPicPr>
              <p:cNvPr id="8301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18"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502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502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3BD307A-A6C3-4DC7-8557-8A2DF3582EAC}"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91</a:t>
            </a:fld>
            <a:endParaRPr lang="en-US" altLang="zh-CN" sz="1200">
              <a:solidFill>
                <a:prstClr val="black"/>
              </a:solidFill>
              <a:latin typeface="Arial" pitchFamily="34" charset="0"/>
              <a:ea typeface="ＭＳ Ｐゴシック" pitchFamily="34" charset="-128"/>
            </a:endParaRPr>
          </a:p>
        </p:txBody>
      </p:sp>
      <p:sp>
        <p:nvSpPr>
          <p:cNvPr id="723007" name="AutoShape 63"/>
          <p:cNvSpPr>
            <a:spLocks noChangeArrowheads="1"/>
          </p:cNvSpPr>
          <p:nvPr/>
        </p:nvSpPr>
        <p:spPr bwMode="auto">
          <a:xfrm>
            <a:off x="8959851" y="2897188"/>
            <a:ext cx="419100"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82984" name="Group 64"/>
          <p:cNvGrpSpPr>
            <a:grpSpLocks/>
          </p:cNvGrpSpPr>
          <p:nvPr/>
        </p:nvGrpSpPr>
        <p:grpSpPr bwMode="auto">
          <a:xfrm>
            <a:off x="8301568" y="2454276"/>
            <a:ext cx="2027767" cy="760413"/>
            <a:chOff x="1197" y="1665"/>
            <a:chExt cx="958" cy="479"/>
          </a:xfrm>
        </p:grpSpPr>
        <p:grpSp>
          <p:nvGrpSpPr>
            <p:cNvPr id="83010" name="Group 65"/>
            <p:cNvGrpSpPr>
              <a:grpSpLocks/>
            </p:cNvGrpSpPr>
            <p:nvPr/>
          </p:nvGrpSpPr>
          <p:grpSpPr bwMode="auto">
            <a:xfrm>
              <a:off x="1231" y="1990"/>
              <a:ext cx="691" cy="154"/>
              <a:chOff x="1231" y="1990"/>
              <a:chExt cx="691" cy="154"/>
            </a:xfrm>
          </p:grpSpPr>
          <p:sp>
            <p:nvSpPr>
              <p:cNvPr id="50244" name="Rectangle 66"/>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45" name="Line 67"/>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46" name="Line 68"/>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50243" name="Text Box 69"/>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82985" name="Group 70"/>
          <p:cNvGrpSpPr>
            <a:grpSpLocks/>
          </p:cNvGrpSpPr>
          <p:nvPr/>
        </p:nvGrpSpPr>
        <p:grpSpPr bwMode="auto">
          <a:xfrm>
            <a:off x="8466667" y="2705101"/>
            <a:ext cx="194733" cy="385763"/>
            <a:chOff x="1272" y="1762"/>
            <a:chExt cx="92" cy="243"/>
          </a:xfrm>
        </p:grpSpPr>
        <p:sp>
          <p:nvSpPr>
            <p:cNvPr id="50240" name="Line 71"/>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41" name="Line 72"/>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23017" name="Group 73"/>
          <p:cNvGrpSpPr>
            <a:grpSpLocks/>
          </p:cNvGrpSpPr>
          <p:nvPr/>
        </p:nvGrpSpPr>
        <p:grpSpPr bwMode="auto">
          <a:xfrm>
            <a:off x="7734301" y="2046289"/>
            <a:ext cx="2421467" cy="1519237"/>
            <a:chOff x="931" y="1414"/>
            <a:chExt cx="1144" cy="957"/>
          </a:xfrm>
        </p:grpSpPr>
        <p:sp>
          <p:nvSpPr>
            <p:cNvPr id="50228" name="Text Box 74"/>
            <p:cNvSpPr txBox="1">
              <a:spLocks noChangeArrowheads="1"/>
            </p:cNvSpPr>
            <p:nvPr/>
          </p:nvSpPr>
          <p:spPr bwMode="auto">
            <a:xfrm>
              <a:off x="931" y="1414"/>
              <a:ext cx="11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MAC src: </a:t>
              </a:r>
              <a:r>
                <a:rPr lang="en-US" altLang="zh-CN" sz="1200">
                  <a:solidFill>
                    <a:srgbClr val="FF0000"/>
                  </a:solidFill>
                  <a:latin typeface="Arial" pitchFamily="34" charset="0"/>
                  <a:ea typeface="ＭＳ Ｐゴシック" pitchFamily="34" charset="-128"/>
                </a:rPr>
                <a:t>1A-23-F9-CD-06-9B</a:t>
              </a:r>
            </a:p>
            <a:p>
              <a:pPr>
                <a:spcBef>
                  <a:spcPct val="0"/>
                </a:spcBef>
                <a:buClrTx/>
                <a:buSzTx/>
                <a:buFontTx/>
                <a:buNone/>
              </a:pPr>
              <a:r>
                <a:rPr lang="en-US" altLang="zh-CN" sz="1200">
                  <a:solidFill>
                    <a:prstClr val="black"/>
                  </a:solidFill>
                  <a:latin typeface="Arial" pitchFamily="34" charset="0"/>
                  <a:ea typeface="ＭＳ Ｐゴシック" pitchFamily="34" charset="-128"/>
                </a:rPr>
                <a:t>  MAC dest: </a:t>
              </a:r>
              <a:r>
                <a:rPr lang="en-US" altLang="zh-CN" sz="1200">
                  <a:solidFill>
                    <a:srgbClr val="FF0000"/>
                  </a:solidFill>
                  <a:latin typeface="Arial" pitchFamily="34" charset="0"/>
                  <a:ea typeface="ＭＳ Ｐゴシック" pitchFamily="34" charset="-128"/>
                </a:rPr>
                <a:t>49-BD-D2-C7-56-2A</a:t>
              </a:r>
            </a:p>
            <a:p>
              <a:pPr>
                <a:spcBef>
                  <a:spcPct val="0"/>
                </a:spcBef>
                <a:buClrTx/>
                <a:buSzTx/>
                <a:buFontTx/>
                <a:buNone/>
              </a:pPr>
              <a:endParaRPr lang="en-US" altLang="zh-CN" sz="1200">
                <a:solidFill>
                  <a:srgbClr val="FF0000"/>
                </a:solidFill>
                <a:latin typeface="Arial" pitchFamily="34" charset="0"/>
                <a:ea typeface="ＭＳ Ｐゴシック" pitchFamily="34" charset="-128"/>
              </a:endParaRPr>
            </a:p>
          </p:txBody>
        </p:sp>
        <p:grpSp>
          <p:nvGrpSpPr>
            <p:cNvPr id="82997" name="Group 75"/>
            <p:cNvGrpSpPr>
              <a:grpSpLocks/>
            </p:cNvGrpSpPr>
            <p:nvPr/>
          </p:nvGrpSpPr>
          <p:grpSpPr bwMode="auto">
            <a:xfrm>
              <a:off x="981" y="2182"/>
              <a:ext cx="1049" cy="189"/>
              <a:chOff x="2829" y="2040"/>
              <a:chExt cx="1049" cy="189"/>
            </a:xfrm>
          </p:grpSpPr>
          <p:sp>
            <p:nvSpPr>
              <p:cNvPr id="50234" name="Rectangle 76"/>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35" name="Rectangle 77"/>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36" name="Line 78"/>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7" name="Line 79"/>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8" name="Line 80"/>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9" name="Line 81"/>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50230" name="Line 82"/>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1" name="Line 83"/>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2" name="Line 84"/>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33" name="Line 85"/>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2987" name="Group 92"/>
          <p:cNvGrpSpPr>
            <a:grpSpLocks/>
          </p:cNvGrpSpPr>
          <p:nvPr/>
        </p:nvGrpSpPr>
        <p:grpSpPr bwMode="auto">
          <a:xfrm>
            <a:off x="10748433" y="2478088"/>
            <a:ext cx="1238251" cy="1954212"/>
            <a:chOff x="250" y="1380"/>
            <a:chExt cx="585" cy="1231"/>
          </a:xfrm>
        </p:grpSpPr>
        <p:sp>
          <p:nvSpPr>
            <p:cNvPr id="82989" name="Freeform 93"/>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0222" name="Rectangle 94"/>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50223" name="Text Box 95"/>
            <p:cNvSpPr txBox="1">
              <a:spLocks noChangeArrowheads="1"/>
            </p:cNvSpPr>
            <p:nvPr/>
          </p:nvSpPr>
          <p:spPr bwMode="auto">
            <a:xfrm>
              <a:off x="454" y="1380"/>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50224" name="Line 96"/>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25" name="Line 97"/>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26" name="Line 98"/>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50227" name="Line 99"/>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02" name="Rectangle 3"/>
          <p:cNvSpPr txBox="1">
            <a:spLocks noChangeArrowheads="1"/>
          </p:cNvSpPr>
          <p:nvPr/>
        </p:nvSpPr>
        <p:spPr>
          <a:xfrm>
            <a:off x="0" y="208350"/>
            <a:ext cx="12192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a:solidFill>
                  <a:prstClr val="black"/>
                </a:solidFill>
                <a:latin typeface="宋体" pitchFamily="2" charset="-122"/>
              </a:rPr>
              <a:t>发送数据报到子网以外</a:t>
            </a:r>
            <a:endParaRPr lang="en-US" altLang="zh-CN" sz="5400" dirty="0">
              <a:solidFill>
                <a:prstClr val="black"/>
              </a:solidFill>
              <a:ea typeface="ＭＳ Ｐゴシック" pitchFamily="34" charset="-128"/>
            </a:endParaRPr>
          </a:p>
        </p:txBody>
      </p:sp>
      <p:sp>
        <p:nvSpPr>
          <p:cNvPr id="103" name="Rectangle 76"/>
          <p:cNvSpPr>
            <a:spLocks noChangeArrowheads="1"/>
          </p:cNvSpPr>
          <p:nvPr/>
        </p:nvSpPr>
        <p:spPr bwMode="auto">
          <a:xfrm>
            <a:off x="941917" y="1084263"/>
            <a:ext cx="103632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转发数据报，源地址为</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lnSpc>
                <a:spcPct val="110000"/>
              </a:lnSpc>
              <a:spcBef>
                <a:spcPct val="20000"/>
              </a:spcBef>
              <a:buClr>
                <a:srgbClr val="000099"/>
              </a:buClr>
              <a:buSzPct val="65000"/>
              <a:buFont typeface="Arial" panose="020B0604020202020204" pitchFamily="34" charset="0"/>
              <a:buChar char="•"/>
              <a:defRPr/>
            </a:pPr>
            <a:r>
              <a:rPr lang="zh-CN" altLang="en-US" sz="2400" dirty="0">
                <a:solidFill>
                  <a:prstClr val="black"/>
                </a:solidFill>
                <a:latin typeface="Microsoft YaHei"/>
              </a:rPr>
              <a:t>路由器</a:t>
            </a:r>
            <a:r>
              <a:rPr lang="en-US" sz="2400" dirty="0">
                <a:solidFill>
                  <a:prstClr val="black"/>
                </a:solidFill>
                <a:latin typeface="Microsoft YaHei"/>
              </a:rPr>
              <a:t>R</a:t>
            </a:r>
            <a:r>
              <a:rPr lang="zh-CN" altLang="en-US" sz="2400" dirty="0">
                <a:solidFill>
                  <a:prstClr val="black"/>
                </a:solidFill>
                <a:latin typeface="Microsoft YaHei"/>
              </a:rPr>
              <a:t>将该数据报封装成链路层帧，目的</a:t>
            </a:r>
            <a:r>
              <a:rPr lang="en-US" altLang="zh-CN" sz="2400" dirty="0">
                <a:solidFill>
                  <a:prstClr val="black"/>
                </a:solidFill>
                <a:latin typeface="Microsoft YaHei"/>
              </a:rPr>
              <a:t>MAC</a:t>
            </a:r>
            <a:r>
              <a:rPr lang="zh-CN" altLang="en-US" sz="2400" dirty="0">
                <a:solidFill>
                  <a:prstClr val="black"/>
                </a:solidFill>
                <a:latin typeface="Microsoft YaHei"/>
              </a:rPr>
              <a:t>地址为主机</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MAC</a:t>
            </a:r>
            <a:r>
              <a:rPr lang="zh-CN" altLang="en-US" sz="2400" dirty="0">
                <a:solidFill>
                  <a:prstClr val="black"/>
                </a:solidFill>
                <a:latin typeface="Microsoft YaHei"/>
              </a:rPr>
              <a:t>地址</a:t>
            </a:r>
            <a:endParaRPr lang="en-US" sz="2400" dirty="0">
              <a:solidFill>
                <a:prstClr val="black"/>
              </a:solidFill>
              <a:latin typeface="Microsoft YaHei"/>
            </a:endParaRPr>
          </a:p>
        </p:txBody>
      </p:sp>
    </p:spTree>
    <p:extLst>
      <p:ext uri="{BB962C8B-B14F-4D97-AF65-F5344CB8AC3E}">
        <p14:creationId xmlns:p14="http://schemas.microsoft.com/office/powerpoint/2010/main" val="4204628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xit" presetSubtype="0" fill="hold" nodeType="withEffect">
                                  <p:stCondLst>
                                    <p:cond delay="0"/>
                                  </p:stCondLst>
                                  <p:childTnLst>
                                    <p:animEffect transition="out" filter="dissolve">
                                      <p:cBhvr>
                                        <p:cTn id="6" dur="500"/>
                                        <p:tgtEl>
                                          <p:spTgt spid="723017"/>
                                        </p:tgtEl>
                                      </p:cBhvr>
                                    </p:animEffect>
                                    <p:set>
                                      <p:cBhvr>
                                        <p:cTn id="7" dur="1" fill="hold">
                                          <p:stCondLst>
                                            <p:cond delay="499"/>
                                          </p:stCondLst>
                                        </p:cTn>
                                        <p:tgtEl>
                                          <p:spTgt spid="72301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23007"/>
                                        </p:tgtEl>
                                      </p:cBhvr>
                                    </p:animEffect>
                                    <p:set>
                                      <p:cBhvr>
                                        <p:cTn id="10" dur="1" fill="hold">
                                          <p:stCondLst>
                                            <p:cond delay="499"/>
                                          </p:stCondLst>
                                        </p:cTn>
                                        <p:tgtEl>
                                          <p:spTgt spid="72300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007" grpId="0" animBg="1"/>
      <p:bldP spid="10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C54602E1-5C3A-4D7E-A444-FEDA7B17A216}" type="slidenum">
              <a:rPr lang="en-US" altLang="zh-CN" sz="1200" smtClean="0">
                <a:solidFill>
                  <a:prstClr val="black"/>
                </a:solidFill>
                <a:latin typeface="Arial" pitchFamily="34" charset="0"/>
              </a:rPr>
              <a:pPr>
                <a:spcBef>
                  <a:spcPct val="0"/>
                </a:spcBef>
                <a:buClrTx/>
                <a:buSzTx/>
                <a:buFontTx/>
                <a:buNone/>
              </a:pPr>
              <a:t>92</a:t>
            </a:fld>
            <a:endParaRPr lang="en-US" altLang="zh-CN" sz="1200">
              <a:solidFill>
                <a:prstClr val="black"/>
              </a:solidFill>
              <a:latin typeface="Arial" pitchFamily="34" charset="0"/>
            </a:endParaRPr>
          </a:p>
        </p:txBody>
      </p:sp>
      <p:sp>
        <p:nvSpPr>
          <p:cNvPr id="83971" name="Rectangle 2"/>
          <p:cNvSpPr>
            <a:spLocks noGrp="1" noChangeArrowheads="1"/>
          </p:cNvSpPr>
          <p:nvPr>
            <p:ph type="title" idx="4294967295"/>
          </p:nvPr>
        </p:nvSpPr>
        <p:spPr>
          <a:xfrm>
            <a:off x="-1" y="228600"/>
            <a:ext cx="12037671" cy="1143000"/>
          </a:xfrm>
          <a:prstGeom prst="rect">
            <a:avLst/>
          </a:prstGeom>
        </p:spPr>
        <p:txBody>
          <a:bodyPr/>
          <a:lstStyle/>
          <a:p>
            <a:pPr algn="ctr"/>
            <a:r>
              <a:rPr lang="en-US" altLang="zh-CN" u="none" dirty="0"/>
              <a:t>5.4.2 </a:t>
            </a:r>
            <a:r>
              <a:rPr lang="zh-CN" altLang="en-US" u="none" dirty="0"/>
              <a:t>以太网</a:t>
            </a:r>
            <a:r>
              <a:rPr lang="en-US" altLang="zh-CN" u="none" dirty="0"/>
              <a:t>(</a:t>
            </a:r>
            <a:r>
              <a:rPr lang="en-US" altLang="zh-CN" dirty="0">
                <a:ea typeface="ＭＳ Ｐゴシック" charset="0"/>
              </a:rPr>
              <a:t>Ethernet)</a:t>
            </a:r>
            <a:endParaRPr lang="zh-CN" altLang="en-US" u="none" dirty="0"/>
          </a:p>
        </p:txBody>
      </p:sp>
      <p:sp>
        <p:nvSpPr>
          <p:cNvPr id="83972" name="Rectangle 3"/>
          <p:cNvSpPr>
            <a:spLocks noGrp="1" noChangeArrowheads="1"/>
          </p:cNvSpPr>
          <p:nvPr>
            <p:ph type="body" idx="4294967295"/>
          </p:nvPr>
        </p:nvSpPr>
        <p:spPr>
          <a:xfrm>
            <a:off x="416689" y="1068207"/>
            <a:ext cx="10363200" cy="4648200"/>
          </a:xfrm>
          <a:prstGeom prst="rect">
            <a:avLst/>
          </a:prstGeom>
        </p:spPr>
        <p:txBody>
          <a:bodyPr/>
          <a:lstStyle/>
          <a:p>
            <a:pPr marL="0" indent="0" eaLnBrk="1">
              <a:lnSpc>
                <a:spcPct val="115000"/>
              </a:lnSpc>
              <a:buNone/>
            </a:pPr>
            <a:r>
              <a:rPr lang="zh-CN" altLang="en-US" dirty="0">
                <a:solidFill>
                  <a:srgbClr val="FF0000"/>
                </a:solidFill>
                <a:latin typeface="+mn-ea"/>
              </a:rPr>
              <a:t>到目前为止，以太网是最为著名的有线局域网技术</a:t>
            </a:r>
            <a:endParaRPr lang="zh-CN" altLang="en-US" i="1" dirty="0">
              <a:solidFill>
                <a:srgbClr val="FF0000"/>
              </a:solidFill>
              <a:latin typeface="+mn-ea"/>
            </a:endParaRPr>
          </a:p>
          <a:p>
            <a:pPr marL="0" indent="0" eaLnBrk="1">
              <a:lnSpc>
                <a:spcPct val="115000"/>
              </a:lnSpc>
              <a:buNone/>
            </a:pPr>
            <a:r>
              <a:rPr lang="zh-CN" altLang="en-US" dirty="0">
                <a:latin typeface="+mn-ea"/>
              </a:rPr>
              <a:t>以太网成功的原因：</a:t>
            </a:r>
          </a:p>
          <a:p>
            <a:pPr>
              <a:lnSpc>
                <a:spcPct val="115000"/>
              </a:lnSpc>
            </a:pPr>
            <a:r>
              <a:rPr lang="zh-CN" altLang="en-US" dirty="0">
                <a:latin typeface="+mn-ea"/>
              </a:rPr>
              <a:t>是第一个广泛使用的局域网技术；</a:t>
            </a:r>
          </a:p>
          <a:p>
            <a:pPr>
              <a:lnSpc>
                <a:spcPct val="115000"/>
              </a:lnSpc>
            </a:pPr>
            <a:r>
              <a:rPr lang="zh-CN" altLang="en-US" dirty="0">
                <a:latin typeface="+mn-ea"/>
              </a:rPr>
              <a:t>简单、便宜；</a:t>
            </a:r>
          </a:p>
          <a:p>
            <a:pPr>
              <a:lnSpc>
                <a:spcPct val="115000"/>
              </a:lnSpc>
            </a:pPr>
            <a:r>
              <a:rPr lang="zh-CN" altLang="en-US" dirty="0">
                <a:latin typeface="+mn-ea"/>
              </a:rPr>
              <a:t>版本不断更新，数据速率更高、成本更低。</a:t>
            </a:r>
          </a:p>
        </p:txBody>
      </p:sp>
      <p:pic>
        <p:nvPicPr>
          <p:cNvPr id="6"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36" y="4121512"/>
            <a:ext cx="4752975"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7044200" y="5901531"/>
            <a:ext cx="313055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prstClr val="black"/>
                </a:solidFill>
                <a:latin typeface="Arial" pitchFamily="34" charset="0"/>
                <a:cs typeface="Arial" pitchFamily="34" charset="0"/>
              </a:rPr>
              <a:t>Metcalfe</a:t>
            </a:r>
            <a:r>
              <a:rPr lang="ja-JP" altLang="en-US" sz="1800" dirty="0">
                <a:solidFill>
                  <a:prstClr val="black"/>
                </a:solidFill>
                <a:latin typeface="Arial" pitchFamily="34" charset="0"/>
                <a:cs typeface="Arial" pitchFamily="34" charset="0"/>
              </a:rPr>
              <a:t>’</a:t>
            </a:r>
            <a:r>
              <a:rPr lang="en-US" altLang="ja-JP" sz="1800" dirty="0">
                <a:solidFill>
                  <a:prstClr val="black"/>
                </a:solidFill>
                <a:latin typeface="Arial" pitchFamily="34" charset="0"/>
                <a:cs typeface="Arial" pitchFamily="34" charset="0"/>
              </a:rPr>
              <a:t>s Ethernet sketch</a:t>
            </a:r>
            <a:endParaRPr lang="en-US" altLang="zh-CN" sz="18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1856127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4444" y="1425139"/>
            <a:ext cx="10972801" cy="4773614"/>
          </a:xfrm>
          <a:prstGeom prst="rect">
            <a:avLst/>
          </a:prstGeom>
        </p:spPr>
        <p:txBody>
          <a:bodyPr wrap="square">
            <a:spAutoFit/>
          </a:bodyPr>
          <a:lstStyle/>
          <a:p>
            <a:pPr marL="457200" indent="-457200">
              <a:lnSpc>
                <a:spcPct val="130000"/>
              </a:lnSpc>
              <a:buFont typeface="Wingdings" panose="05000000000000000000" pitchFamily="2" charset="2"/>
              <a:buChar char="l"/>
            </a:pPr>
            <a:r>
              <a:rPr lang="en-US" altLang="zh-CN" sz="2600" dirty="0">
                <a:latin typeface="+mn-ea"/>
              </a:rPr>
              <a:t> </a:t>
            </a:r>
            <a:r>
              <a:rPr lang="zh-CN" altLang="en-US" sz="2600" dirty="0">
                <a:latin typeface="+mn-ea"/>
              </a:rPr>
              <a:t>以太网是</a:t>
            </a:r>
            <a:r>
              <a:rPr lang="en-US" altLang="zh-CN" sz="2600" dirty="0">
                <a:latin typeface="+mn-ea"/>
              </a:rPr>
              <a:t>70</a:t>
            </a:r>
            <a:r>
              <a:rPr lang="zh-CN" altLang="en-US" sz="2600" dirty="0">
                <a:latin typeface="+mn-ea"/>
              </a:rPr>
              <a:t>年代由</a:t>
            </a:r>
            <a:r>
              <a:rPr lang="en-US" altLang="zh-CN" sz="2600" dirty="0">
                <a:latin typeface="+mn-ea"/>
              </a:rPr>
              <a:t>Digital Equipment </a:t>
            </a:r>
            <a:r>
              <a:rPr lang="zh-CN" altLang="en-US" sz="2600" dirty="0">
                <a:latin typeface="+mn-ea"/>
              </a:rPr>
              <a:t>、</a:t>
            </a:r>
            <a:r>
              <a:rPr lang="en-US" altLang="zh-CN" sz="2600" dirty="0">
                <a:latin typeface="+mn-ea"/>
              </a:rPr>
              <a:t>Intel</a:t>
            </a:r>
            <a:r>
              <a:rPr lang="zh-CN" altLang="en-US" sz="2600" dirty="0">
                <a:latin typeface="+mn-ea"/>
              </a:rPr>
              <a:t>和</a:t>
            </a:r>
            <a:r>
              <a:rPr lang="en-US" altLang="zh-CN" sz="2600" dirty="0">
                <a:latin typeface="+mn-ea"/>
              </a:rPr>
              <a:t>Xerox</a:t>
            </a:r>
            <a:r>
              <a:rPr lang="zh-CN" altLang="en-US" sz="2600" dirty="0">
                <a:latin typeface="+mn-ea"/>
              </a:rPr>
              <a:t>三家公司开发的局域网组网规范，并于</a:t>
            </a:r>
            <a:r>
              <a:rPr lang="en-US" altLang="zh-CN" sz="2600" dirty="0">
                <a:latin typeface="+mn-ea"/>
              </a:rPr>
              <a:t>80</a:t>
            </a:r>
            <a:r>
              <a:rPr lang="zh-CN" altLang="en-US" sz="2600" dirty="0">
                <a:latin typeface="+mn-ea"/>
              </a:rPr>
              <a:t>年代初首次出版，称为</a:t>
            </a:r>
            <a:r>
              <a:rPr lang="en-US" altLang="zh-CN" sz="2600" dirty="0">
                <a:latin typeface="+mn-ea"/>
              </a:rPr>
              <a:t>DIX1.0</a:t>
            </a:r>
            <a:r>
              <a:rPr lang="zh-CN" altLang="en-US" sz="2600" dirty="0">
                <a:latin typeface="+mn-ea"/>
              </a:rPr>
              <a:t>。</a:t>
            </a:r>
            <a:r>
              <a:rPr lang="en-US" altLang="zh-CN" sz="2600" dirty="0">
                <a:latin typeface="+mn-ea"/>
              </a:rPr>
              <a:t>1982</a:t>
            </a:r>
            <a:r>
              <a:rPr lang="zh-CN" altLang="en-US" sz="2600" dirty="0">
                <a:latin typeface="+mn-ea"/>
              </a:rPr>
              <a:t>年修改后的版本为</a:t>
            </a:r>
            <a:r>
              <a:rPr lang="en-US" altLang="zh-CN" sz="2600" dirty="0">
                <a:latin typeface="+mn-ea"/>
              </a:rPr>
              <a:t>DIX2.0</a:t>
            </a:r>
            <a:r>
              <a:rPr lang="zh-CN" altLang="en-US" sz="2600" dirty="0">
                <a:latin typeface="+mn-ea"/>
              </a:rPr>
              <a:t>。不久这三家公司公布了与</a:t>
            </a:r>
            <a:r>
              <a:rPr lang="en-US" altLang="zh-CN" sz="2600" dirty="0">
                <a:latin typeface="+mn-ea"/>
              </a:rPr>
              <a:t>IEEE802.3</a:t>
            </a:r>
            <a:r>
              <a:rPr lang="zh-CN" altLang="en-US" sz="2600" dirty="0">
                <a:latin typeface="+mn-ea"/>
              </a:rPr>
              <a:t>一致的以太网规范。</a:t>
            </a:r>
            <a:r>
              <a:rPr lang="en-US" altLang="zh-CN" sz="2600" dirty="0">
                <a:latin typeface="+mn-ea"/>
              </a:rPr>
              <a:t>Ethernet</a:t>
            </a:r>
            <a:r>
              <a:rPr lang="zh-CN" altLang="en-US" sz="2600" dirty="0">
                <a:latin typeface="+mn-ea"/>
              </a:rPr>
              <a:t>和</a:t>
            </a:r>
            <a:r>
              <a:rPr lang="en-US" altLang="zh-CN" sz="2600" dirty="0">
                <a:latin typeface="+mn-ea"/>
              </a:rPr>
              <a:t>IEEE802.3</a:t>
            </a:r>
            <a:r>
              <a:rPr lang="zh-CN" altLang="en-US" sz="2600" dirty="0">
                <a:latin typeface="+mn-ea"/>
              </a:rPr>
              <a:t>虽然有很多规定不同，但术语</a:t>
            </a:r>
            <a:r>
              <a:rPr lang="en-US" altLang="zh-CN" sz="2600" dirty="0">
                <a:latin typeface="+mn-ea"/>
              </a:rPr>
              <a:t>Ethernet</a:t>
            </a:r>
            <a:r>
              <a:rPr lang="zh-CN" altLang="en-US" sz="2600" dirty="0">
                <a:latin typeface="+mn-ea"/>
              </a:rPr>
              <a:t>通常认为与</a:t>
            </a:r>
            <a:r>
              <a:rPr lang="en-US" altLang="zh-CN" sz="2600" dirty="0">
                <a:latin typeface="+mn-ea"/>
              </a:rPr>
              <a:t>802.3</a:t>
            </a:r>
            <a:r>
              <a:rPr lang="zh-CN" altLang="en-US" sz="2600" dirty="0">
                <a:latin typeface="+mn-ea"/>
              </a:rPr>
              <a:t>是兼容的。</a:t>
            </a:r>
            <a:r>
              <a:rPr lang="en-US" altLang="zh-CN" sz="2600" dirty="0">
                <a:latin typeface="+mn-ea"/>
              </a:rPr>
              <a:t>IEEE</a:t>
            </a:r>
            <a:r>
              <a:rPr lang="zh-CN" altLang="en-US" sz="2600" dirty="0">
                <a:latin typeface="+mn-ea"/>
              </a:rPr>
              <a:t>将</a:t>
            </a:r>
            <a:r>
              <a:rPr lang="en-US" altLang="zh-CN" sz="2600" dirty="0">
                <a:latin typeface="+mn-ea"/>
              </a:rPr>
              <a:t>802.3</a:t>
            </a:r>
            <a:r>
              <a:rPr lang="zh-CN" altLang="en-US" sz="2600" dirty="0">
                <a:latin typeface="+mn-ea"/>
              </a:rPr>
              <a:t>标准提交国际标准化组织</a:t>
            </a:r>
            <a:r>
              <a:rPr lang="en-US" altLang="zh-CN" sz="2600" dirty="0">
                <a:latin typeface="+mn-ea"/>
              </a:rPr>
              <a:t>(ISO)</a:t>
            </a:r>
            <a:r>
              <a:rPr lang="zh-CN" altLang="en-US" sz="2600" dirty="0">
                <a:latin typeface="+mn-ea"/>
              </a:rPr>
              <a:t>第一联合技术委员会</a:t>
            </a:r>
            <a:r>
              <a:rPr lang="en-US" altLang="zh-CN" sz="2600" dirty="0">
                <a:latin typeface="+mn-ea"/>
              </a:rPr>
              <a:t>(JTC1),</a:t>
            </a:r>
            <a:r>
              <a:rPr lang="zh-CN" altLang="en-US" sz="2600" dirty="0">
                <a:latin typeface="+mn-ea"/>
              </a:rPr>
              <a:t>再次经过修订变成了国际标准</a:t>
            </a:r>
            <a:r>
              <a:rPr lang="en-US" altLang="zh-CN" sz="2600" dirty="0">
                <a:latin typeface="+mn-ea"/>
              </a:rPr>
              <a:t>ISO802.3</a:t>
            </a:r>
            <a:r>
              <a:rPr lang="zh-CN" altLang="en-US" sz="2600" dirty="0">
                <a:latin typeface="+mn-ea"/>
              </a:rPr>
              <a:t>。</a:t>
            </a:r>
            <a:endParaRPr lang="en-US" altLang="zh-CN" sz="2600" dirty="0">
              <a:latin typeface="+mn-ea"/>
            </a:endParaRPr>
          </a:p>
          <a:p>
            <a:pPr marL="457200" indent="-457200">
              <a:lnSpc>
                <a:spcPct val="130000"/>
              </a:lnSpc>
              <a:buFont typeface="Wingdings" panose="05000000000000000000" pitchFamily="2" charset="2"/>
              <a:buChar char="l"/>
            </a:pPr>
            <a:r>
              <a:rPr lang="zh-CN" altLang="en-US" sz="2600" dirty="0"/>
              <a:t>最初的以太网是采用同轴电缆来连接各个设备的，如今则广泛使用双绞线、光纤等</a:t>
            </a:r>
            <a:endParaRPr lang="en-US" altLang="zh-CN" sz="2600" dirty="0"/>
          </a:p>
          <a:p>
            <a:pPr marL="457200" indent="-457200">
              <a:lnSpc>
                <a:spcPct val="130000"/>
              </a:lnSpc>
              <a:buFont typeface="Wingdings" panose="05000000000000000000" pitchFamily="2" charset="2"/>
              <a:buChar char="l"/>
            </a:pPr>
            <a:r>
              <a:rPr lang="zh-CN" altLang="en-US" sz="2600" dirty="0">
                <a:latin typeface="+mn-ea"/>
              </a:rPr>
              <a:t>如今的无线局域网</a:t>
            </a:r>
            <a:r>
              <a:rPr lang="en-US" altLang="zh-CN" sz="2600" dirty="0" err="1">
                <a:latin typeface="+mn-ea"/>
              </a:rPr>
              <a:t>wifi</a:t>
            </a:r>
            <a:r>
              <a:rPr lang="zh-CN" altLang="en-US" sz="2600" dirty="0">
                <a:latin typeface="+mn-ea"/>
              </a:rPr>
              <a:t>也使用了若干以太网的技术和规范</a:t>
            </a:r>
          </a:p>
        </p:txBody>
      </p:sp>
      <p:sp>
        <p:nvSpPr>
          <p:cNvPr id="8" name="圆角矩形 7"/>
          <p:cNvSpPr/>
          <p:nvPr/>
        </p:nvSpPr>
        <p:spPr>
          <a:xfrm>
            <a:off x="977892" y="731661"/>
            <a:ext cx="2555531" cy="566562"/>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 以太网</a:t>
            </a:r>
            <a:endParaRPr lang="en-US" altLang="zh-CN" sz="2800" dirty="0">
              <a:solidFill>
                <a:schemeClr val="tx1"/>
              </a:solidFill>
              <a:latin typeface="+mn-ea"/>
            </a:endParaRPr>
          </a:p>
        </p:txBody>
      </p:sp>
    </p:spTree>
    <p:extLst>
      <p:ext uri="{BB962C8B-B14F-4D97-AF65-F5344CB8AC3E}">
        <p14:creationId xmlns:p14="http://schemas.microsoft.com/office/powerpoint/2010/main" val="699113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2E3C344F-F307-4AA6-9E23-9833C30FDE31}" type="slidenum">
              <a:rPr lang="en-US" altLang="zh-CN" sz="1200" smtClean="0">
                <a:solidFill>
                  <a:prstClr val="black"/>
                </a:solidFill>
                <a:latin typeface="Arial" pitchFamily="34" charset="0"/>
              </a:rPr>
              <a:pPr>
                <a:spcBef>
                  <a:spcPct val="0"/>
                </a:spcBef>
                <a:buClrTx/>
                <a:buSzTx/>
                <a:buFontTx/>
                <a:buNone/>
              </a:pPr>
              <a:t>94</a:t>
            </a:fld>
            <a:endParaRPr lang="en-US" altLang="zh-CN" sz="1200">
              <a:solidFill>
                <a:prstClr val="black"/>
              </a:solidFill>
              <a:latin typeface="Arial" pitchFamily="34" charset="0"/>
            </a:endParaRPr>
          </a:p>
        </p:txBody>
      </p:sp>
      <p:sp>
        <p:nvSpPr>
          <p:cNvPr id="86019" name="Rectangle 2"/>
          <p:cNvSpPr>
            <a:spLocks noGrp="1" noChangeArrowheads="1"/>
          </p:cNvSpPr>
          <p:nvPr>
            <p:ph type="title" idx="4294967295"/>
          </p:nvPr>
        </p:nvSpPr>
        <p:spPr>
          <a:xfrm>
            <a:off x="0" y="228600"/>
            <a:ext cx="12049246" cy="1143000"/>
          </a:xfrm>
          <a:prstGeom prst="rect">
            <a:avLst/>
          </a:prstGeom>
        </p:spPr>
        <p:txBody>
          <a:bodyPr/>
          <a:lstStyle/>
          <a:p>
            <a:pPr algn="ctr"/>
            <a:r>
              <a:rPr lang="zh-CN" altLang="en-US" dirty="0"/>
              <a:t>以太网的物理拓扑结构</a:t>
            </a:r>
          </a:p>
        </p:txBody>
      </p:sp>
      <p:sp>
        <p:nvSpPr>
          <p:cNvPr id="8" name="Rectangle 6"/>
          <p:cNvSpPr txBox="1">
            <a:spLocks noChangeArrowheads="1"/>
          </p:cNvSpPr>
          <p:nvPr/>
        </p:nvSpPr>
        <p:spPr>
          <a:xfrm>
            <a:off x="508000" y="1103313"/>
            <a:ext cx="10279605" cy="2449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olidFill>
                  <a:srgbClr val="CC0000"/>
                </a:solidFill>
                <a:latin typeface="Microsoft YaHei"/>
              </a:rPr>
              <a:t>总线</a:t>
            </a:r>
            <a:r>
              <a:rPr lang="en-US" altLang="zh-CN" dirty="0">
                <a:solidFill>
                  <a:srgbClr val="CC0000"/>
                </a:solidFill>
                <a:latin typeface="Microsoft YaHei"/>
              </a:rPr>
              <a:t>(bus): </a:t>
            </a:r>
            <a:r>
              <a:rPr lang="zh-CN" altLang="en-US" dirty="0">
                <a:solidFill>
                  <a:srgbClr val="CC0000"/>
                </a:solidFill>
                <a:latin typeface="Microsoft YaHei"/>
              </a:rPr>
              <a:t>一直流行到</a:t>
            </a:r>
            <a:r>
              <a:rPr lang="en-US" altLang="zh-CN" dirty="0">
                <a:solidFill>
                  <a:srgbClr val="CC0000"/>
                </a:solidFill>
                <a:latin typeface="Microsoft YaHei"/>
              </a:rPr>
              <a:t>90</a:t>
            </a:r>
            <a:r>
              <a:rPr lang="zh-CN" altLang="en-US" dirty="0">
                <a:solidFill>
                  <a:srgbClr val="CC0000"/>
                </a:solidFill>
                <a:latin typeface="Microsoft YaHei"/>
              </a:rPr>
              <a:t>年代中期</a:t>
            </a:r>
            <a:endParaRPr lang="en-US" altLang="zh-CN" dirty="0">
              <a:solidFill>
                <a:prstClr val="black"/>
              </a:solidFill>
            </a:endParaRPr>
          </a:p>
          <a:p>
            <a:pPr lvl="1">
              <a:lnSpc>
                <a:spcPct val="110000"/>
              </a:lnSpc>
            </a:pPr>
            <a:r>
              <a:rPr lang="zh-CN" altLang="en-US" dirty="0">
                <a:solidFill>
                  <a:prstClr val="black"/>
                </a:solidFill>
              </a:rPr>
              <a:t>所有节点都属于相同的冲突域</a:t>
            </a:r>
            <a:endParaRPr lang="en-US" altLang="zh-CN" dirty="0">
              <a:solidFill>
                <a:prstClr val="black"/>
              </a:solidFill>
            </a:endParaRPr>
          </a:p>
          <a:p>
            <a:pPr>
              <a:lnSpc>
                <a:spcPct val="110000"/>
              </a:lnSpc>
            </a:pPr>
            <a:r>
              <a:rPr lang="zh-CN" altLang="en-US" dirty="0">
                <a:solidFill>
                  <a:srgbClr val="CC0000"/>
                </a:solidFill>
              </a:rPr>
              <a:t>星形</a:t>
            </a:r>
            <a:r>
              <a:rPr lang="en-US" altLang="zh-CN" dirty="0">
                <a:solidFill>
                  <a:srgbClr val="CC0000"/>
                </a:solidFill>
              </a:rPr>
              <a:t>(star):</a:t>
            </a:r>
            <a:r>
              <a:rPr lang="zh-CN" altLang="en-US" dirty="0">
                <a:solidFill>
                  <a:srgbClr val="CC0000"/>
                </a:solidFill>
              </a:rPr>
              <a:t>目前流行</a:t>
            </a:r>
            <a:endParaRPr lang="en-US" altLang="zh-CN" dirty="0">
              <a:solidFill>
                <a:prstClr val="black"/>
              </a:solidFill>
            </a:endParaRPr>
          </a:p>
          <a:p>
            <a:pPr lvl="1">
              <a:lnSpc>
                <a:spcPct val="110000"/>
              </a:lnSpc>
            </a:pPr>
            <a:r>
              <a:rPr lang="zh-CN" altLang="en-US" dirty="0">
                <a:solidFill>
                  <a:prstClr val="black"/>
                </a:solidFill>
              </a:rPr>
              <a:t>中心是交换机</a:t>
            </a:r>
            <a:endParaRPr lang="en-US" altLang="zh-CN" dirty="0">
              <a:solidFill>
                <a:prstClr val="black"/>
              </a:solidFill>
            </a:endParaRPr>
          </a:p>
          <a:p>
            <a:pPr lvl="1">
              <a:lnSpc>
                <a:spcPct val="110000"/>
              </a:lnSpc>
            </a:pPr>
            <a:r>
              <a:rPr lang="zh-CN" altLang="en-US" dirty="0">
                <a:solidFill>
                  <a:prstClr val="black"/>
                </a:solidFill>
              </a:rPr>
              <a:t>每个端口运行一个独立的以太网协议</a:t>
            </a:r>
            <a:r>
              <a:rPr lang="en-US" altLang="zh-CN" dirty="0">
                <a:solidFill>
                  <a:prstClr val="black"/>
                </a:solidFill>
              </a:rPr>
              <a:t>(</a:t>
            </a:r>
            <a:r>
              <a:rPr lang="zh-CN" altLang="en-US" dirty="0">
                <a:solidFill>
                  <a:prstClr val="black"/>
                </a:solidFill>
              </a:rPr>
              <a:t>节点相互之间不发生碰撞</a:t>
            </a:r>
            <a:r>
              <a:rPr lang="en-US" altLang="zh-CN" dirty="0">
                <a:solidFill>
                  <a:prstClr val="black"/>
                </a:solidFill>
              </a:rPr>
              <a:t>)</a:t>
            </a:r>
          </a:p>
        </p:txBody>
      </p:sp>
      <p:sp>
        <p:nvSpPr>
          <p:cNvPr id="9" name="Line 17"/>
          <p:cNvSpPr>
            <a:spLocks noChangeShapeType="1"/>
          </p:cNvSpPr>
          <p:nvPr/>
        </p:nvSpPr>
        <p:spPr bwMode="auto">
          <a:xfrm>
            <a:off x="5316538" y="5110163"/>
            <a:ext cx="97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 name="Line 18"/>
          <p:cNvSpPr>
            <a:spLocks noChangeShapeType="1"/>
          </p:cNvSpPr>
          <p:nvPr/>
        </p:nvSpPr>
        <p:spPr bwMode="auto">
          <a:xfrm>
            <a:off x="6556375" y="4518025"/>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 name="Line 19"/>
          <p:cNvSpPr>
            <a:spLocks noChangeShapeType="1"/>
          </p:cNvSpPr>
          <p:nvPr/>
        </p:nvSpPr>
        <p:spPr bwMode="auto">
          <a:xfrm flipH="1">
            <a:off x="6746875" y="5126038"/>
            <a:ext cx="1003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 name="Line 20"/>
          <p:cNvSpPr>
            <a:spLocks noChangeShapeType="1"/>
          </p:cNvSpPr>
          <p:nvPr/>
        </p:nvSpPr>
        <p:spPr bwMode="auto">
          <a:xfrm flipV="1">
            <a:off x="6556375" y="5251450"/>
            <a:ext cx="12700" cy="709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 name="Text Box 23"/>
          <p:cNvSpPr txBox="1">
            <a:spLocks noChangeArrowheads="1"/>
          </p:cNvSpPr>
          <p:nvPr/>
        </p:nvSpPr>
        <p:spPr bwMode="auto">
          <a:xfrm>
            <a:off x="5464175" y="5486400"/>
            <a:ext cx="754063"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prstClr val="black"/>
                </a:solidFill>
                <a:latin typeface="Arial" charset="0"/>
                <a:cs typeface="Arial" charset="0"/>
              </a:rPr>
              <a:t>switch</a:t>
            </a:r>
          </a:p>
        </p:txBody>
      </p:sp>
      <p:sp>
        <p:nvSpPr>
          <p:cNvPr id="14" name="Line 24"/>
          <p:cNvSpPr>
            <a:spLocks noChangeShapeType="1"/>
          </p:cNvSpPr>
          <p:nvPr/>
        </p:nvSpPr>
        <p:spPr bwMode="auto">
          <a:xfrm flipV="1">
            <a:off x="5834063" y="5275263"/>
            <a:ext cx="417512" cy="239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5" name="Line 32"/>
          <p:cNvSpPr>
            <a:spLocks noChangeShapeType="1"/>
          </p:cNvSpPr>
          <p:nvPr/>
        </p:nvSpPr>
        <p:spPr bwMode="auto">
          <a:xfrm flipH="1">
            <a:off x="2160588" y="4102100"/>
            <a:ext cx="752475" cy="146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6" name="Line 33"/>
          <p:cNvSpPr>
            <a:spLocks noChangeShapeType="1"/>
          </p:cNvSpPr>
          <p:nvPr/>
        </p:nvSpPr>
        <p:spPr bwMode="auto">
          <a:xfrm>
            <a:off x="2132013" y="4879975"/>
            <a:ext cx="392112"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7" name="Line 34"/>
          <p:cNvSpPr>
            <a:spLocks noChangeShapeType="1"/>
          </p:cNvSpPr>
          <p:nvPr/>
        </p:nvSpPr>
        <p:spPr bwMode="auto">
          <a:xfrm>
            <a:off x="1914525" y="5434013"/>
            <a:ext cx="307975"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8" name="Line 35"/>
          <p:cNvSpPr>
            <a:spLocks noChangeShapeType="1"/>
          </p:cNvSpPr>
          <p:nvPr/>
        </p:nvSpPr>
        <p:spPr bwMode="auto">
          <a:xfrm flipV="1">
            <a:off x="2632075" y="4648200"/>
            <a:ext cx="287338" cy="14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9" name="Line 37"/>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0" name="Line 38"/>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1" name="Line 39"/>
          <p:cNvSpPr>
            <a:spLocks noChangeShapeType="1"/>
          </p:cNvSpPr>
          <p:nvPr/>
        </p:nvSpPr>
        <p:spPr bwMode="auto">
          <a:xfrm>
            <a:off x="2314575" y="5324475"/>
            <a:ext cx="307975"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2" name="Text Box 41"/>
          <p:cNvSpPr txBox="1">
            <a:spLocks noChangeArrowheads="1"/>
          </p:cNvSpPr>
          <p:nvPr/>
        </p:nvSpPr>
        <p:spPr bwMode="auto">
          <a:xfrm>
            <a:off x="1430338" y="5908675"/>
            <a:ext cx="21859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bus: </a:t>
            </a:r>
            <a:r>
              <a:rPr lang="en-US" i="0" dirty="0">
                <a:solidFill>
                  <a:prstClr val="black"/>
                </a:solidFill>
                <a:latin typeface="Arial" charset="0"/>
                <a:cs typeface="Arial" charset="0"/>
              </a:rPr>
              <a:t>coaxial cable</a:t>
            </a:r>
          </a:p>
        </p:txBody>
      </p:sp>
      <p:sp>
        <p:nvSpPr>
          <p:cNvPr id="23" name="Text Box 42"/>
          <p:cNvSpPr txBox="1">
            <a:spLocks noChangeArrowheads="1"/>
          </p:cNvSpPr>
          <p:nvPr/>
        </p:nvSpPr>
        <p:spPr bwMode="auto">
          <a:xfrm>
            <a:off x="4989513" y="5691188"/>
            <a:ext cx="7747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star</a:t>
            </a:r>
          </a:p>
        </p:txBody>
      </p:sp>
      <p:grpSp>
        <p:nvGrpSpPr>
          <p:cNvPr id="24" name="Group 37"/>
          <p:cNvGrpSpPr>
            <a:grpSpLocks/>
          </p:cNvGrpSpPr>
          <p:nvPr/>
        </p:nvGrpSpPr>
        <p:grpSpPr bwMode="auto">
          <a:xfrm>
            <a:off x="2733675" y="4398963"/>
            <a:ext cx="711200" cy="601662"/>
            <a:chOff x="7179310" y="4033520"/>
            <a:chExt cx="1009650" cy="855028"/>
          </a:xfrm>
        </p:grpSpPr>
        <p:grpSp>
          <p:nvGrpSpPr>
            <p:cNvPr id="25" name="Group 44"/>
            <p:cNvGrpSpPr>
              <a:grpSpLocks/>
            </p:cNvGrpSpPr>
            <p:nvPr/>
          </p:nvGrpSpPr>
          <p:grpSpPr bwMode="auto">
            <a:xfrm>
              <a:off x="7179310" y="4033520"/>
              <a:ext cx="1009650" cy="855028"/>
              <a:chOff x="-44" y="1473"/>
              <a:chExt cx="981" cy="1105"/>
            </a:xfrm>
          </p:grpSpPr>
          <p:pic>
            <p:nvPicPr>
              <p:cNvPr id="2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6" name="Rectangle 43"/>
            <p:cNvSpPr>
              <a:spLocks noChangeArrowheads="1"/>
            </p:cNvSpPr>
            <p:nvPr/>
          </p:nvSpPr>
          <p:spPr bwMode="auto">
            <a:xfrm rot="-54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grpSp>
        <p:nvGrpSpPr>
          <p:cNvPr id="29" name="Group 42"/>
          <p:cNvGrpSpPr>
            <a:grpSpLocks/>
          </p:cNvGrpSpPr>
          <p:nvPr/>
        </p:nvGrpSpPr>
        <p:grpSpPr bwMode="auto">
          <a:xfrm>
            <a:off x="1757363" y="3962400"/>
            <a:ext cx="701675" cy="517525"/>
            <a:chOff x="1046480" y="3962400"/>
            <a:chExt cx="1026163" cy="761428"/>
          </a:xfrm>
        </p:grpSpPr>
        <p:sp>
          <p:nvSpPr>
            <p:cNvPr id="30" name="Rectangle 48"/>
            <p:cNvSpPr>
              <a:spLocks noChangeArrowheads="1"/>
            </p:cNvSpPr>
            <p:nvPr/>
          </p:nvSpPr>
          <p:spPr bwMode="auto">
            <a:xfrm rot="-54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31" name="Group 49"/>
            <p:cNvGrpSpPr>
              <a:grpSpLocks/>
            </p:cNvGrpSpPr>
            <p:nvPr/>
          </p:nvGrpSpPr>
          <p:grpSpPr bwMode="auto">
            <a:xfrm>
              <a:off x="1046480" y="3962400"/>
              <a:ext cx="936071" cy="761428"/>
              <a:chOff x="-44" y="1473"/>
              <a:chExt cx="981" cy="1105"/>
            </a:xfrm>
          </p:grpSpPr>
          <p:pic>
            <p:nvPicPr>
              <p:cNvPr id="3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34" name="Group 47"/>
          <p:cNvGrpSpPr>
            <a:grpSpLocks/>
          </p:cNvGrpSpPr>
          <p:nvPr/>
        </p:nvGrpSpPr>
        <p:grpSpPr bwMode="auto">
          <a:xfrm>
            <a:off x="1473200" y="4551363"/>
            <a:ext cx="701675" cy="517525"/>
            <a:chOff x="1046480" y="3962400"/>
            <a:chExt cx="1026163" cy="761428"/>
          </a:xfrm>
        </p:grpSpPr>
        <p:sp>
          <p:nvSpPr>
            <p:cNvPr id="35"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36" name="Group 49"/>
            <p:cNvGrpSpPr>
              <a:grpSpLocks/>
            </p:cNvGrpSpPr>
            <p:nvPr/>
          </p:nvGrpSpPr>
          <p:grpSpPr bwMode="auto">
            <a:xfrm>
              <a:off x="1046480" y="3962400"/>
              <a:ext cx="936071" cy="761428"/>
              <a:chOff x="-44" y="1473"/>
              <a:chExt cx="981" cy="1105"/>
            </a:xfrm>
          </p:grpSpPr>
          <p:pic>
            <p:nvPicPr>
              <p:cNvPr id="3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39" name="Group 52"/>
          <p:cNvGrpSpPr>
            <a:grpSpLocks/>
          </p:cNvGrpSpPr>
          <p:nvPr/>
        </p:nvGrpSpPr>
        <p:grpSpPr bwMode="auto">
          <a:xfrm>
            <a:off x="1279525" y="5110163"/>
            <a:ext cx="701675" cy="517525"/>
            <a:chOff x="1046480" y="3962400"/>
            <a:chExt cx="1026163" cy="761428"/>
          </a:xfrm>
        </p:grpSpPr>
        <p:sp>
          <p:nvSpPr>
            <p:cNvPr id="40" name="Rectangle 53"/>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41" name="Group 54"/>
            <p:cNvGrpSpPr>
              <a:grpSpLocks/>
            </p:cNvGrpSpPr>
            <p:nvPr/>
          </p:nvGrpSpPr>
          <p:grpSpPr bwMode="auto">
            <a:xfrm>
              <a:off x="1046480" y="3962400"/>
              <a:ext cx="936071" cy="761428"/>
              <a:chOff x="-44" y="1473"/>
              <a:chExt cx="981" cy="1105"/>
            </a:xfrm>
          </p:grpSpPr>
          <p:pic>
            <p:nvPicPr>
              <p:cNvPr id="4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44" name="Group 57"/>
          <p:cNvGrpSpPr>
            <a:grpSpLocks/>
          </p:cNvGrpSpPr>
          <p:nvPr/>
        </p:nvGrpSpPr>
        <p:grpSpPr bwMode="auto">
          <a:xfrm>
            <a:off x="2447925" y="5070475"/>
            <a:ext cx="711200" cy="600075"/>
            <a:chOff x="7179310" y="4033520"/>
            <a:chExt cx="1009650" cy="855028"/>
          </a:xfrm>
        </p:grpSpPr>
        <p:grpSp>
          <p:nvGrpSpPr>
            <p:cNvPr id="45" name="Group 44"/>
            <p:cNvGrpSpPr>
              <a:grpSpLocks/>
            </p:cNvGrpSpPr>
            <p:nvPr/>
          </p:nvGrpSpPr>
          <p:grpSpPr bwMode="auto">
            <a:xfrm>
              <a:off x="7179310" y="4033520"/>
              <a:ext cx="1009650" cy="855028"/>
              <a:chOff x="-44" y="1473"/>
              <a:chExt cx="981" cy="1105"/>
            </a:xfrm>
          </p:grpSpPr>
          <p:pic>
            <p:nvPicPr>
              <p:cNvPr id="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46" name="Rectangle 43"/>
            <p:cNvSpPr>
              <a:spLocks noChangeArrowheads="1"/>
            </p:cNvSpPr>
            <p:nvPr/>
          </p:nvSpPr>
          <p:spPr bwMode="auto">
            <a:xfrm rot="-54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grpSp>
        <p:nvGrpSpPr>
          <p:cNvPr id="49" name="Group 62"/>
          <p:cNvGrpSpPr>
            <a:grpSpLocks/>
          </p:cNvGrpSpPr>
          <p:nvPr/>
        </p:nvGrpSpPr>
        <p:grpSpPr bwMode="auto">
          <a:xfrm>
            <a:off x="4419600" y="4687888"/>
            <a:ext cx="914400" cy="690562"/>
            <a:chOff x="1046480" y="3962400"/>
            <a:chExt cx="1026163" cy="761428"/>
          </a:xfrm>
        </p:grpSpPr>
        <p:sp>
          <p:nvSpPr>
            <p:cNvPr id="50" name="Rectangle 48"/>
            <p:cNvSpPr>
              <a:spLocks noChangeArrowheads="1"/>
            </p:cNvSpPr>
            <p:nvPr/>
          </p:nvSpPr>
          <p:spPr bwMode="auto">
            <a:xfrm rot="-54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51" name="Group 49"/>
            <p:cNvGrpSpPr>
              <a:grpSpLocks/>
            </p:cNvGrpSpPr>
            <p:nvPr/>
          </p:nvGrpSpPr>
          <p:grpSpPr bwMode="auto">
            <a:xfrm>
              <a:off x="1046480" y="3962400"/>
              <a:ext cx="936071" cy="761428"/>
              <a:chOff x="-44" y="1473"/>
              <a:chExt cx="981" cy="1105"/>
            </a:xfrm>
          </p:grpSpPr>
          <p:pic>
            <p:nvPicPr>
              <p:cNvPr id="5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54" name="Group 67"/>
          <p:cNvGrpSpPr>
            <a:grpSpLocks/>
          </p:cNvGrpSpPr>
          <p:nvPr/>
        </p:nvGrpSpPr>
        <p:grpSpPr bwMode="auto">
          <a:xfrm>
            <a:off x="7548563" y="4779963"/>
            <a:ext cx="854075" cy="741362"/>
            <a:chOff x="7179310" y="4033520"/>
            <a:chExt cx="1009650" cy="855028"/>
          </a:xfrm>
        </p:grpSpPr>
        <p:grpSp>
          <p:nvGrpSpPr>
            <p:cNvPr id="55" name="Group 44"/>
            <p:cNvGrpSpPr>
              <a:grpSpLocks/>
            </p:cNvGrpSpPr>
            <p:nvPr/>
          </p:nvGrpSpPr>
          <p:grpSpPr bwMode="auto">
            <a:xfrm>
              <a:off x="7179310" y="4033520"/>
              <a:ext cx="1009650" cy="855028"/>
              <a:chOff x="-44" y="1473"/>
              <a:chExt cx="981" cy="1105"/>
            </a:xfrm>
          </p:grpSpPr>
          <p:pic>
            <p:nvPicPr>
              <p:cNvPr id="5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56" name="Rectangle 43"/>
            <p:cNvSpPr>
              <a:spLocks noChangeArrowheads="1"/>
            </p:cNvSpPr>
            <p:nvPr/>
          </p:nvSpPr>
          <p:spPr bwMode="auto">
            <a:xfrm rot="-54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sp>
        <p:nvSpPr>
          <p:cNvPr id="59" name="Rectangle 43"/>
          <p:cNvSpPr>
            <a:spLocks noChangeArrowheads="1"/>
          </p:cNvSpPr>
          <p:nvPr/>
        </p:nvSpPr>
        <p:spPr bwMode="auto">
          <a:xfrm>
            <a:off x="6497638" y="435133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60" name="Group 44"/>
          <p:cNvGrpSpPr>
            <a:grpSpLocks/>
          </p:cNvGrpSpPr>
          <p:nvPr/>
        </p:nvGrpSpPr>
        <p:grpSpPr bwMode="auto">
          <a:xfrm>
            <a:off x="6116638" y="3784600"/>
            <a:ext cx="852487" cy="741363"/>
            <a:chOff x="-44" y="1473"/>
            <a:chExt cx="981" cy="1105"/>
          </a:xfrm>
        </p:grpSpPr>
        <p:pic>
          <p:nvPicPr>
            <p:cNvPr id="6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3" name="Group 1"/>
          <p:cNvGrpSpPr>
            <a:grpSpLocks/>
          </p:cNvGrpSpPr>
          <p:nvPr/>
        </p:nvGrpSpPr>
        <p:grpSpPr bwMode="auto">
          <a:xfrm>
            <a:off x="5943600" y="5926138"/>
            <a:ext cx="854075" cy="835025"/>
            <a:chOff x="8077200" y="3320111"/>
            <a:chExt cx="853440" cy="835329"/>
          </a:xfrm>
        </p:grpSpPr>
        <p:sp>
          <p:nvSpPr>
            <p:cNvPr id="64"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65" name="Group 44"/>
            <p:cNvGrpSpPr>
              <a:grpSpLocks/>
            </p:cNvGrpSpPr>
            <p:nvPr/>
          </p:nvGrpSpPr>
          <p:grpSpPr bwMode="auto">
            <a:xfrm>
              <a:off x="8077200" y="3413760"/>
              <a:ext cx="853440" cy="741680"/>
              <a:chOff x="-44" y="1473"/>
              <a:chExt cx="981" cy="1105"/>
            </a:xfrm>
          </p:grpSpPr>
          <p:pic>
            <p:nvPicPr>
              <p:cNvPr id="6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8" name="Picture 3"/>
          <p:cNvPicPr>
            <a:picLocks noChangeAspect="1" noChangeArrowheads="1"/>
          </p:cNvPicPr>
          <p:nvPr/>
        </p:nvPicPr>
        <p:blipFill>
          <a:blip r:embed="rId5"/>
          <a:srcRect/>
          <a:stretch>
            <a:fillRect/>
          </a:stretch>
        </p:blipFill>
        <p:spPr bwMode="auto">
          <a:xfrm>
            <a:off x="6256338" y="4962525"/>
            <a:ext cx="60325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153032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28600"/>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以太网物理层标准</a:t>
            </a:r>
          </a:p>
        </p:txBody>
      </p:sp>
      <p:sp>
        <p:nvSpPr>
          <p:cNvPr id="4" name="矩形 3"/>
          <p:cNvSpPr/>
          <p:nvPr/>
        </p:nvSpPr>
        <p:spPr>
          <a:xfrm>
            <a:off x="1034004" y="1371600"/>
            <a:ext cx="8353063" cy="4573560"/>
          </a:xfrm>
          <a:prstGeom prst="rect">
            <a:avLst/>
          </a:prstGeom>
        </p:spPr>
        <p:txBody>
          <a:bodyPr wrap="square">
            <a:spAutoFit/>
          </a:bodyPr>
          <a:lstStyle/>
          <a:p>
            <a:pPr>
              <a:lnSpc>
                <a:spcPct val="130000"/>
              </a:lnSpc>
              <a:spcBef>
                <a:spcPts val="0"/>
              </a:spcBef>
              <a:buClrTx/>
              <a:buFont typeface="Wingdings" panose="05000000000000000000" pitchFamily="2" charset="2"/>
              <a:buChar char="l"/>
            </a:pPr>
            <a:r>
              <a:rPr lang="zh-CN" altLang="en-US" sz="2800" dirty="0">
                <a:latin typeface="+mn-ea"/>
              </a:rPr>
              <a:t> 以太网的物理层标准（与传输介质相对应）：</a:t>
            </a:r>
          </a:p>
          <a:p>
            <a:pPr marL="914400" lvl="1" indent="-457200">
              <a:lnSpc>
                <a:spcPct val="130000"/>
              </a:lnSpc>
              <a:buFont typeface="Wingdings" panose="05000000000000000000" pitchFamily="2" charset="2"/>
              <a:buChar char="p"/>
            </a:pPr>
            <a:r>
              <a:rPr lang="en-US" altLang="zh-CN" sz="2800" dirty="0">
                <a:latin typeface="+mn-ea"/>
              </a:rPr>
              <a:t>10BASE-T</a:t>
            </a:r>
          </a:p>
          <a:p>
            <a:pPr marL="914400" lvl="1" indent="-457200">
              <a:lnSpc>
                <a:spcPct val="130000"/>
              </a:lnSpc>
              <a:buFont typeface="Wingdings" panose="05000000000000000000" pitchFamily="2" charset="2"/>
              <a:buChar char="p"/>
            </a:pPr>
            <a:r>
              <a:rPr lang="en-US" altLang="zh-CN" sz="2800" dirty="0">
                <a:latin typeface="+mn-ea"/>
              </a:rPr>
              <a:t>10BASE2</a:t>
            </a:r>
          </a:p>
          <a:p>
            <a:pPr marL="914400" lvl="1" indent="-457200">
              <a:lnSpc>
                <a:spcPct val="130000"/>
              </a:lnSpc>
              <a:buFont typeface="Wingdings" panose="05000000000000000000" pitchFamily="2" charset="2"/>
              <a:buChar char="p"/>
            </a:pPr>
            <a:r>
              <a:rPr lang="en-US" altLang="zh-CN" sz="2800" dirty="0">
                <a:latin typeface="+mn-ea"/>
              </a:rPr>
              <a:t>10BASE5</a:t>
            </a:r>
          </a:p>
          <a:p>
            <a:pPr marL="914400" lvl="1" indent="-457200">
              <a:lnSpc>
                <a:spcPct val="130000"/>
              </a:lnSpc>
              <a:buFont typeface="Wingdings" panose="05000000000000000000" pitchFamily="2" charset="2"/>
              <a:buChar char="p"/>
            </a:pPr>
            <a:r>
              <a:rPr lang="en-US" altLang="zh-CN" sz="2800" dirty="0">
                <a:latin typeface="+mn-ea"/>
              </a:rPr>
              <a:t>100BASE-T</a:t>
            </a:r>
          </a:p>
          <a:p>
            <a:pPr marL="914400" lvl="1" indent="-457200">
              <a:lnSpc>
                <a:spcPct val="130000"/>
              </a:lnSpc>
              <a:buFont typeface="Wingdings" panose="05000000000000000000" pitchFamily="2" charset="2"/>
              <a:buChar char="p"/>
            </a:pPr>
            <a:r>
              <a:rPr lang="en-US" altLang="zh-CN" sz="2800" dirty="0">
                <a:latin typeface="+mn-ea"/>
              </a:rPr>
              <a:t>1000BASE-T</a:t>
            </a:r>
          </a:p>
          <a:p>
            <a:pPr marL="914400" lvl="1" indent="-457200">
              <a:lnSpc>
                <a:spcPct val="130000"/>
              </a:lnSpc>
              <a:buFont typeface="Wingdings" panose="05000000000000000000" pitchFamily="2" charset="2"/>
              <a:buChar char="p"/>
            </a:pPr>
            <a:r>
              <a:rPr lang="en-US" altLang="zh-CN" sz="2800" dirty="0">
                <a:latin typeface="+mn-ea"/>
              </a:rPr>
              <a:t>1000BASE-LX</a:t>
            </a:r>
          </a:p>
          <a:p>
            <a:pPr marL="914400" lvl="1" indent="-457200">
              <a:lnSpc>
                <a:spcPct val="130000"/>
              </a:lnSpc>
              <a:buFont typeface="Wingdings" panose="05000000000000000000" pitchFamily="2" charset="2"/>
              <a:buChar char="p"/>
            </a:pPr>
            <a:r>
              <a:rPr lang="en-US" altLang="zh-CN" sz="2800" dirty="0">
                <a:latin typeface="+mn-ea"/>
              </a:rPr>
              <a:t>1000BASE-SX</a:t>
            </a:r>
            <a:r>
              <a:rPr lang="zh-CN" altLang="en-US" sz="2800" dirty="0">
                <a:latin typeface="+mn-ea"/>
              </a:rPr>
              <a:t>等</a:t>
            </a:r>
          </a:p>
        </p:txBody>
      </p:sp>
    </p:spTree>
    <p:extLst>
      <p:ext uri="{BB962C8B-B14F-4D97-AF65-F5344CB8AC3E}">
        <p14:creationId xmlns:p14="http://schemas.microsoft.com/office/powerpoint/2010/main" val="35850260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:10Base-T </a:t>
            </a:r>
            <a:r>
              <a:rPr lang="zh-CN" altLang="en-US" dirty="0"/>
              <a:t>和 </a:t>
            </a:r>
            <a:r>
              <a:rPr lang="en-US" altLang="zh-CN" dirty="0"/>
              <a:t>100-BaseT</a:t>
            </a:r>
            <a:endParaRPr lang="zh-CN" altLang="en-US" dirty="0"/>
          </a:p>
        </p:txBody>
      </p:sp>
      <p:sp>
        <p:nvSpPr>
          <p:cNvPr id="6" name="矩形 5"/>
          <p:cNvSpPr/>
          <p:nvPr/>
        </p:nvSpPr>
        <p:spPr>
          <a:xfrm>
            <a:off x="767643" y="1508036"/>
            <a:ext cx="10092267" cy="2116092"/>
          </a:xfrm>
          <a:prstGeom prst="rect">
            <a:avLst/>
          </a:prstGeom>
        </p:spPr>
        <p:txBody>
          <a:bodyPr wrap="square">
            <a:spAutoFit/>
          </a:bodyPr>
          <a:lstStyle/>
          <a:p>
            <a:pPr marL="285750" indent="-285750">
              <a:lnSpc>
                <a:spcPct val="120000"/>
              </a:lnSpc>
              <a:buFont typeface="Wingdings" panose="05000000000000000000" pitchFamily="2" charset="2"/>
              <a:buChar char="l"/>
            </a:pPr>
            <a:r>
              <a:rPr lang="en-US" altLang="zh-CN" sz="2800" dirty="0"/>
              <a:t>10/100 Mbps</a:t>
            </a:r>
            <a:r>
              <a:rPr lang="zh-CN" altLang="en-US" sz="2800" dirty="0"/>
              <a:t>速率；后者被称为 “快速</a:t>
            </a:r>
            <a:r>
              <a:rPr lang="en-US" altLang="zh-CN" sz="2800" dirty="0" err="1"/>
              <a:t>ethernet</a:t>
            </a:r>
            <a:r>
              <a:rPr lang="en-US" altLang="zh-CN" sz="2800" dirty="0"/>
              <a:t>”</a:t>
            </a:r>
          </a:p>
          <a:p>
            <a:pPr marL="285750" indent="-285750">
              <a:lnSpc>
                <a:spcPct val="120000"/>
              </a:lnSpc>
              <a:buFont typeface="Wingdings" panose="05000000000000000000" pitchFamily="2" charset="2"/>
              <a:buChar char="l"/>
            </a:pPr>
            <a:r>
              <a:rPr lang="en-US" altLang="zh-CN" sz="2800" dirty="0"/>
              <a:t>T </a:t>
            </a:r>
            <a:r>
              <a:rPr lang="zh-CN" altLang="en-US" sz="2800" dirty="0"/>
              <a:t>表示双绞线</a:t>
            </a:r>
          </a:p>
          <a:p>
            <a:pPr marL="285750" indent="-285750">
              <a:lnSpc>
                <a:spcPct val="120000"/>
              </a:lnSpc>
              <a:buFont typeface="Wingdings" panose="05000000000000000000" pitchFamily="2" charset="2"/>
              <a:buChar char="l"/>
            </a:pPr>
            <a:r>
              <a:rPr lang="zh-CN" altLang="en-US" sz="2800" dirty="0"/>
              <a:t>各节点都连接到集线器上 “星型拓扑结构”；在节点和适配器间最大距离为</a:t>
            </a:r>
            <a:r>
              <a:rPr lang="en-US" altLang="zh-CN" sz="2800" dirty="0"/>
              <a:t>100</a:t>
            </a:r>
            <a:r>
              <a:rPr lang="zh-CN" altLang="en-US" sz="2800" dirty="0"/>
              <a:t>米</a:t>
            </a:r>
          </a:p>
        </p:txBody>
      </p:sp>
      <p:grpSp>
        <p:nvGrpSpPr>
          <p:cNvPr id="9" name="Group 24"/>
          <p:cNvGrpSpPr>
            <a:grpSpLocks/>
          </p:cNvGrpSpPr>
          <p:nvPr/>
        </p:nvGrpSpPr>
        <p:grpSpPr bwMode="auto">
          <a:xfrm>
            <a:off x="5660849" y="3523191"/>
            <a:ext cx="4224338" cy="3159125"/>
            <a:chOff x="1165" y="2198"/>
            <a:chExt cx="2661" cy="1990"/>
          </a:xfrm>
        </p:grpSpPr>
        <p:pic>
          <p:nvPicPr>
            <p:cNvPr id="10"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0" y="3034"/>
              <a:ext cx="397"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26"/>
            <p:cNvGraphicFramePr>
              <a:graphicFrameLocks/>
            </p:cNvGraphicFramePr>
            <p:nvPr/>
          </p:nvGraphicFramePr>
          <p:xfrm>
            <a:off x="2290" y="2198"/>
            <a:ext cx="414" cy="336"/>
          </p:xfrm>
          <a:graphic>
            <a:graphicData uri="http://schemas.openxmlformats.org/presentationml/2006/ole">
              <mc:AlternateContent xmlns:mc="http://schemas.openxmlformats.org/markup-compatibility/2006">
                <mc:Choice xmlns:v="urn:schemas-microsoft-com:vml" Requires="v">
                  <p:oleObj name="Clip" r:id="rId3" imgW="656533" imgH="533136" progId="MS_ClipArt_Gallery.2">
                    <p:embed/>
                  </p:oleObj>
                </mc:Choice>
                <mc:Fallback>
                  <p:oleObj name="Clip" r:id="rId3" imgW="656533" imgH="533136"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 y="2198"/>
                          <a:ext cx="41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27"/>
            <p:cNvGraphicFramePr>
              <a:graphicFrameLocks/>
            </p:cNvGraphicFramePr>
            <p:nvPr/>
          </p:nvGraphicFramePr>
          <p:xfrm>
            <a:off x="2314" y="3852"/>
            <a:ext cx="415" cy="336"/>
          </p:xfrm>
          <a:graphic>
            <a:graphicData uri="http://schemas.openxmlformats.org/presentationml/2006/ole">
              <mc:AlternateContent xmlns:mc="http://schemas.openxmlformats.org/markup-compatibility/2006">
                <mc:Choice xmlns:v="urn:schemas-microsoft-com:vml" Requires="v">
                  <p:oleObj name="Clip" r:id="rId5" imgW="658115" imgH="533136" progId="MS_ClipArt_Gallery.2">
                    <p:embed/>
                  </p:oleObj>
                </mc:Choice>
                <mc:Fallback>
                  <p:oleObj name="Clip" r:id="rId5" imgW="658115" imgH="533136"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4" y="3852"/>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28"/>
            <p:cNvGraphicFramePr>
              <a:graphicFrameLocks/>
            </p:cNvGraphicFramePr>
            <p:nvPr/>
          </p:nvGraphicFramePr>
          <p:xfrm>
            <a:off x="3411" y="2951"/>
            <a:ext cx="415" cy="336"/>
          </p:xfrm>
          <a:graphic>
            <a:graphicData uri="http://schemas.openxmlformats.org/presentationml/2006/ole">
              <mc:AlternateContent xmlns:mc="http://schemas.openxmlformats.org/markup-compatibility/2006">
                <mc:Choice xmlns:v="urn:schemas-microsoft-com:vml" Requires="v">
                  <p:oleObj name="Clip" r:id="rId7" imgW="658115" imgH="533136" progId="MS_ClipArt_Gallery.2">
                    <p:embed/>
                  </p:oleObj>
                </mc:Choice>
                <mc:Fallback>
                  <p:oleObj name="Clip" r:id="rId7" imgW="658115" imgH="533136" progId="MS_ClipArt_Gallery.2">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1" y="2951"/>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29"/>
            <p:cNvGraphicFramePr>
              <a:graphicFrameLocks/>
            </p:cNvGraphicFramePr>
            <p:nvPr/>
          </p:nvGraphicFramePr>
          <p:xfrm>
            <a:off x="1165" y="2959"/>
            <a:ext cx="415" cy="336"/>
          </p:xfrm>
          <a:graphic>
            <a:graphicData uri="http://schemas.openxmlformats.org/presentationml/2006/ole">
              <mc:AlternateContent xmlns:mc="http://schemas.openxmlformats.org/markup-compatibility/2006">
                <mc:Choice xmlns:v="urn:schemas-microsoft-com:vml" Requires="v">
                  <p:oleObj name="Clip" r:id="rId9" imgW="658115" imgH="533136" progId="MS_ClipArt_Gallery.2">
                    <p:embed/>
                  </p:oleObj>
                </mc:Choice>
                <mc:Fallback>
                  <p:oleObj name="Clip" r:id="rId9" imgW="658115" imgH="533136" progId="MS_ClipArt_Gallery.2">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5" y="2959"/>
                          <a:ext cx="41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30"/>
            <p:cNvSpPr>
              <a:spLocks noChangeArrowheads="1"/>
            </p:cNvSpPr>
            <p:nvPr/>
          </p:nvSpPr>
          <p:spPr bwMode="auto">
            <a:xfrm>
              <a:off x="1548" y="3065"/>
              <a:ext cx="121" cy="9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6" name="Rectangle 31"/>
            <p:cNvSpPr>
              <a:spLocks noChangeArrowheads="1"/>
            </p:cNvSpPr>
            <p:nvPr/>
          </p:nvSpPr>
          <p:spPr bwMode="auto">
            <a:xfrm>
              <a:off x="3338" y="3065"/>
              <a:ext cx="121" cy="9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7" name="Rectangle 32"/>
            <p:cNvSpPr>
              <a:spLocks noChangeArrowheads="1"/>
            </p:cNvSpPr>
            <p:nvPr/>
          </p:nvSpPr>
          <p:spPr bwMode="auto">
            <a:xfrm>
              <a:off x="2482" y="2521"/>
              <a:ext cx="94" cy="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8" name="Rectangle 33"/>
            <p:cNvSpPr>
              <a:spLocks noChangeArrowheads="1"/>
            </p:cNvSpPr>
            <p:nvPr/>
          </p:nvSpPr>
          <p:spPr bwMode="auto">
            <a:xfrm>
              <a:off x="2488" y="3712"/>
              <a:ext cx="94" cy="1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1800">
                <a:latin typeface="+mn-ea"/>
                <a:ea typeface="+mn-ea"/>
              </a:endParaRPr>
            </a:p>
          </p:txBody>
        </p:sp>
        <p:sp>
          <p:nvSpPr>
            <p:cNvPr id="19" name="Line 34"/>
            <p:cNvSpPr>
              <a:spLocks noChangeShapeType="1"/>
            </p:cNvSpPr>
            <p:nvPr/>
          </p:nvSpPr>
          <p:spPr bwMode="auto">
            <a:xfrm>
              <a:off x="1670" y="3104"/>
              <a:ext cx="66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0" name="Line 35"/>
            <p:cNvSpPr>
              <a:spLocks noChangeShapeType="1"/>
            </p:cNvSpPr>
            <p:nvPr/>
          </p:nvSpPr>
          <p:spPr bwMode="auto">
            <a:xfrm>
              <a:off x="2518" y="2674"/>
              <a:ext cx="0" cy="35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1" name="Line 36"/>
            <p:cNvSpPr>
              <a:spLocks noChangeShapeType="1"/>
            </p:cNvSpPr>
            <p:nvPr/>
          </p:nvSpPr>
          <p:spPr bwMode="auto">
            <a:xfrm flipH="1">
              <a:off x="2647" y="3104"/>
              <a:ext cx="67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2" name="Line 37"/>
            <p:cNvSpPr>
              <a:spLocks noChangeShapeType="1"/>
            </p:cNvSpPr>
            <p:nvPr/>
          </p:nvSpPr>
          <p:spPr bwMode="auto">
            <a:xfrm flipV="1">
              <a:off x="2518" y="3192"/>
              <a:ext cx="8" cy="50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3" name="Rectangle 38"/>
            <p:cNvSpPr>
              <a:spLocks noChangeArrowheads="1"/>
            </p:cNvSpPr>
            <p:nvPr/>
          </p:nvSpPr>
          <p:spPr bwMode="auto">
            <a:xfrm>
              <a:off x="2834" y="2727"/>
              <a:ext cx="88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600" b="1" dirty="0">
                  <a:latin typeface="+mn-ea"/>
                  <a:ea typeface="+mn-ea"/>
                </a:rPr>
                <a:t>twisted pair</a:t>
              </a:r>
            </a:p>
          </p:txBody>
        </p:sp>
        <p:sp>
          <p:nvSpPr>
            <p:cNvPr id="24" name="Line 39"/>
            <p:cNvSpPr>
              <a:spLocks noChangeShapeType="1"/>
            </p:cNvSpPr>
            <p:nvPr/>
          </p:nvSpPr>
          <p:spPr bwMode="auto">
            <a:xfrm flipH="1">
              <a:off x="2997" y="2901"/>
              <a:ext cx="198" cy="19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25" name="Rectangle 40"/>
            <p:cNvSpPr>
              <a:spLocks noChangeArrowheads="1"/>
            </p:cNvSpPr>
            <p:nvPr/>
          </p:nvSpPr>
          <p:spPr bwMode="auto">
            <a:xfrm>
              <a:off x="1451" y="3417"/>
              <a:ext cx="10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600" b="1" dirty="0">
                  <a:latin typeface="+mn-ea"/>
                  <a:ea typeface="+mn-ea"/>
                </a:rPr>
                <a:t>Hub</a:t>
              </a:r>
              <a:r>
                <a:rPr lang="zh-CN" altLang="en-US" sz="1600" b="1" dirty="0">
                  <a:latin typeface="+mn-ea"/>
                  <a:ea typeface="+mn-ea"/>
                </a:rPr>
                <a:t>或者交换机</a:t>
              </a:r>
              <a:endParaRPr lang="en-US" altLang="zh-CN" sz="1600" b="1" dirty="0">
                <a:latin typeface="+mn-ea"/>
                <a:ea typeface="+mn-ea"/>
              </a:endParaRPr>
            </a:p>
          </p:txBody>
        </p:sp>
        <p:sp>
          <p:nvSpPr>
            <p:cNvPr id="26" name="Line 41"/>
            <p:cNvSpPr>
              <a:spLocks noChangeShapeType="1"/>
            </p:cNvSpPr>
            <p:nvPr/>
          </p:nvSpPr>
          <p:spPr bwMode="auto">
            <a:xfrm flipV="1">
              <a:off x="2030" y="3210"/>
              <a:ext cx="282" cy="17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spTree>
    <p:extLst>
      <p:ext uri="{BB962C8B-B14F-4D97-AF65-F5344CB8AC3E}">
        <p14:creationId xmlns:p14="http://schemas.microsoft.com/office/powerpoint/2010/main" val="33054167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:10-BaseT </a:t>
            </a:r>
            <a:r>
              <a:rPr lang="zh-CN" altLang="en-US" dirty="0"/>
              <a:t>和 </a:t>
            </a:r>
            <a:r>
              <a:rPr lang="en-US" altLang="zh-CN" dirty="0"/>
              <a:t>100-BaseT</a:t>
            </a:r>
            <a:endParaRPr lang="zh-CN" altLang="en-US" dirty="0"/>
          </a:p>
        </p:txBody>
      </p:sp>
      <p:sp>
        <p:nvSpPr>
          <p:cNvPr id="6" name="矩形 5"/>
          <p:cNvSpPr/>
          <p:nvPr/>
        </p:nvSpPr>
        <p:spPr>
          <a:xfrm>
            <a:off x="767643" y="1508036"/>
            <a:ext cx="10092267" cy="3711785"/>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sz="2800" dirty="0"/>
              <a:t>双绞线（</a:t>
            </a:r>
            <a:r>
              <a:rPr lang="en-US" altLang="zh-CN" sz="2800" dirty="0"/>
              <a:t>Twisted Pair</a:t>
            </a:r>
            <a:r>
              <a:rPr lang="zh-CN" altLang="en-US" sz="2800" dirty="0"/>
              <a:t>）是由两条相互绝缘的导线按照一定的规格互相缠绕（一般以逆时针缠绕）在一起而制成的一种通用配线，属于信息通信网络传输介质。双绞线过去主要是用来传输模拟信号的，但现在同样适用于数字信号的传输。</a:t>
            </a:r>
          </a:p>
          <a:p>
            <a:pPr marL="285750" indent="-285750">
              <a:lnSpc>
                <a:spcPct val="120000"/>
              </a:lnSpc>
              <a:buFont typeface="Wingdings" panose="05000000000000000000" pitchFamily="2" charset="2"/>
              <a:buChar char="l"/>
            </a:pPr>
            <a:r>
              <a:rPr lang="zh-CN" altLang="en-US" sz="2800" dirty="0"/>
              <a:t>分类：</a:t>
            </a:r>
          </a:p>
          <a:p>
            <a:pPr marL="914400" lvl="1" indent="-457200">
              <a:lnSpc>
                <a:spcPct val="120000"/>
              </a:lnSpc>
              <a:buFont typeface="Arial" panose="020B0604020202020204" pitchFamily="34" charset="0"/>
              <a:buChar char="•"/>
            </a:pPr>
            <a:r>
              <a:rPr lang="en-US" altLang="zh-CN" sz="2800" dirty="0"/>
              <a:t>1</a:t>
            </a:r>
            <a:r>
              <a:rPr lang="zh-CN" altLang="en-US" sz="2800" dirty="0"/>
              <a:t>类线</a:t>
            </a:r>
            <a:r>
              <a:rPr lang="en-US" altLang="zh-CN" sz="2800" dirty="0"/>
              <a:t>(CAT1)~7</a:t>
            </a:r>
            <a:r>
              <a:rPr lang="zh-CN" altLang="en-US" sz="2800" dirty="0"/>
              <a:t>类线</a:t>
            </a:r>
            <a:r>
              <a:rPr lang="en-US" altLang="zh-CN" sz="2800" dirty="0"/>
              <a:t>(CAT7)</a:t>
            </a:r>
            <a:r>
              <a:rPr lang="zh-CN" altLang="en-US" sz="2800" dirty="0"/>
              <a:t>，目前常用的是</a:t>
            </a:r>
            <a:r>
              <a:rPr lang="en-US" altLang="zh-CN" sz="2800" dirty="0"/>
              <a:t>5</a:t>
            </a:r>
            <a:r>
              <a:rPr lang="zh-CN" altLang="en-US" sz="2800" dirty="0"/>
              <a:t>类和超五类</a:t>
            </a:r>
          </a:p>
          <a:p>
            <a:pPr marL="914400" lvl="1" indent="-457200">
              <a:lnSpc>
                <a:spcPct val="120000"/>
              </a:lnSpc>
              <a:buFont typeface="Arial" panose="020B0604020202020204" pitchFamily="34" charset="0"/>
              <a:buChar char="•"/>
            </a:pPr>
            <a:r>
              <a:rPr lang="zh-CN" altLang="en-US" sz="2800" dirty="0"/>
              <a:t>按是否有屏蔽层，分为屏蔽线和非屏蔽线</a:t>
            </a:r>
          </a:p>
        </p:txBody>
      </p:sp>
      <p:pic>
        <p:nvPicPr>
          <p:cNvPr id="27" name="Picture 2" descr="双绞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1979" y="4662136"/>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4583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:10Base-T </a:t>
            </a:r>
            <a:r>
              <a:rPr lang="zh-CN" altLang="en-US" dirty="0"/>
              <a:t>和 </a:t>
            </a:r>
            <a:r>
              <a:rPr lang="en-US" altLang="zh-CN" dirty="0"/>
              <a:t>100Base-T</a:t>
            </a:r>
            <a:endParaRPr lang="zh-CN" altLang="en-US" dirty="0"/>
          </a:p>
        </p:txBody>
      </p:sp>
      <p:sp>
        <p:nvSpPr>
          <p:cNvPr id="6" name="矩形 5"/>
          <p:cNvSpPr/>
          <p:nvPr/>
        </p:nvSpPr>
        <p:spPr>
          <a:xfrm>
            <a:off x="767643" y="1508036"/>
            <a:ext cx="10092267" cy="2116092"/>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sz="2800" dirty="0"/>
              <a:t>双绞线的两头需要按一定顺序把各根线排好，然后接入水晶头中方可使用</a:t>
            </a:r>
          </a:p>
          <a:p>
            <a:pPr marL="285750" indent="-285750">
              <a:lnSpc>
                <a:spcPct val="120000"/>
              </a:lnSpc>
              <a:buFont typeface="Wingdings" panose="05000000000000000000" pitchFamily="2" charset="2"/>
              <a:buChar char="l"/>
            </a:pPr>
            <a:r>
              <a:rPr lang="zh-CN" altLang="en-US" sz="2800" dirty="0"/>
              <a:t>国际上常用的制作双绞线的标准包括</a:t>
            </a:r>
            <a:r>
              <a:rPr lang="en-US" altLang="zh-CN" sz="2800" dirty="0"/>
              <a:t>EIA/TIA 568A</a:t>
            </a:r>
            <a:r>
              <a:rPr lang="zh-CN" altLang="en-US" sz="2800" dirty="0"/>
              <a:t>和</a:t>
            </a:r>
            <a:r>
              <a:rPr lang="en-US" altLang="zh-CN" sz="2800" dirty="0"/>
              <a:t>EIA/TIA 568B</a:t>
            </a:r>
            <a:r>
              <a:rPr lang="zh-CN" altLang="en-US" sz="2800" dirty="0"/>
              <a:t>两种</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3838399"/>
            <a:ext cx="2454275" cy="169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pic>
        <p:nvPicPr>
          <p:cNvPr id="7" name="Picture 3" descr="C:\Users\lancome\AppData\Roaming\Tencent\Users\939104\QQ\WinTemp\RichOle\$FSM0K49AWDC9LH6{7@EKC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513" y="3849511"/>
            <a:ext cx="1684337"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Users\lancome\AppData\Roaming\Tencent\Users\939104\QQ\WinTemp\RichOle\X}~A)CT_~$]U)$1$FMOM{_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3844749"/>
            <a:ext cx="2195513"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C:\Users\lancome\AppData\Roaming\Tencent\Users\939104\QQ\WinTemp\RichOle\)7(Y}{_L8}5NI)M]KW5SRRV.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038" y="3830461"/>
            <a:ext cx="24003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12634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544689"/>
            <a:ext cx="1204924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t>以太网技术</a:t>
            </a:r>
            <a:r>
              <a:rPr lang="en-US" altLang="zh-CN" dirty="0"/>
              <a:t>:1000Base</a:t>
            </a:r>
            <a:r>
              <a:rPr lang="zh-CN" altLang="en-US" dirty="0"/>
              <a:t>系列</a:t>
            </a:r>
          </a:p>
        </p:txBody>
      </p:sp>
      <p:sp>
        <p:nvSpPr>
          <p:cNvPr id="6" name="矩形 5"/>
          <p:cNvSpPr/>
          <p:nvPr/>
        </p:nvSpPr>
        <p:spPr>
          <a:xfrm>
            <a:off x="767643" y="1508036"/>
            <a:ext cx="10724446" cy="4745915"/>
          </a:xfrm>
          <a:prstGeom prst="rect">
            <a:avLst/>
          </a:prstGeom>
        </p:spPr>
        <p:txBody>
          <a:bodyPr wrap="square">
            <a:spAutoFit/>
          </a:bodyPr>
          <a:lstStyle/>
          <a:p>
            <a:pPr marL="285750" indent="-285750">
              <a:lnSpc>
                <a:spcPct val="120000"/>
              </a:lnSpc>
              <a:buFont typeface="Wingdings" panose="05000000000000000000" pitchFamily="2" charset="2"/>
              <a:buChar char="l"/>
            </a:pPr>
            <a:r>
              <a:rPr lang="en-US" altLang="zh-CN" sz="2800" dirty="0"/>
              <a:t>1000BASE</a:t>
            </a:r>
            <a:r>
              <a:rPr lang="zh-CN" altLang="en-US" sz="2800" dirty="0"/>
              <a:t>系列有四种传输介质标准：</a:t>
            </a:r>
            <a:endParaRPr lang="en-US" altLang="zh-CN" sz="2800" dirty="0"/>
          </a:p>
          <a:p>
            <a:pPr marL="914400" lvl="1" indent="-457200">
              <a:lnSpc>
                <a:spcPct val="120000"/>
              </a:lnSpc>
              <a:buFont typeface="Arial" panose="020B0604020202020204" pitchFamily="34" charset="0"/>
              <a:buChar char="•"/>
            </a:pPr>
            <a:r>
              <a:rPr lang="en-US" altLang="zh-CN" sz="2800" dirty="0">
                <a:solidFill>
                  <a:srgbClr val="0070C0"/>
                </a:solidFill>
              </a:rPr>
              <a:t>1000BASE-T</a:t>
            </a:r>
          </a:p>
          <a:p>
            <a:pPr lvl="1">
              <a:lnSpc>
                <a:spcPct val="120000"/>
              </a:lnSpc>
            </a:pPr>
            <a:r>
              <a:rPr lang="en-US" altLang="zh-CN" sz="2800" dirty="0"/>
              <a:t>	    </a:t>
            </a:r>
            <a:r>
              <a:rPr lang="zh-CN" altLang="en-US" sz="2800" dirty="0"/>
              <a:t>使用非屏蔽双绞线作为传输介质提供</a:t>
            </a:r>
            <a:r>
              <a:rPr lang="en-US" altLang="zh-CN" sz="2800" dirty="0"/>
              <a:t>1000M</a:t>
            </a:r>
            <a:r>
              <a:rPr lang="zh-CN" altLang="en-US" sz="2800" dirty="0"/>
              <a:t>的传输速度</a:t>
            </a:r>
            <a:endParaRPr lang="en-US" altLang="zh-CN" sz="2800" dirty="0"/>
          </a:p>
          <a:p>
            <a:pPr marL="914400" lvl="1" indent="-457200">
              <a:lnSpc>
                <a:spcPct val="120000"/>
              </a:lnSpc>
              <a:buFont typeface="Arial" panose="020B0604020202020204" pitchFamily="34" charset="0"/>
              <a:buChar char="•"/>
            </a:pPr>
            <a:r>
              <a:rPr lang="en-US" altLang="zh-CN" sz="2800" dirty="0">
                <a:solidFill>
                  <a:srgbClr val="0070C0"/>
                </a:solidFill>
              </a:rPr>
              <a:t>1000BASE-LX</a:t>
            </a:r>
          </a:p>
          <a:p>
            <a:pPr lvl="1">
              <a:lnSpc>
                <a:spcPct val="120000"/>
              </a:lnSpc>
            </a:pPr>
            <a:r>
              <a:rPr lang="en-US" altLang="zh-CN" sz="2800" dirty="0"/>
              <a:t>	    </a:t>
            </a:r>
            <a:r>
              <a:rPr lang="zh-CN" altLang="en-US" sz="2800" dirty="0"/>
              <a:t>使用单模光纤</a:t>
            </a:r>
            <a:endParaRPr lang="en-US" altLang="zh-CN" sz="2800" dirty="0"/>
          </a:p>
          <a:p>
            <a:pPr marL="914400" lvl="1" indent="-457200">
              <a:lnSpc>
                <a:spcPct val="120000"/>
              </a:lnSpc>
              <a:buFont typeface="Arial" panose="020B0604020202020204" pitchFamily="34" charset="0"/>
              <a:buChar char="•"/>
            </a:pPr>
            <a:r>
              <a:rPr lang="en-US" altLang="zh-CN" sz="2800" dirty="0">
                <a:solidFill>
                  <a:srgbClr val="0070C0"/>
                </a:solidFill>
              </a:rPr>
              <a:t>1000BASE-SX</a:t>
            </a:r>
          </a:p>
          <a:p>
            <a:pPr lvl="1">
              <a:lnSpc>
                <a:spcPct val="120000"/>
              </a:lnSpc>
            </a:pPr>
            <a:r>
              <a:rPr lang="en-US" altLang="zh-CN" sz="2800" dirty="0"/>
              <a:t>	    </a:t>
            </a:r>
            <a:r>
              <a:rPr lang="zh-CN" altLang="en-US" sz="2800" dirty="0"/>
              <a:t>使用多模光纤</a:t>
            </a:r>
          </a:p>
          <a:p>
            <a:pPr marL="914400" lvl="1" indent="-457200">
              <a:lnSpc>
                <a:spcPct val="120000"/>
              </a:lnSpc>
              <a:buFont typeface="Arial" panose="020B0604020202020204" pitchFamily="34" charset="0"/>
              <a:buChar char="•"/>
            </a:pPr>
            <a:r>
              <a:rPr lang="en-US" altLang="zh-CN" sz="2800" dirty="0">
                <a:solidFill>
                  <a:srgbClr val="0070C0"/>
                </a:solidFill>
              </a:rPr>
              <a:t>1000BASE-CX</a:t>
            </a:r>
          </a:p>
          <a:p>
            <a:pPr lvl="1">
              <a:lnSpc>
                <a:spcPct val="120000"/>
              </a:lnSpc>
            </a:pPr>
            <a:r>
              <a:rPr lang="en-US" altLang="zh-CN" sz="2800" dirty="0"/>
              <a:t>	    </a:t>
            </a:r>
            <a:r>
              <a:rPr lang="zh-CN" altLang="en-US" sz="2800" dirty="0"/>
              <a:t>使用平衡、屏蔽铜缆，它可以用于机房的互连</a:t>
            </a:r>
          </a:p>
        </p:txBody>
      </p:sp>
    </p:spTree>
    <p:extLst>
      <p:ext uri="{BB962C8B-B14F-4D97-AF65-F5344CB8AC3E}">
        <p14:creationId xmlns:p14="http://schemas.microsoft.com/office/powerpoint/2010/main" val="37310723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17520</TotalTime>
  <Words>19249</Words>
  <Application>Microsoft Office PowerPoint</Application>
  <PresentationFormat>宽屏</PresentationFormat>
  <Paragraphs>2166</Paragraphs>
  <Slides>137</Slides>
  <Notes>118</Notes>
  <HiddenSlides>0</HiddenSlides>
  <MMClips>0</MMClips>
  <ScaleCrop>false</ScaleCrop>
  <HeadingPairs>
    <vt:vector size="8" baseType="variant">
      <vt:variant>
        <vt:lpstr>已用的字体</vt:lpstr>
      </vt:variant>
      <vt:variant>
        <vt:i4>15</vt:i4>
      </vt:variant>
      <vt:variant>
        <vt:lpstr>主题</vt:lpstr>
      </vt:variant>
      <vt:variant>
        <vt:i4>6</vt:i4>
      </vt:variant>
      <vt:variant>
        <vt:lpstr>嵌入 OLE 服务器</vt:lpstr>
      </vt:variant>
      <vt:variant>
        <vt:i4>2</vt:i4>
      </vt:variant>
      <vt:variant>
        <vt:lpstr>幻灯片标题</vt:lpstr>
      </vt:variant>
      <vt:variant>
        <vt:i4>137</vt:i4>
      </vt:variant>
    </vt:vector>
  </HeadingPairs>
  <TitlesOfParts>
    <vt:vector size="160" baseType="lpstr">
      <vt:lpstr>ZapfDingbats</vt:lpstr>
      <vt:lpstr>等线</vt:lpstr>
      <vt:lpstr>等线 Light</vt:lpstr>
      <vt:lpstr>黑体</vt:lpstr>
      <vt:lpstr>华文中宋</vt:lpstr>
      <vt:lpstr>楷体_GB2312</vt:lpstr>
      <vt:lpstr>宋体</vt:lpstr>
      <vt:lpstr>Microsoft YaHei</vt:lpstr>
      <vt:lpstr>Microsoft YaHei</vt:lpstr>
      <vt:lpstr>Arial</vt:lpstr>
      <vt:lpstr>Calibri</vt:lpstr>
      <vt:lpstr>Comic Sans MS</vt:lpstr>
      <vt:lpstr>Gill Sans MT</vt:lpstr>
      <vt:lpstr>Times New Roman</vt:lpstr>
      <vt:lpstr>Wingdings</vt:lpstr>
      <vt:lpstr>Office 主题​​</vt:lpstr>
      <vt:lpstr>1_Office 主题​​</vt:lpstr>
      <vt:lpstr>2_Office 主题​​</vt:lpstr>
      <vt:lpstr>3_Office 主题​​</vt:lpstr>
      <vt:lpstr>4_Office 主题​​</vt:lpstr>
      <vt:lpstr>5_Office 主题​​</vt:lpstr>
      <vt:lpstr>Clip</vt:lpstr>
      <vt:lpstr>Visio</vt:lpstr>
      <vt:lpstr>PowerPoint 演示文稿</vt:lpstr>
      <vt:lpstr>PowerPoint 演示文稿</vt:lpstr>
      <vt:lpstr>PowerPoint 演示文稿</vt:lpstr>
      <vt:lpstr>PowerPoint 演示文稿</vt:lpstr>
      <vt:lpstr>链路层的术语</vt:lpstr>
      <vt:lpstr>链路层的类比</vt:lpstr>
      <vt:lpstr>5.1.1 链路层提供的服务</vt:lpstr>
      <vt:lpstr>5.1.1 链路层提供的服务</vt:lpstr>
      <vt:lpstr>5.1.2 链路层实现的位置</vt:lpstr>
      <vt:lpstr>网络适配器</vt:lpstr>
      <vt:lpstr>PowerPoint 演示文稿</vt:lpstr>
      <vt:lpstr>差错检测和纠错技术</vt:lpstr>
      <vt:lpstr>差错检测和纠错技术</vt:lpstr>
      <vt:lpstr>PowerPoint 演示文稿</vt:lpstr>
      <vt:lpstr>说明</vt:lpstr>
      <vt:lpstr>三种主要差错检测技术</vt:lpstr>
      <vt:lpstr>一比特奇偶校验</vt:lpstr>
      <vt:lpstr>二维奇偶校验</vt:lpstr>
      <vt:lpstr>二维奇偶校验的例子</vt:lpstr>
      <vt:lpstr>Internet校验和方法（复习）</vt:lpstr>
      <vt:lpstr>Internet校验和的特点</vt:lpstr>
      <vt:lpstr>循环冗余检测</vt:lpstr>
      <vt:lpstr>循环冗余检测的基本思想</vt:lpstr>
      <vt:lpstr>什么是模2运算</vt:lpstr>
      <vt:lpstr>计算R（CRC比特）</vt:lpstr>
      <vt:lpstr>CRC编码的例子</vt:lpstr>
      <vt:lpstr>CRC练习</vt:lpstr>
      <vt:lpstr>PowerPoint 演示文稿</vt:lpstr>
      <vt:lpstr>循环冗余码CRC的特点</vt:lpstr>
      <vt:lpstr>差错检测方法比较</vt:lpstr>
      <vt:lpstr>检错纠错的基本原理*</vt:lpstr>
      <vt:lpstr>检错纠错的基本原理*</vt:lpstr>
      <vt:lpstr>海明编码*</vt:lpstr>
      <vt:lpstr>PowerPoint 演示文稿</vt:lpstr>
      <vt:lpstr>多路访问链路和协议</vt:lpstr>
      <vt:lpstr>广播信道要解决问题</vt:lpstr>
      <vt:lpstr>多路访问协议</vt:lpstr>
      <vt:lpstr>多路访问协议</vt:lpstr>
      <vt:lpstr>多路访问协议类型（三类）</vt:lpstr>
      <vt:lpstr>5.3.1   信道划分协议</vt:lpstr>
      <vt:lpstr>PowerPoint 演示文稿</vt:lpstr>
      <vt:lpstr>PowerPoint 演示文稿</vt:lpstr>
      <vt:lpstr>PowerPoint 演示文稿</vt:lpstr>
      <vt:lpstr>5.3.2  随机访问协议</vt:lpstr>
      <vt:lpstr>ALOHA</vt:lpstr>
      <vt:lpstr>纯 ALOHA</vt:lpstr>
      <vt:lpstr>纯Aloha效率</vt:lpstr>
      <vt:lpstr>PowerPoint 演示文稿</vt:lpstr>
      <vt:lpstr>时隙ALOHA</vt:lpstr>
      <vt:lpstr>PowerPoint 演示文稿</vt:lpstr>
      <vt:lpstr>时隙Aloha效率</vt:lpstr>
      <vt:lpstr>课后练习*</vt:lpstr>
      <vt:lpstr>CSMA（载波侦听多路访问）</vt:lpstr>
      <vt:lpstr>CSMA发送冲突的例子</vt:lpstr>
      <vt:lpstr>PowerPoint 演示文稿</vt:lpstr>
      <vt:lpstr>带来问题：信道浪费</vt:lpstr>
      <vt:lpstr>带冲突检测的CSMA(CSMA/CD)</vt:lpstr>
      <vt:lpstr>CSMA/CD的例子</vt:lpstr>
      <vt:lpstr>以太网CSMA/CD的运行机制</vt:lpstr>
      <vt:lpstr>以太网CSMA/CD的运行机制讨论</vt:lpstr>
      <vt:lpstr>6.3.3  轮流协议</vt:lpstr>
      <vt:lpstr>轮流协议</vt:lpstr>
      <vt:lpstr>轮流协议</vt:lpstr>
      <vt:lpstr>多路访问控制协议的总结</vt:lpstr>
      <vt:lpstr>PowerPoint 演示文稿</vt:lpstr>
      <vt:lpstr>局域网概述</vt:lpstr>
      <vt:lpstr>局域网概述</vt:lpstr>
      <vt:lpstr>常见的网络拓扑结构</vt:lpstr>
      <vt:lpstr>常见的网络拓扑结构</vt:lpstr>
      <vt:lpstr>常见的网络拓扑结构</vt:lpstr>
      <vt:lpstr>常见的网络拓扑结构</vt:lpstr>
      <vt:lpstr>常见的网络拓扑结构</vt:lpstr>
      <vt:lpstr>计算机与局域网的连接</vt:lpstr>
      <vt:lpstr>局域网体系结构</vt:lpstr>
      <vt:lpstr>局域网体系结构</vt:lpstr>
      <vt:lpstr>局域网体系结构</vt:lpstr>
      <vt:lpstr>局域网体系结构</vt:lpstr>
      <vt:lpstr>5.4.1  链路层寻址和ARP</vt:lpstr>
      <vt:lpstr>PowerPoint 演示文稿</vt:lpstr>
      <vt:lpstr>MAC地址分配</vt:lpstr>
      <vt:lpstr>MAC地址识别</vt:lpstr>
      <vt:lpstr>回顾1：节点的3种不同地址表示</vt:lpstr>
      <vt:lpstr>回顾2：地址之间的转换</vt:lpstr>
      <vt:lpstr>ARP: 地址解析协议</vt:lpstr>
      <vt:lpstr>ARP: 两个主机位于同一个局域网</vt:lpstr>
      <vt:lpstr>发送数据报到子网以外</vt:lpstr>
      <vt:lpstr>发送数据报到子网以外</vt:lpstr>
      <vt:lpstr>发送数据报到子网以外</vt:lpstr>
      <vt:lpstr>发送数据报到子网以外</vt:lpstr>
      <vt:lpstr>PowerPoint 演示文稿</vt:lpstr>
      <vt:lpstr>PowerPoint 演示文稿</vt:lpstr>
      <vt:lpstr>5.4.2 以太网(Ethernet)</vt:lpstr>
      <vt:lpstr>PowerPoint 演示文稿</vt:lpstr>
      <vt:lpstr>以太网的物理拓扑结构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以太网的帧结构</vt:lpstr>
      <vt:lpstr>前同步码(8 字节)</vt:lpstr>
      <vt:lpstr>源、目的MAC地址(各6字节)</vt:lpstr>
      <vt:lpstr>类型字段(2 字节)</vt:lpstr>
      <vt:lpstr>数据字段(46～1500 字节)</vt:lpstr>
      <vt:lpstr>循环冗余检测CRC(4字节)</vt:lpstr>
      <vt:lpstr>以太网: 不可靠的无连接服务</vt:lpstr>
      <vt:lpstr>PowerPoint 演示文稿</vt:lpstr>
      <vt:lpstr>链路层交换机</vt:lpstr>
      <vt:lpstr>交换机：支持多节点同时传输</vt:lpstr>
      <vt:lpstr>交换机转发表</vt:lpstr>
      <vt:lpstr>交互机：自学习</vt:lpstr>
      <vt:lpstr>交换机：数据帧的过滤/转发</vt:lpstr>
      <vt:lpstr>自学习/转发的例子</vt:lpstr>
      <vt:lpstr>交换机互连</vt:lpstr>
      <vt:lpstr>多个交换机自学习的例子</vt:lpstr>
      <vt:lpstr>PowerPoint 演示文稿</vt:lpstr>
      <vt:lpstr>交换机的交换方式</vt:lpstr>
      <vt:lpstr>存储转发交换方式</vt:lpstr>
      <vt:lpstr>快速分组交换方式</vt:lpstr>
      <vt:lpstr>交换机的交换方式讨论</vt:lpstr>
      <vt:lpstr>三层交换机</vt:lpstr>
      <vt:lpstr>三层交换机的交换机制</vt:lpstr>
      <vt:lpstr>三层交换机的工作原理</vt:lpstr>
      <vt:lpstr>机构的网络</vt:lpstr>
      <vt:lpstr>交换机 vs. 路由器</vt:lpstr>
      <vt:lpstr>PowerPoint 演示文稿</vt:lpstr>
      <vt:lpstr>PowerPoint 演示文稿</vt:lpstr>
      <vt:lpstr>PowerPoint 演示文稿</vt:lpstr>
      <vt:lpstr>PowerPoint 演示文稿</vt:lpstr>
      <vt:lpstr>PowerPoint 演示文稿</vt:lpstr>
      <vt:lpstr>第五章: 总结</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ni ni</cp:lastModifiedBy>
  <cp:revision>392</cp:revision>
  <dcterms:created xsi:type="dcterms:W3CDTF">2018-07-12T01:56:47Z</dcterms:created>
  <dcterms:modified xsi:type="dcterms:W3CDTF">2021-02-25T12:43:19Z</dcterms:modified>
</cp:coreProperties>
</file>